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</p:sldMasterIdLst>
  <p:notesMasterIdLst>
    <p:notesMasterId r:id="rId43"/>
  </p:notesMasterIdLst>
  <p:sldIdLst>
    <p:sldId id="257" r:id="rId17"/>
    <p:sldId id="258" r:id="rId18"/>
    <p:sldId id="281" r:id="rId19"/>
    <p:sldId id="282" r:id="rId20"/>
    <p:sldId id="280" r:id="rId21"/>
    <p:sldId id="259" r:id="rId22"/>
    <p:sldId id="260" r:id="rId23"/>
    <p:sldId id="261" r:id="rId24"/>
    <p:sldId id="283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5" autoAdjust="0"/>
    <p:restoredTop sz="94660"/>
  </p:normalViewPr>
  <p:slideViewPr>
    <p:cSldViewPr>
      <p:cViewPr>
        <p:scale>
          <a:sx n="90" d="100"/>
          <a:sy n="90" d="100"/>
        </p:scale>
        <p:origin x="-131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heme" Target="theme/theme1.xml"/><Relationship Id="rId20" Type="http://schemas.openxmlformats.org/officeDocument/2006/relationships/slide" Target="slides/slide4.xml"/><Relationship Id="rId41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09-01-2019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68" y="-109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32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34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71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6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9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41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4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6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2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13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22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7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0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89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22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4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24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7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97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4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r>
              <a:rPr lang="es-CL" sz="2000" b="1" dirty="0" smtClean="0">
                <a:latin typeface="+mn-lt"/>
              </a:rPr>
              <a:t/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AL MES DE </a:t>
            </a:r>
            <a:r>
              <a:rPr lang="es-CL" sz="2000" b="1" dirty="0" smtClean="0">
                <a:latin typeface="+mn-lt"/>
              </a:rPr>
              <a:t>AGOSTO </a:t>
            </a:r>
            <a:r>
              <a:rPr lang="es-CL" sz="2000" b="1" dirty="0" smtClean="0">
                <a:latin typeface="+mn-lt"/>
              </a:rPr>
              <a:t>DE 2018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PARTIDA 13: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MINISTERIO DE AGRICULTURA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prstClr val="black"/>
                </a:solidFill>
              </a:rPr>
              <a:t>Valparaíso, </a:t>
            </a:r>
            <a:r>
              <a:rPr lang="es-CL" sz="1200" dirty="0" smtClean="0">
                <a:solidFill>
                  <a:prstClr val="black"/>
                </a:solidFill>
              </a:rPr>
              <a:t>octubre </a:t>
            </a:r>
            <a:r>
              <a:rPr lang="es-CL" sz="1200" dirty="0" smtClean="0">
                <a:solidFill>
                  <a:prstClr val="black"/>
                </a:solidFill>
              </a:rPr>
              <a:t>2018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848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626170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00808"/>
            <a:ext cx="715551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71947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02: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INVESTIGACIÓN E INNOVACIÓN TECNOLÓGICA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SILVOAGROPECUARIA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239419"/>
              </p:ext>
            </p:extLst>
          </p:nvPr>
        </p:nvGraphicFramePr>
        <p:xfrm>
          <a:off x="323528" y="2057003"/>
          <a:ext cx="828092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Hoja de cálculo" r:id="rId3" imgW="7562985" imgH="2524035" progId="Excel.Sheet.8">
                  <p:embed/>
                </p:oleObj>
              </mc:Choice>
              <mc:Fallback>
                <p:oleObj name="Hoja de cálculo" r:id="rId3" imgW="75629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057003"/>
                        <a:ext cx="828092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92067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1100" y="1470978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77130" y="68932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02.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OFICINA DE ESTUDIOS Y POLÍTICAS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556561"/>
              </p:ext>
            </p:extLst>
          </p:nvPr>
        </p:nvGraphicFramePr>
        <p:xfrm>
          <a:off x="351100" y="1800969"/>
          <a:ext cx="8325356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3" name="Hoja de cálculo" r:id="rId3" imgW="8020185" imgH="2924085" progId="Excel.Sheet.8">
                  <p:embed/>
                </p:oleObj>
              </mc:Choice>
              <mc:Fallback>
                <p:oleObj name="Hoja de cálculo" r:id="rId3" imgW="8020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100" y="1800969"/>
                        <a:ext cx="8325356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381328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435870"/>
              </p:ext>
            </p:extLst>
          </p:nvPr>
        </p:nvGraphicFramePr>
        <p:xfrm>
          <a:off x="395536" y="1654016"/>
          <a:ext cx="8208912" cy="4655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Hoja de cálculo" r:id="rId3" imgW="7858057" imgH="5352960" progId="Excel.Sheet.8">
                  <p:embed/>
                </p:oleObj>
              </mc:Choice>
              <mc:Fallback>
                <p:oleObj name="Hoja de cálculo" r:id="rId3" imgW="7858057" imgH="53529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54016"/>
                        <a:ext cx="8208912" cy="4655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676398"/>
              </p:ext>
            </p:extLst>
          </p:nvPr>
        </p:nvGraphicFramePr>
        <p:xfrm>
          <a:off x="395536" y="1736179"/>
          <a:ext cx="8208912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Hoja de cálculo" r:id="rId3" imgW="7858057" imgH="4429125" progId="Excel.Sheet.8">
                  <p:embed/>
                </p:oleObj>
              </mc:Choice>
              <mc:Fallback>
                <p:oleObj name="Hoja de cálculo" r:id="rId3" imgW="7858057" imgH="4429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36179"/>
                        <a:ext cx="8208912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853905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SERVICIO AGRÍCOLA Y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176864"/>
              </p:ext>
            </p:extLst>
          </p:nvPr>
        </p:nvGraphicFramePr>
        <p:xfrm>
          <a:off x="395536" y="1628800"/>
          <a:ext cx="8208912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Hoja de cálculo" r:id="rId3" imgW="7858057" imgH="4133940" progId="Excel.Sheet.8">
                  <p:embed/>
                </p:oleObj>
              </mc:Choice>
              <mc:Fallback>
                <p:oleObj name="Hoja de cálculo" r:id="rId3" imgW="7858057" imgH="4133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08912" cy="413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855963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INSPECCIONES EXPORTACIONES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SILVOAGROPECUARIAS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189318"/>
              </p:ext>
            </p:extLst>
          </p:nvPr>
        </p:nvGraphicFramePr>
        <p:xfrm>
          <a:off x="395536" y="1916832"/>
          <a:ext cx="8208912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Hoja de cálculo" r:id="rId3" imgW="7858057" imgH="1847940" progId="Excel.Sheet.8">
                  <p:embed/>
                </p:oleObj>
              </mc:Choice>
              <mc:Fallback>
                <p:oleObj name="Hoja de cálculo" r:id="rId3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916832"/>
                        <a:ext cx="8208912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DESARROLLO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616076"/>
              </p:ext>
            </p:extLst>
          </p:nvPr>
        </p:nvGraphicFramePr>
        <p:xfrm>
          <a:off x="395536" y="1674862"/>
          <a:ext cx="8208912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5" name="Hoja de cálculo" r:id="rId3" imgW="7858057" imgH="2762340" progId="Excel.Sheet.8">
                  <p:embed/>
                </p:oleObj>
              </mc:Choice>
              <mc:Fallback>
                <p:oleObj name="Hoja de cálculo" r:id="rId3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74862"/>
                        <a:ext cx="8208912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07198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VIGILANCIA Y CONTROL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SILVOAGRÍCOLA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582240"/>
              </p:ext>
            </p:extLst>
          </p:nvPr>
        </p:nvGraphicFramePr>
        <p:xfrm>
          <a:off x="395536" y="1700014"/>
          <a:ext cx="8208912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Hoja de cálculo" r:id="rId3" imgW="7858057" imgH="2305140" progId="Excel.Sheet.8">
                  <p:embed/>
                </p:oleObj>
              </mc:Choice>
              <mc:Fallback>
                <p:oleObj name="Hoja de cálculo" r:id="rId3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014"/>
                        <a:ext cx="8208912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221088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07: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CONTROLES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FRONTERIZOS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569769"/>
              </p:ext>
            </p:extLst>
          </p:nvPr>
        </p:nvGraphicFramePr>
        <p:xfrm>
          <a:off x="395536" y="1691630"/>
          <a:ext cx="8208912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Hoja de cálculo" r:id="rId3" imgW="7858057" imgH="2457450" progId="Excel.Sheet.8">
                  <p:embed/>
                </p:oleObj>
              </mc:Choice>
              <mc:Fallback>
                <p:oleObj name="Hoja de cálculo" r:id="rId3" imgW="7858057" imgH="2457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91630"/>
                        <a:ext cx="8208912" cy="24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864075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49757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08: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GESTIÓN Y CONSERVACIÓN DE RECURSOS NATURALES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RENOVABLES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319865"/>
              </p:ext>
            </p:extLst>
          </p:nvPr>
        </p:nvGraphicFramePr>
        <p:xfrm>
          <a:off x="395536" y="1844824"/>
          <a:ext cx="828092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Hoja de cálculo" r:id="rId3" imgW="7858057" imgH="2933790" progId="Excel.Sheet.8">
                  <p:embed/>
                </p:oleObj>
              </mc:Choice>
              <mc:Fallback>
                <p:oleObj name="Hoja de cálculo" r:id="rId3" imgW="7858057" imgH="2933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844824"/>
                        <a:ext cx="8280920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4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La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ejecución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del Ministerio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, acumulada al mes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agosto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fue de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 $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398.855 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millones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65%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vigente.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4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con recursos aprobados por $5.996 se observó un </a:t>
            </a:r>
            <a:r>
              <a:rPr lang="es-MX" sz="1400" dirty="0" smtClean="0">
                <a:solidFill>
                  <a:prstClr val="black"/>
                </a:solidFill>
                <a:ea typeface="+mn-ea"/>
                <a:cs typeface="+mn-cs"/>
              </a:rPr>
              <a:t>29% </a:t>
            </a:r>
            <a:r>
              <a:rPr lang="es-MX" sz="1400" dirty="0" smtClean="0">
                <a:solidFill>
                  <a:prstClr val="black"/>
                </a:solidFill>
                <a:ea typeface="+mn-ea"/>
                <a:cs typeface="+mn-cs"/>
              </a:rPr>
              <a:t>de avance presupuestario 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4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 smtClean="0">
                <a:solidFill>
                  <a:prstClr val="black"/>
                </a:solidFill>
              </a:rPr>
              <a:t>El </a:t>
            </a:r>
            <a:r>
              <a:rPr lang="es-CL" sz="1400" b="1" dirty="0">
                <a:solidFill>
                  <a:prstClr val="black"/>
                </a:solidFill>
              </a:rPr>
              <a:t>INDAP</a:t>
            </a:r>
            <a:r>
              <a:rPr lang="es-CL" sz="1400" dirty="0">
                <a:solidFill>
                  <a:prstClr val="black"/>
                </a:solidFill>
              </a:rPr>
              <a:t>, que concentra </a:t>
            </a:r>
            <a:r>
              <a:rPr lang="es-CL" sz="1400" dirty="0" smtClean="0">
                <a:solidFill>
                  <a:prstClr val="black"/>
                </a:solidFill>
              </a:rPr>
              <a:t>la mayor parte </a:t>
            </a:r>
            <a:r>
              <a:rPr lang="es-CL" sz="14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400" dirty="0" smtClean="0">
                <a:solidFill>
                  <a:prstClr val="black"/>
                </a:solidFill>
              </a:rPr>
              <a:t>un gasto de $</a:t>
            </a:r>
            <a:r>
              <a:rPr lang="es-CL" sz="1400" dirty="0" smtClean="0">
                <a:solidFill>
                  <a:prstClr val="black"/>
                </a:solidFill>
              </a:rPr>
              <a:t>191.133 </a:t>
            </a:r>
            <a:r>
              <a:rPr lang="es-CL" sz="1400" dirty="0" smtClean="0">
                <a:solidFill>
                  <a:prstClr val="black"/>
                </a:solidFill>
              </a:rPr>
              <a:t>millones, que equivale a un </a:t>
            </a:r>
            <a:r>
              <a:rPr lang="es-CL" sz="1400" dirty="0" smtClean="0">
                <a:solidFill>
                  <a:prstClr val="black"/>
                </a:solidFill>
              </a:rPr>
              <a:t>67% </a:t>
            </a:r>
            <a:r>
              <a:rPr lang="es-CL" sz="1400" dirty="0" smtClean="0">
                <a:solidFill>
                  <a:prstClr val="black"/>
                </a:solidFill>
              </a:rPr>
              <a:t>de avance presupuestario.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 smtClean="0">
                <a:solidFill>
                  <a:prstClr val="black"/>
                </a:solidFill>
              </a:rPr>
              <a:t>Respecto </a:t>
            </a:r>
            <a:r>
              <a:rPr lang="es-CL" sz="1400" dirty="0">
                <a:solidFill>
                  <a:prstClr val="black"/>
                </a:solidFill>
              </a:rPr>
              <a:t>a la deuda flotante, correspondiente a los recursos para cancelar obligaciones contraídas en el ejercicio presupuestario anterior, </a:t>
            </a:r>
            <a:r>
              <a:rPr lang="es-CL" sz="1400" dirty="0" smtClean="0">
                <a:solidFill>
                  <a:prstClr val="black"/>
                </a:solidFill>
              </a:rPr>
              <a:t>se han incluido recursos adicionales por $16.135 millones.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400" dirty="0" smtClean="0">
                <a:solidFill>
                  <a:prstClr val="black"/>
                </a:solidFill>
              </a:rPr>
              <a:t>En </a:t>
            </a:r>
            <a:r>
              <a:rPr lang="es-MX" sz="1400" dirty="0">
                <a:solidFill>
                  <a:prstClr val="black"/>
                </a:solidFill>
              </a:rPr>
              <a:t>cuanto a las </a:t>
            </a:r>
            <a:r>
              <a:rPr lang="es-MX" sz="1400" b="1" dirty="0">
                <a:solidFill>
                  <a:prstClr val="black"/>
                </a:solidFill>
              </a:rPr>
              <a:t>modificaciones presupuestaria</a:t>
            </a:r>
            <a:r>
              <a:rPr lang="es-MX" sz="1400" dirty="0">
                <a:solidFill>
                  <a:prstClr val="black"/>
                </a:solidFill>
              </a:rPr>
              <a:t>, </a:t>
            </a:r>
            <a:r>
              <a:rPr lang="es-MX" sz="1400" dirty="0" smtClean="0">
                <a:solidFill>
                  <a:prstClr val="black"/>
                </a:solidFill>
              </a:rPr>
              <a:t>se destacan los aumentos en el Programa 01 de la Corporación Nacional Forestal, por $10.836 millones, en el Programa 01 del Servicio Agrícola y ganadero por $6.129 millones, y en el Instituto de Desarrollo Agropecuario, por $4.539 millones. Se observa además, una disminución en la disponibilidad de recursos para la Oficina de Estudios y Políticas Agrarias por $203 millones.</a:t>
            </a:r>
            <a:endParaRPr lang="es-CL" sz="16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3783955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9"/>
            <a:ext cx="77136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09: 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LABORATORIOS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114305"/>
              </p:ext>
            </p:extLst>
          </p:nvPr>
        </p:nvGraphicFramePr>
        <p:xfrm>
          <a:off x="395536" y="1716782"/>
          <a:ext cx="828092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name="Hoja de cálculo" r:id="rId3" imgW="7858057" imgH="2000250" progId="Excel.Sheet.8">
                  <p:embed/>
                </p:oleObj>
              </mc:Choice>
              <mc:Fallback>
                <p:oleObj name="Hoja de cálculo" r:id="rId3" imgW="7858057" imgH="20002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16782"/>
                        <a:ext cx="8280920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080099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CORPORACIÓN NACIONAL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888875"/>
              </p:ext>
            </p:extLst>
          </p:nvPr>
        </p:nvGraphicFramePr>
        <p:xfrm>
          <a:off x="395536" y="1641326"/>
          <a:ext cx="8208912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Hoja de cálculo" r:id="rId3" imgW="7858057" imgH="3371850" progId="Excel.Sheet.8">
                  <p:embed/>
                </p:oleObj>
              </mc:Choice>
              <mc:Fallback>
                <p:oleObj name="Hoja de cálculo" r:id="rId3" imgW="7858057" imgH="33718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41326"/>
                        <a:ext cx="8208912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9120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03: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MANEJO DEL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FUEGO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75476"/>
              </p:ext>
            </p:extLst>
          </p:nvPr>
        </p:nvGraphicFramePr>
        <p:xfrm>
          <a:off x="395536" y="1674862"/>
          <a:ext cx="8208912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name="Hoja de cálculo" r:id="rId3" imgW="7858057" imgH="2762340" progId="Excel.Sheet.8">
                  <p:embed/>
                </p:oleObj>
              </mc:Choice>
              <mc:Fallback>
                <p:oleObj name="Hoja de cálculo" r:id="rId3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74862"/>
                        <a:ext cx="8208912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08009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ÁREAS SILVESTRES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PROTEGIDAS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574800"/>
              </p:ext>
            </p:extLst>
          </p:nvPr>
        </p:nvGraphicFramePr>
        <p:xfrm>
          <a:off x="395536" y="1641326"/>
          <a:ext cx="8208912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" name="Hoja de cálculo" r:id="rId3" imgW="7858057" imgH="3371850" progId="Excel.Sheet.8">
                  <p:embed/>
                </p:oleObj>
              </mc:Choice>
              <mc:Fallback>
                <p:oleObj name="Hoja de cálculo" r:id="rId3" imgW="7858057" imgH="33718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41326"/>
                        <a:ext cx="8208912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GESTIÓN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06368"/>
              </p:ext>
            </p:extLst>
          </p:nvPr>
        </p:nvGraphicFramePr>
        <p:xfrm>
          <a:off x="395536" y="1683246"/>
          <a:ext cx="828092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9" name="Hoja de cálculo" r:id="rId3" imgW="7858057" imgH="2609760" progId="Excel.Sheet.8">
                  <p:embed/>
                </p:oleObj>
              </mc:Choice>
              <mc:Fallback>
                <p:oleObj name="Hoja de cálculo" r:id="rId3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83246"/>
                        <a:ext cx="8280920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284984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 DE ARBORIZACIÓN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URBANA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985088"/>
              </p:ext>
            </p:extLst>
          </p:nvPr>
        </p:nvGraphicFramePr>
        <p:xfrm>
          <a:off x="395536" y="1628800"/>
          <a:ext cx="828092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" name="Hoja de cálculo" r:id="rId3" imgW="7858057" imgH="1552485" progId="Excel.Sheet.8">
                  <p:embed/>
                </p:oleObj>
              </mc:Choice>
              <mc:Fallback>
                <p:oleObj name="Hoja de cálculo" r:id="rId3" imgW="7858057" imgH="1552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80920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7624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50043"/>
            <a:ext cx="7488832" cy="3067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7544" y="62071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06.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NACIONAL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RIEGO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532954"/>
              </p:ext>
            </p:extLst>
          </p:nvPr>
        </p:nvGraphicFramePr>
        <p:xfrm>
          <a:off x="467544" y="1565870"/>
          <a:ext cx="8208912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7" name="Hoja de cálculo" r:id="rId3" imgW="7858057" imgH="4743450" progId="Excel.Sheet.8">
                  <p:embed/>
                </p:oleObj>
              </mc:Choice>
              <mc:Fallback>
                <p:oleObj name="Hoja de cálculo" r:id="rId3" imgW="7858057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65870"/>
                        <a:ext cx="8208912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a las transferencias corrientes del INDAP, se informa lo que sigue: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081943"/>
              </p:ext>
            </p:extLst>
          </p:nvPr>
        </p:nvGraphicFramePr>
        <p:xfrm>
          <a:off x="1752600" y="2302743"/>
          <a:ext cx="5638800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Hoja de cálculo" r:id="rId3" imgW="5638800" imgH="2638335" progId="Excel.Sheet.12">
                  <p:embed/>
                </p:oleObj>
              </mc:Choice>
              <mc:Fallback>
                <p:oleObj name="Hoja de cálculo" r:id="rId3" imgW="5638800" imgH="26383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2302743"/>
                        <a:ext cx="5638800" cy="26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5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transferencias de capital del INDAP, se informa lo que sigue: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498402"/>
              </p:ext>
            </p:extLst>
          </p:nvPr>
        </p:nvGraphicFramePr>
        <p:xfrm>
          <a:off x="1752600" y="2348880"/>
          <a:ext cx="563880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Hoja de cálculo" r:id="rId3" imgW="5638800" imgH="2143125" progId="Excel.Sheet.12">
                  <p:embed/>
                </p:oleObj>
              </mc:Choice>
              <mc:Fallback>
                <p:oleObj name="Hoja de cálculo" r:id="rId3" imgW="5638800" imgH="2143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2348880"/>
                        <a:ext cx="5638800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1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 – 2018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745" y="1978596"/>
            <a:ext cx="4010719" cy="238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78596"/>
            <a:ext cx="4010719" cy="238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437112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461492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476143"/>
              </p:ext>
            </p:extLst>
          </p:nvPr>
        </p:nvGraphicFramePr>
        <p:xfrm>
          <a:off x="395536" y="1772816"/>
          <a:ext cx="828092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Hoja de cálculo" r:id="rId3" imgW="7410585" imgH="2581185" progId="Excel.Sheet.8">
                  <p:embed/>
                </p:oleObj>
              </mc:Choice>
              <mc:Fallback>
                <p:oleObj name="Hoja de cálculo" r:id="rId3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72816"/>
                        <a:ext cx="8280920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157192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9372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616054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494797"/>
              </p:ext>
            </p:extLst>
          </p:nvPr>
        </p:nvGraphicFramePr>
        <p:xfrm>
          <a:off x="395535" y="1579984"/>
          <a:ext cx="8280921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Hoja de cálculo" r:id="rId4" imgW="9048885" imgH="3505290" progId="Excel.Sheet.8">
                  <p:embed/>
                </p:oleObj>
              </mc:Choice>
              <mc:Fallback>
                <p:oleObj name="Hoja de cálculo" r:id="rId4" imgW="9048885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5" y="1579984"/>
                        <a:ext cx="8280921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25144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533500"/>
            <a:ext cx="764164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484818"/>
              </p:ext>
            </p:extLst>
          </p:nvPr>
        </p:nvGraphicFramePr>
        <p:xfrm>
          <a:off x="395536" y="1881361"/>
          <a:ext cx="8280919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Hoja de cálculo" r:id="rId3" imgW="7762943" imgH="2771775" progId="Excel.Sheet.8">
                  <p:embed/>
                </p:oleObj>
              </mc:Choice>
              <mc:Fallback>
                <p:oleObj name="Hoja de cálculo" r:id="rId3" imgW="7762943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881361"/>
                        <a:ext cx="8280919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440139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40920"/>
              </p:ext>
            </p:extLst>
          </p:nvPr>
        </p:nvGraphicFramePr>
        <p:xfrm>
          <a:off x="395536" y="1634083"/>
          <a:ext cx="8280919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Hoja de cálculo" r:id="rId3" imgW="7762943" imgH="3667035" progId="Excel.Sheet.8">
                  <p:embed/>
                </p:oleObj>
              </mc:Choice>
              <mc:Fallback>
                <p:oleObj name="Hoja de cálculo" r:id="rId3" imgW="7762943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34083"/>
                        <a:ext cx="8280919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8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919</Words>
  <Application>Microsoft Office PowerPoint</Application>
  <PresentationFormat>Presentación en pantalla (4:3)</PresentationFormat>
  <Paragraphs>128</Paragraphs>
  <Slides>26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16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44" baseType="lpstr">
      <vt:lpstr>1_Tema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Hoja de cálculo de Microsoft Excel 97-2003</vt:lpstr>
      <vt:lpstr>Hoja de cálculo de Microsoft Excel</vt:lpstr>
      <vt:lpstr>EJECUCIÓN ACUMULADA DE GASTOS PRESUPUESTARIOS AL MES DE AGOSTO DE 2018 PARTIDA 13: MINISTERIO DE AGRICULTURA</vt:lpstr>
      <vt:lpstr>EJECUCIÓN ACUMULADA DE GASTOS A AGOSTO DE 2018  PARTIDA 13 MINISTERIO DE AGRICULTURA</vt:lpstr>
      <vt:lpstr>Ejecución Presupuestaria de Gastos Acumulada al Mes de AGOSTO de 2018  Ministerio de Agricultura</vt:lpstr>
      <vt:lpstr>Presentación de PowerPoint</vt:lpstr>
      <vt:lpstr>Presentación de PowerPoint</vt:lpstr>
      <vt:lpstr>EJECUCIÓN ACUMULADA DE GASTOS A AGOSTO DE 2018  PARTIDA 13 MINISTERIO DE AGRICULTURA</vt:lpstr>
      <vt:lpstr>EJECUCIÓN ACUMULADA DE GASTOS A AGOSTO DE 2018  PARTIDA 13 RESUMEN POR CAPÍTULOS</vt:lpstr>
      <vt:lpstr>EJECUCIÓN ACUMULADA DE GASTOS A AGOSTO DE 2018  PARTIDA 13. CAPÍTULO 01. PROGRAMA 01:  SUBSECRETARÍA DE AGRICULTURA</vt:lpstr>
      <vt:lpstr>EJECUCIÓN ACUMULADA DE GASTOS A AGOSTO DE 2018  PARTIDA 13. CAPÍTULO 01. PROGRAMA 01:  SUBSECRETARÍA DE AGRICULTURA</vt:lpstr>
      <vt:lpstr>EJECUCIÓN ACUMULADA DE GASTOS A AGOSTO DE 2018  PARTIDA 13. CAPÍTULO 01. PROGRAMA 02:  INVESTIGACIÓN E INNOVACIÓN TECNOLÓGICA SILVOAGROPECUARIA</vt:lpstr>
      <vt:lpstr>EJECUCIÓN ACUMULADA DE GASTOS A AGOSTO DE 2018  PARTIDA 13. CAPÍTULO 02. PROGRAMA 01:  OFICINA DE ESTUDIOS Y POLÍTICAS AGRARIAS</vt:lpstr>
      <vt:lpstr>EJECUCIÓN ACUMULADA DE GASTOS A AGOSTO DE 2018  PARTIDA 13. CAPÍTULO 03. PROGRAMA 01:  INSTITUTO DE DESARROLLO AGROPECUARIO</vt:lpstr>
      <vt:lpstr>EJECUCIÓN ACUMULADA DE GASTOS A AGOSTO DE 2018  PARTIDA 13. CAPÍTULO 03. PROGRAMA 01:  INSTITUTO DE DESARROLLO AGROPECUARIO</vt:lpstr>
      <vt:lpstr>EJECUCIÓN ACUMULADA DE GASTOS A AGOSTO DE 2018  PARTIDA 13. CAPÍTULO 04. PROGRAMA 01:  SERVICIO AGRÍCOLA Y GANADERO</vt:lpstr>
      <vt:lpstr>EJECUCIÓN ACUMULADA DE GASTOS A AGOSTO DE 2018  PARTIDA 13. CAPÍTULO 04. PROGRAMA 04:  INSPECCIONES EXPORTACIONES SILVOAGROPECUARIAS</vt:lpstr>
      <vt:lpstr>EJECUCIÓN ACUMULADA DE GASTOS A AGOSTO DE 2018  PARTIDA 13. CAPÍTULO 04. PROGRAMA 05:  PROGRAMA DESARROLLO GANADERO</vt:lpstr>
      <vt:lpstr>EJECUCIÓN ACUMULADA DE GASTOS A AGOSTO DE 2018  PARTIDA 13. CAPÍTULO 04. PROGRAMA 06:  VIGILANCIA Y CONTROL SILVOAGRÍCOLA</vt:lpstr>
      <vt:lpstr>EJECUCIÓN ACUMULADA DE GASTOS A AGOSTO DE 2018  PARTIDA 13. CAPÍTULO 04. PROGRAMA 07:  PROGRAMA DE CONTROLES FRONTERIZOS</vt:lpstr>
      <vt:lpstr>EJECUCIÓN ACUMULADA DE GASTOS A AGOSTO DE 2018  PARTIDA 13. CAPÍTULO 04. PROGRAMA 08:  PROGRAMA GESTIÓN Y CONSERVACIÓN DE RECURSOS NATURALES RENOVABLES</vt:lpstr>
      <vt:lpstr>EJECUCIÓN ACUMULADA DE GASTOS A AGOSTO DE 2018  PARTIDA 13. CAPÍTULO 04. PROGRAMA 09:  LABORATORIOS</vt:lpstr>
      <vt:lpstr>EJECUCIÓN ACUMULADA DE GASTOS A AGOSTO DE 2018  PARTIDA 13. CAPÍTULO 05. PROGRAMA 01:  CORPORACIÓN NACIONAL FORESTAL</vt:lpstr>
      <vt:lpstr>EJECUCIÓN ACUMULADA DE GASTOS A AGOSTO DE 2018  PARTIDA 13. CAPÍTULO 05. PROGRAMA 03:  PROGRAMA DE MANEJO DEL FUEGO</vt:lpstr>
      <vt:lpstr>EJECUCIÓN ACUMULADA DE GASTOS A AGOSTO DE 2018  PARTIDA 13. CAPÍTULO 05. PROGRAMA 04:  ÁREAS SILVESTRES PROTEGIDAS</vt:lpstr>
      <vt:lpstr>EJECUCIÓN ACUMULADA DE GASTOS A AGOSTO DE 2018  PARTIDA 13. CAPÍTULO 05. PROGRAMA 05:  GESTIÓN FORESTAL</vt:lpstr>
      <vt:lpstr>EJECUCIÓN ACUMULADA DE GASTOS A AGOSTO DE 2018  PARTIDA 13. CAPÍTULO 05. PROGRAMA 06:  PROGRAMA  DE ARBORIZACIÓN URBANA</vt:lpstr>
      <vt:lpstr>EJECUCIÓN ACUMULADA DE GASTOS A AGOSTO DE 2018  PARTIDA 13. CAPÍTULO 06. PROGRAMA 01:  COMISIÓN NACIONAL DE RIEGO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70</cp:revision>
  <cp:lastPrinted>2016-08-05T21:17:59Z</cp:lastPrinted>
  <dcterms:created xsi:type="dcterms:W3CDTF">2016-08-05T20:56:34Z</dcterms:created>
  <dcterms:modified xsi:type="dcterms:W3CDTF">2019-01-09T15:26:15Z</dcterms:modified>
</cp:coreProperties>
</file>