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38" autoAdjust="0"/>
  </p:normalViewPr>
  <p:slideViewPr>
    <p:cSldViewPr>
      <p:cViewPr varScale="1">
        <p:scale>
          <a:sx n="73" d="100"/>
          <a:sy n="73" d="100"/>
        </p:scale>
        <p:origin x="84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12-42E3-BD8B-AF9DDB925173}"/>
                </c:ext>
              </c:extLst>
            </c:dLbl>
            <c:dLbl>
              <c:idx val="4"/>
              <c:layout>
                <c:manualLayout>
                  <c:x val="-1.6260162601626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12-42E3-BD8B-AF9DDB9251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Partida'!$X$23:$AE$23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Partida'!$X$24:$AE$24</c:f>
              <c:numCache>
                <c:formatCode>0.0%</c:formatCode>
                <c:ptCount val="8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  <c:pt idx="4">
                  <c:v>8.2045857082983009E-2</c:v>
                </c:pt>
                <c:pt idx="5">
                  <c:v>8.5376114115513338E-2</c:v>
                </c:pt>
                <c:pt idx="6">
                  <c:v>7.3775677913821183E-2</c:v>
                </c:pt>
                <c:pt idx="7">
                  <c:v>7.1294652103734091E-2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12-42E3-BD8B-AF9DDB925173}"/>
            </c:ext>
          </c:extLst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60162601626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12-42E3-BD8B-AF9DDB925173}"/>
                </c:ext>
              </c:extLst>
            </c:dLbl>
            <c:dLbl>
              <c:idx val="1"/>
              <c:layout>
                <c:manualLayout>
                  <c:x val="1.6260162601625966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12-42E3-BD8B-AF9DDB925173}"/>
                </c:ext>
              </c:extLst>
            </c:dLbl>
            <c:dLbl>
              <c:idx val="2"/>
              <c:layout>
                <c:manualLayout>
                  <c:x val="1.3550135501355014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12-42E3-BD8B-AF9DDB9251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Partida'!$X$23:$AE$23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Partida'!$X$25:$AE$25</c:f>
              <c:numCache>
                <c:formatCode>0.0%</c:formatCode>
                <c:ptCount val="8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  <c:pt idx="4">
                  <c:v>7.7242113714669269E-2</c:v>
                </c:pt>
                <c:pt idx="5">
                  <c:v>8.038865276836904E-2</c:v>
                </c:pt>
                <c:pt idx="6">
                  <c:v>7.0373341482230609E-2</c:v>
                </c:pt>
                <c:pt idx="7">
                  <c:v>0.10442476461336427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012-42E3-BD8B-AF9DDB9251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622336"/>
        <c:axId val="62636416"/>
      </c:barChart>
      <c:catAx>
        <c:axId val="626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36416"/>
        <c:crosses val="autoZero"/>
        <c:auto val="1"/>
        <c:lblAlgn val="ctr"/>
        <c:lblOffset val="100"/>
        <c:noMultiLvlLbl val="0"/>
      </c:catAx>
      <c:valAx>
        <c:axId val="62636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22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0-4BE5-A814-8EBBBB61C4E4}"/>
                </c:ext>
              </c:extLst>
            </c:dLbl>
            <c:dLbl>
              <c:idx val="1"/>
              <c:layout>
                <c:manualLayout>
                  <c:x val="-9.1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F0-4BE5-A814-8EBBBB61C4E4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F0-4BE5-A814-8EBBBB61C4E4}"/>
                </c:ext>
              </c:extLst>
            </c:dLbl>
            <c:dLbl>
              <c:idx val="3"/>
              <c:layout>
                <c:manualLayout>
                  <c:x val="-0.1055555555555555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F0-4BE5-A814-8EBBBB61C4E4}"/>
                </c:ext>
              </c:extLst>
            </c:dLbl>
            <c:dLbl>
              <c:idx val="4"/>
              <c:layout>
                <c:manualLayout>
                  <c:x val="-6.111111111111110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F0-4BE5-A814-8EBBBB61C4E4}"/>
                </c:ext>
              </c:extLst>
            </c:dLbl>
            <c:dLbl>
              <c:idx val="5"/>
              <c:layout>
                <c:manualLayout>
                  <c:x val="-6.1111111111111317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F0-4BE5-A814-8EBBBB61C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Partida'!$AK$23:$AR$23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Partida'!$AK$24:$AR$24</c:f>
              <c:numCache>
                <c:formatCode>0.0%</c:formatCode>
                <c:ptCount val="8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  <c:pt idx="4">
                  <c:v>0.38886252017277534</c:v>
                </c:pt>
                <c:pt idx="5">
                  <c:v>0.47423863428828866</c:v>
                </c:pt>
                <c:pt idx="6">
                  <c:v>0.54801431220210983</c:v>
                </c:pt>
                <c:pt idx="7">
                  <c:v>0.61930896430584392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7F0-4BE5-A814-8EBBBB61C4E4}"/>
            </c:ext>
          </c:extLst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2.4999781277340333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F0-4BE5-A814-8EBBBB61C4E4}"/>
                </c:ext>
              </c:extLst>
            </c:dLbl>
            <c:dLbl>
              <c:idx val="1"/>
              <c:layout>
                <c:manualLayout>
                  <c:x val="-3.3333333333333333E-2"/>
                  <c:y val="7.40740740740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F0-4BE5-A814-8EBBBB61C4E4}"/>
                </c:ext>
              </c:extLst>
            </c:dLbl>
            <c:dLbl>
              <c:idx val="2"/>
              <c:layout>
                <c:manualLayout>
                  <c:x val="5.5555555555555558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F0-4BE5-A814-8EBBBB61C4E4}"/>
                </c:ext>
              </c:extLst>
            </c:dLbl>
            <c:dLbl>
              <c:idx val="3"/>
              <c:layout>
                <c:manualLayout>
                  <c:x val="-2.2222222222222223E-2"/>
                  <c:y val="6.4814450277048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F0-4BE5-A814-8EBBBB61C4E4}"/>
                </c:ext>
              </c:extLst>
            </c:dLbl>
            <c:dLbl>
              <c:idx val="4"/>
              <c:layout>
                <c:manualLayout>
                  <c:x val="-8.3333333333333332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F0-4BE5-A814-8EBBBB61C4E4}"/>
                </c:ext>
              </c:extLst>
            </c:dLbl>
            <c:dLbl>
              <c:idx val="5"/>
              <c:layout>
                <c:manualLayout>
                  <c:x val="-2.5000000000000203E-2"/>
                  <c:y val="9.2592592592592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F0-4BE5-A814-8EBBBB61C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Partida'!$AK$23:$AR$23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'Resumen Partida'!$AK$25:$AR$25</c:f>
              <c:numCache>
                <c:formatCode>0.0%</c:formatCode>
                <c:ptCount val="8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  <c:pt idx="4">
                  <c:v>0.38017849293628325</c:v>
                </c:pt>
                <c:pt idx="5">
                  <c:v>0.46056714570465229</c:v>
                </c:pt>
                <c:pt idx="6">
                  <c:v>0.53094048718688291</c:v>
                </c:pt>
                <c:pt idx="7">
                  <c:v>0.63536525180024717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7F0-4BE5-A814-8EBBBB61C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322368"/>
        <c:axId val="63344640"/>
      </c:lineChart>
      <c:catAx>
        <c:axId val="6332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3344640"/>
        <c:crosses val="autoZero"/>
        <c:auto val="1"/>
        <c:lblAlgn val="ctr"/>
        <c:lblOffset val="100"/>
        <c:noMultiLvlLbl val="0"/>
      </c:catAx>
      <c:valAx>
        <c:axId val="633446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633223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3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AGOSTO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301208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98C8A97-EE45-4913-A75F-C18A9D0F6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65036"/>
            <a:ext cx="7967991" cy="33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F2AC9DF-F919-48FA-941F-A3E7C6707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189" y="1844351"/>
            <a:ext cx="7848872" cy="4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9572" y="6032235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EEC20FA-0BA9-4FB0-A828-6D1547EF6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580084"/>
            <a:ext cx="7793640" cy="436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467" y="2111168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3082C5D-705F-4FF2-B8AF-F8B596C40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512" y="2483205"/>
            <a:ext cx="8108288" cy="252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C7D0FE0-4498-403E-94CB-AC1C4C294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811326"/>
            <a:ext cx="7936665" cy="45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31896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DED3427D-46E0-48F4-9E7B-61C30AABD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567" y="1897116"/>
            <a:ext cx="7704858" cy="395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1070" y="6480473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046019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918F9677-1625-4A77-8FDA-BA8698CA37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59" y="1370675"/>
            <a:ext cx="7704858" cy="50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CAC58C4A-8170-4480-A570-29A91FDFF7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1559" y="1885809"/>
            <a:ext cx="7776866" cy="399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FF336B6C-D642-48EA-BF8F-E5B3C22766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5576" y="1928478"/>
            <a:ext cx="7776865" cy="382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1" y="616530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30661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3CF06807-3C9A-4FE3-BD85-F882854310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600200"/>
            <a:ext cx="821925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ejecución presupuestaria del mes de AGOSTO de la Partida alcanzó a $186.446 millones, equivalente a un 10,4% respecto de la ley inicial de presupuestos. Este porcentaje  es  superior al  7,1% ejecutado en el mismo mes del año anterior.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Con ello, el comportamiento de la ejecución acumulada al mes de AGOSTO, que suma $1.134.420 millones, equivalente a un 63,5% de avance, presenta una trayectoria similar al acumulado en el mismo período del año anterior. Por otra parte, la ejecución en dólares acumuló un gasto de $99.745 miles, equivalente a  52,5%. 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En el mes de AGOSTO, la modificación presupuestaria observada da cuenta de una rebaja en la autorización de gastos por un total de $10.180 millones, que rebaja la autorización de gastos para los Subtítulos: “21 Gastos en Personal” por $3.484 millones, “22 Bienes y Servicios de Consumo” por $17.846 millones, “24 Transferencias Corrientes” por $283 millones y “29 Adquisición de Activos No Financieros” por $3.219 millones, y un incremento del “34 Servicio a la Deuda” por $13.927 millones, que normalmente provienen de operaciones de años anteriores y “23 Prestaciones de Seguridad Social” en $746.989 millones.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rebaja presupuestaria afectó en mayor medida a los siguientes programas presupuestarios: Ejército de Chile  por  $5.169 millones, Organismos de Salud del Ejército por $1.584 millones, Armada de Chile por $4.240 millones, Dirección General de Territorio Marítimo $2.043 millones, Dirección de Sanidad $2.366 millones, Fuerza Aérea de Chile $520 millones. Por otra parte, Organismos de Salud de la FACH fue incrementado su presupuesto en $1.080 millones.</a:t>
            </a:r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8012" y="1783749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B0F76E1-684C-4AE2-A7C3-C799F4C444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012" y="2111769"/>
            <a:ext cx="7954428" cy="350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2D98B46F-9EB8-415E-B60E-95DA83C8A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016" y="2184281"/>
            <a:ext cx="8210799" cy="335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468059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66" y="53178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137597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004208D5-59E0-46FD-B447-CA926CEA5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7166" y="1379990"/>
            <a:ext cx="8179634" cy="507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CB742757-9A71-452C-BB6F-2A473C995A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2828" y="2052801"/>
            <a:ext cx="8021803" cy="362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25B28933-5DBC-49CD-B50B-D37F4A153E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7666" y="1693872"/>
            <a:ext cx="8169606" cy="436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57A35D1B-96EF-4B68-872A-13C535D94D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5693" y="2218482"/>
            <a:ext cx="8032756" cy="328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09D97DE8-FD80-40AD-B3B5-3B201E4AF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175" y="1600200"/>
            <a:ext cx="753124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FDCEBB51-832A-442D-A19B-7E2DE42414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49309"/>
            <a:ext cx="8229600" cy="322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4 Gráfico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 title="Ejecución Mensual Acumulada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7" y="5877272"/>
            <a:ext cx="7632848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173DC1A-4AE6-40C2-B101-70104BDE9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301" y="2245717"/>
            <a:ext cx="7632848" cy="350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49950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9" y="4653136"/>
            <a:ext cx="7344816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30FC8F1-5864-4D18-B1F3-1A3FB05CF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276872"/>
            <a:ext cx="7344816" cy="227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620688"/>
            <a:ext cx="77067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8183" y="1387369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B0194E1-1D14-48F8-8734-530E2FAF2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73" y="1689941"/>
            <a:ext cx="7621981" cy="393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3469" y="6381328"/>
            <a:ext cx="7623360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76142"/>
            <a:ext cx="76953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5" y="103645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26A779B-02FB-4880-A2D0-AC6D6CB05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38866"/>
            <a:ext cx="7860248" cy="511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686" y="6165304"/>
            <a:ext cx="786024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6"/>
            <a:ext cx="7860248" cy="2588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4D164F1-986D-4574-8A0A-A5115FB2A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86" y="1753161"/>
            <a:ext cx="7904083" cy="422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3117</TotalTime>
  <Words>1059</Words>
  <Application>Microsoft Office PowerPoint</Application>
  <PresentationFormat>Presentación en pantalla (4:3)</PresentationFormat>
  <Paragraphs>144</Paragraphs>
  <Slides>27</Slides>
  <Notes>15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AGOSTO 2018 PARTIDA 11: MINISTERIO DE DEFENSA NACIONAL</vt:lpstr>
      <vt:lpstr>EJECUCIÓN ACUMULADADE GASTOS A AGOSTO DE 2018  PARTIDA 11 MINISTERIO DE DEFENSA NACIONAL</vt:lpstr>
      <vt:lpstr>COMPORTAMIENTO DE LA EJECUCIÓN MENSUAL DE GASTOS A AGOSTO DE 2018  PARTIDA 11 MINISTERIO DE DEFENSA NACIONAL</vt:lpstr>
      <vt:lpstr>COMPORTAMIENTO DE LA EJECUCIÓN ACUMULADA DE GASTOS A AGOSTO DE 2018  PARTIDA 11 MINISTERIO DE DEFENSA NACIONAL</vt:lpstr>
      <vt:lpstr>EJECUCIÓN ACUMULADA DE GASTOS A AGOSTO 2018  PARTIDA 11 MINISTERIO DE DEFENSA NACIONAL</vt:lpstr>
      <vt:lpstr>EJECUCIÓN ACUMULADA DE GASTOS A AGOSTO 2018  PARTIDA 11 MINISTERIO DE DEFENSA NACIONAL</vt:lpstr>
      <vt:lpstr>EJECUCIÓN ACUMULADA DE GASTOS A AGOSTO 2018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246</cp:revision>
  <cp:lastPrinted>2016-07-14T20:27:16Z</cp:lastPrinted>
  <dcterms:created xsi:type="dcterms:W3CDTF">2016-06-23T13:38:47Z</dcterms:created>
  <dcterms:modified xsi:type="dcterms:W3CDTF">2019-01-17T17:03:09Z</dcterms:modified>
</cp:coreProperties>
</file>