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60"/>
  </p:notesMasterIdLst>
  <p:handoutMasterIdLst>
    <p:handoutMasterId r:id="rId61"/>
  </p:handoutMasterIdLst>
  <p:sldIdLst>
    <p:sldId id="256" r:id="rId3"/>
    <p:sldId id="298" r:id="rId4"/>
    <p:sldId id="339" r:id="rId5"/>
    <p:sldId id="299" r:id="rId6"/>
    <p:sldId id="264" r:id="rId7"/>
    <p:sldId id="263" r:id="rId8"/>
    <p:sldId id="330" r:id="rId9"/>
    <p:sldId id="347" r:id="rId10"/>
    <p:sldId id="265" r:id="rId11"/>
    <p:sldId id="331" r:id="rId12"/>
    <p:sldId id="268" r:id="rId13"/>
    <p:sldId id="271" r:id="rId14"/>
    <p:sldId id="301" r:id="rId15"/>
    <p:sldId id="302" r:id="rId16"/>
    <p:sldId id="304" r:id="rId17"/>
    <p:sldId id="306" r:id="rId18"/>
    <p:sldId id="307" r:id="rId19"/>
    <p:sldId id="332" r:id="rId20"/>
    <p:sldId id="333" r:id="rId21"/>
    <p:sldId id="308" r:id="rId22"/>
    <p:sldId id="309" r:id="rId23"/>
    <p:sldId id="310" r:id="rId24"/>
    <p:sldId id="334" r:id="rId25"/>
    <p:sldId id="311" r:id="rId26"/>
    <p:sldId id="312" r:id="rId27"/>
    <p:sldId id="313" r:id="rId28"/>
    <p:sldId id="314" r:id="rId29"/>
    <p:sldId id="340" r:id="rId30"/>
    <p:sldId id="345" r:id="rId31"/>
    <p:sldId id="341" r:id="rId32"/>
    <p:sldId id="342" r:id="rId33"/>
    <p:sldId id="315" r:id="rId34"/>
    <p:sldId id="335" r:id="rId35"/>
    <p:sldId id="316" r:id="rId36"/>
    <p:sldId id="336" r:id="rId37"/>
    <p:sldId id="317" r:id="rId38"/>
    <p:sldId id="318" r:id="rId39"/>
    <p:sldId id="337" r:id="rId40"/>
    <p:sldId id="319" r:id="rId41"/>
    <p:sldId id="338" r:id="rId42"/>
    <p:sldId id="320" r:id="rId43"/>
    <p:sldId id="321" r:id="rId44"/>
    <p:sldId id="322" r:id="rId45"/>
    <p:sldId id="343" r:id="rId46"/>
    <p:sldId id="346" r:id="rId47"/>
    <p:sldId id="344" r:id="rId48"/>
    <p:sldId id="323" r:id="rId49"/>
    <p:sldId id="324" r:id="rId50"/>
    <p:sldId id="325" r:id="rId51"/>
    <p:sldId id="326" r:id="rId52"/>
    <p:sldId id="327" r:id="rId53"/>
    <p:sldId id="328" r:id="rId54"/>
    <p:sldId id="329" r:id="rId55"/>
    <p:sldId id="348" r:id="rId56"/>
    <p:sldId id="349" r:id="rId57"/>
    <p:sldId id="350" r:id="rId58"/>
    <p:sldId id="351" r:id="rId5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7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665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14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4594082"/>
              </p:ext>
            </p:extLst>
          </p:nvPr>
        </p:nvGraphicFramePr>
        <p:xfrm>
          <a:off x="5447159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159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085AE28-369A-45B4-891F-932962E90BD6}"/>
              </a:ext>
            </a:extLst>
          </p:cNvPr>
          <p:cNvSpPr/>
          <p:nvPr userDrawn="1"/>
        </p:nvSpPr>
        <p:spPr>
          <a:xfrm>
            <a:off x="425049" y="6381328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b="1" dirty="0"/>
              <a:t>Fuente</a:t>
            </a:r>
            <a:r>
              <a:rPr lang="es-CL" sz="100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5A92C207-25A2-4986-A4B1-B272F1396A04}"/>
              </a:ext>
            </a:extLst>
          </p:cNvPr>
          <p:cNvSpPr/>
          <p:nvPr/>
        </p:nvSpPr>
        <p:spPr>
          <a:xfrm>
            <a:off x="78242" y="6165304"/>
            <a:ext cx="586191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43849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9FA06DB-B011-4920-A6BF-45802CD72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24" y="1895943"/>
            <a:ext cx="8070152" cy="268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53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02:  PROGRAMA DE INFRAESTRUCTURA EDUCACIONAL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141134E-44A4-4A7B-8E40-C4D72DE9A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315" y="1846162"/>
            <a:ext cx="8025469" cy="122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 MEJORAMIENTO DE LA CALIDAD DE LA EDUCACIÓN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4CA6D8F-64C5-4203-AC4D-BFD4CC24A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009" y="1910375"/>
            <a:ext cx="8129127" cy="399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1254" y="14262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8F58DCB-F93C-41BC-BADD-9E7360537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64253"/>
            <a:ext cx="7886702" cy="376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6" y="569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08: APOYO Y SUPERVISIÓN DE ESTABLECIMIENTOS EDUCACIONALES SUBVENCIONADOS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C2AFE2-DF32-406A-9818-57EABEBAC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229324"/>
              </p:ext>
            </p:extLst>
          </p:nvPr>
        </p:nvGraphicFramePr>
        <p:xfrm>
          <a:off x="628649" y="1861659"/>
          <a:ext cx="7886702" cy="93969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971510946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4282881555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257696880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289980793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55368701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90658727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70235982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26051793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01376977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531840006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3612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65220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08569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906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234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148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FCDE79A-99AB-4063-A95C-E12238FA4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114" y="1856829"/>
            <a:ext cx="7911732" cy="294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30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3329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5262" y="44589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12: FORTALECIMIENTO DE LA EDUCACIÓN ESCOLAR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D774736-00B6-482F-BE7C-B6C485A75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05100"/>
              </p:ext>
            </p:extLst>
          </p:nvPr>
        </p:nvGraphicFramePr>
        <p:xfrm>
          <a:off x="709358" y="1861659"/>
          <a:ext cx="7886702" cy="93969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2960622437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3343350061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826196617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130404277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37868512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71145035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28610843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2592158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24687567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701175402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599345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127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99737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4688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111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763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8808D2D-8B3F-4606-92A1-987C43289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292" y="1901877"/>
            <a:ext cx="7810316" cy="302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26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0274" y="61772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B1377D1-A4E6-478B-8D0B-0F61A1429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7" y="1910375"/>
            <a:ext cx="7776866" cy="399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99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556791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7D4D2FF-31C8-4625-8CD1-31AA63334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2124789"/>
            <a:ext cx="7886702" cy="165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5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48657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Del presupuesto aprobado al Ministerio de Educación (</a:t>
            </a:r>
            <a:r>
              <a:rPr lang="es-CL" sz="1400" b="1" dirty="0"/>
              <a:t>$11.062.790 millones)</a:t>
            </a:r>
            <a:r>
              <a:rPr lang="es-CL" sz="1400" dirty="0"/>
              <a:t> un 84% se destina a transferencias corrientes, recursos que al mes de AGOSTO registraron erogaciones del 59,4% calculado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AGOSTO ascendió a </a:t>
            </a:r>
            <a:r>
              <a:rPr lang="es-CL" sz="1400" b="1" dirty="0"/>
              <a:t>$724.821 millones</a:t>
            </a:r>
            <a:r>
              <a:rPr lang="es-CL" sz="1400" dirty="0"/>
              <a:t>, es decir, un </a:t>
            </a:r>
            <a:r>
              <a:rPr lang="es-CL" sz="1400" b="1" dirty="0"/>
              <a:t>6,6%</a:t>
            </a:r>
            <a:r>
              <a:rPr lang="es-CL" sz="1400" dirty="0"/>
              <a:t> respecto de la ley inicial, que comparado a igual mes de 2017, significó un gasto inferior en 2,7 puntos porcentuales.  Respecto a la ejecución presupuestaria acumulada, el Ministerio en su conjunto acumuló una erogación de 57,8% respecto del presupuesto inicial y un 57,2% del presupuesto vigente. La diferencia se explica por el incremento consolidado de $110.640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/>
              <a:t>En cuanto a los programas, un 83% del presupuesto vigente, se concentra en la Subsecretaría de Educación y en la Junta Nacional de Auxilio Escolar y Becas, que al mes de AGOSTO alcanzaron niveles de ejecución del 56,6% y 64,9%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/>
              <a:t>Sin considerar los recién creados Servicios de Educación Huasco y Costa Araucanía, el programa “Mejoramiento de la Calidad de la Educación” es el que presenta la menor tasa de gasto con un 20,1%, mientras que los programas “Programa de Infraestructura Educacional”, “Apoyo y Supervisión de Establecimientos Educacionales Subvencionados”, “Fortalecimiento de la Educación Escolar Pública” Y “Consejo Nacional de la Cultura y las Artes” presentan una ejecución del 100%.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869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GESTIÓN DE SUBVENCIONES A ESTABLECIMIENTOS EDUCACIONALES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49C8D90-9A4A-4027-A5B5-1F29D8B08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852602"/>
            <a:ext cx="7886703" cy="157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603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6034" y="141246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2498" y="57514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12CF988-E2D0-4757-969C-31BC2AA49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612" y="1869589"/>
            <a:ext cx="7790776" cy="436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595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A5D78AE-F1D5-4A44-B7AE-FF78AC6EA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84" y="1953916"/>
            <a:ext cx="7910231" cy="382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63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4FD55D7-CF85-4E21-85DC-5258DC0A5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64" y="2082567"/>
            <a:ext cx="7886702" cy="307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634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556791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GASTOS DE OPERACIÓN DE EDUCACIÓN SUPERIOR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52AF207-2D5B-481F-812B-F455DC5F8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2074982"/>
            <a:ext cx="7886702" cy="211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86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259FEB0-AD9F-4724-99CA-50847BFA7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61659"/>
            <a:ext cx="7886702" cy="256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788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AGENCIA DE CALIDAD DE LA EDUCACIÓN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ACECAAD-219F-40DD-A79F-FA9B2BEFC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789813"/>
            <a:ext cx="7886702" cy="298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165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SUBSECRETARÍA DE EDUCACIÓN PARVULARIA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B1D40C1-FDCC-4654-8A26-D73D42141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61659"/>
            <a:ext cx="7886702" cy="27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37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DIRECCIÓN DE BIBLIOTECAS, ARCHIVOS Y MUSEOS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A124E2D-28F7-497A-81E2-7DFB8A3481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894556"/>
            <a:ext cx="7886703" cy="306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1220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DIRECCIÓN DE BIBLIOTECAS, ARCHIVOS Y MUSEOS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3288DF3-48DC-4F1C-A091-E5EFC9D13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772816"/>
            <a:ext cx="7886702" cy="292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71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Respecto a los aumentos al presupuesto inicial, la Partida presenta al mes de AGOSTO un aumento consolidado del </a:t>
            </a:r>
            <a:r>
              <a:rPr lang="es-CL" sz="1400" b="1" dirty="0"/>
              <a:t>$110.640 millones</a:t>
            </a:r>
            <a:r>
              <a:rPr lang="es-CL" sz="1400" dirty="0"/>
              <a:t>.  Destacando por su volumen los incrementos registrados en el subtítulo 23 Prestaciones de Seguridad Social, por $6.173 millones (bonificación por retiro) y subtítulo 34 Servicio de la Deuda por $246.001 millones, destinados al pago de las obligaciones devengadas al 31 de diciembre de 2017 (deuda flotante), existiendo a la fecha decretos de modificación presupuestaria pendientes de tramitación.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400" dirty="0"/>
              <a:t>En cuanto a las reducciones al presupuesto inicial, existen modificaciones por </a:t>
            </a:r>
            <a:r>
              <a:rPr lang="es-CL" sz="1400" b="1"/>
              <a:t>$150.485 </a:t>
            </a:r>
            <a:r>
              <a:rPr lang="es-CL" sz="1400" dirty="0"/>
              <a:t>millones derivadas principalmente de la creación del presupuesto de las Subsecretaría de las Culturas, y las Artes; y, Subsecretaría del Patrimonio Cultural ($134.776 millones).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559652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02: RED DE BIBLIOTECAS PÚBLICAS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C990DB5-A23A-45E5-B31B-B0AE48C86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28028"/>
            <a:ext cx="7886702" cy="242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615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03: CONSEJO DE MONUMENTOS NACIONALES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B76541E-5D51-4111-8B16-8F8AA4E38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61659"/>
            <a:ext cx="7886702" cy="191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103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7A68C1C-C2EB-4E1B-88F9-21995C671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918" y="1892079"/>
            <a:ext cx="7766164" cy="426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896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A60D967-5773-41FB-82B7-7D7529DE6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622" y="1861659"/>
            <a:ext cx="7904756" cy="271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619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970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5A41998-006D-445C-88ED-0060D7EDE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67" y="1810714"/>
            <a:ext cx="7886703" cy="408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6412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97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5342CE4-138C-4267-B57A-22F3AA147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904817"/>
            <a:ext cx="7886702" cy="207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8664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53A7C91-BCC1-48B7-8737-939CFB1C4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66" y="1926579"/>
            <a:ext cx="8210798" cy="251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9146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37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D891FC1-322B-448E-AE26-2406E044062F}"/>
              </a:ext>
            </a:extLst>
          </p:cNvPr>
          <p:cNvSpPr txBox="1">
            <a:spLocks/>
          </p:cNvSpPr>
          <p:nvPr/>
        </p:nvSpPr>
        <p:spPr>
          <a:xfrm>
            <a:off x="404935" y="14175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324EA7E-D40B-4777-B39D-549C64391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791" y="1872845"/>
            <a:ext cx="7902220" cy="366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8051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928E9EA-030F-4600-BB83-8030BEE50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662" y="1998050"/>
            <a:ext cx="7886702" cy="165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435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39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35CF1ED-9CEF-4ECC-A42D-48F22CBBD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709" y="1773909"/>
            <a:ext cx="7906581" cy="356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4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AGOSTO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FBE543A-BAFD-4C82-B03D-2FBD48F93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305" y="1791259"/>
            <a:ext cx="4067990" cy="249562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488D722-49E1-456C-BBAF-FE0FDADCB2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1791259"/>
            <a:ext cx="3959695" cy="249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40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BCCC033-AE22-44C5-916A-1357FF7E6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870550"/>
            <a:ext cx="7886703" cy="364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647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ALTERNATIVOS DE ENSEÑANZA PRE-ESCOLAR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C9D6DBD-E6BA-49B5-B592-6C2190994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77374"/>
            <a:ext cx="7886702" cy="399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729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RECTORES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4A024D5-7D1F-4266-A564-3D6790748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868116"/>
            <a:ext cx="7886703" cy="224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192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7A72F4D-6B3A-4738-9FA8-7A0873DC5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943" y="1798110"/>
            <a:ext cx="7918113" cy="339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8864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D86ED2A-5971-4218-8E23-7EB452464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68116"/>
            <a:ext cx="7886702" cy="422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855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9282A93-F701-4035-A1EE-56CCFE718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20" y="1772816"/>
            <a:ext cx="7878560" cy="419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12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40526" y="70624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FONDOS CULTURALES Y ARTÍSTICOS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2474657-BA08-457F-8DFC-4202B2DA6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58450"/>
            <a:ext cx="7886702" cy="222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548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EDUCACIÓN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64A5DE2-444A-4EFB-BF16-620B4165B8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844824"/>
            <a:ext cx="7886703" cy="240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666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40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02: FORTALECIMIENTO DE LA EDUCACIÓN ESCOLAR PÚBLICA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34DCF12-6329-4E43-AEC4-C315061F3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948927"/>
            <a:ext cx="7886703" cy="125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0904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03: APOYO A LA IMPLEMENTACIÓN DE LOS SERVICIOS LOCALES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B89BE50-CBD1-4819-9642-F1E48AC5A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913" y="2018956"/>
            <a:ext cx="7896173" cy="92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8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A8ABC51-1410-497B-8D19-4F0AB4B27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1916832"/>
            <a:ext cx="7886698" cy="259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5912" y="150080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01: SERVICIO LOCAL DE EDUCACIÓN BARRANCAS, GASTOS ADMINISTRATIVOS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F3A554A-038B-4697-B5F2-26A7BCD90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939475"/>
            <a:ext cx="7886702" cy="243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319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02: SERVICIO LOCAL DE EDUCACIÓN BARRANCAS, SERVICIO EDUCATIVO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0A46AED-F759-4D4B-9103-04DBB98AC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14" y="1975053"/>
            <a:ext cx="7886702" cy="224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908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01: SERVICIO LOCAL DE EDUCACIÓN PUERTO CORDILLERA, GASTOS ADMINISTRATIVOS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54352FA-73FF-40A7-9A4F-8982EF803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872" y="1844824"/>
            <a:ext cx="7906256" cy="190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18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02: SERVICIO LOCAL DE EDUCACIÓN PUERTO CORDILLERA, SERVICIO EDUCATIVO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C3B2B0C-969E-4F9A-885F-4831DA5C9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940124"/>
            <a:ext cx="7886703" cy="212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184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01: SERVICIO LOCAL DE EDUCACIÓN HUASCO, GASTOS ADMINISTRATIVOS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CE4901E-6206-4EB4-B1DE-B5A673A31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2018956"/>
            <a:ext cx="7886703" cy="10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905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02: SERVICIO LOCAL DE EDUCACIÓN HUASCO, SERVICIO EDUCATIVO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71B6A9F-0C25-4E30-A2B0-64361FCF2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914923"/>
            <a:ext cx="7886702" cy="148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671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01: SERVICIO LOCAL DE EDUCACIÓN COSTA ARAUCANÍA, GASTOS ADMINISTRATIVOS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4787FA5-F544-4725-A219-EDE577F31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958745"/>
            <a:ext cx="7886703" cy="109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998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02: SERVICIO LOCAL DE EDUCACIÓN COSTA ARAUCANÍA, SERVICIO EDUCATIVO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7FC1941-9FAA-4113-86CA-8491BF8E2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928846"/>
            <a:ext cx="7886703" cy="141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8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35699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7E5A759-2D0D-4EEB-B982-C5F9AE02A2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915972"/>
            <a:ext cx="7886700" cy="302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268760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ECDE99F-996A-4308-BFA4-96F4BB861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460" y="1871858"/>
            <a:ext cx="7898675" cy="311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0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268760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F0EAD07-D65F-4D43-962D-28812C113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783229"/>
            <a:ext cx="7886700" cy="35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314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8E84F5-D22A-4CCC-BDE6-4DC9A91A9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823" y="1741525"/>
            <a:ext cx="8067524" cy="406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4760</TotalTime>
  <Words>1401</Words>
  <Application>Microsoft Office PowerPoint</Application>
  <PresentationFormat>Presentación en pantalla (4:3)</PresentationFormat>
  <Paragraphs>274</Paragraphs>
  <Slides>57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57</vt:i4>
      </vt:variant>
    </vt:vector>
  </HeadingPairs>
  <TitlesOfParts>
    <vt:vector size="6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2018 PARTIDA 09: MINISTERIO DE EDUCACIÓN</vt:lpstr>
      <vt:lpstr>EJECUCIÓN ACUMULADA DE GASTOS A AGOSTO DE 2018  PARTIDA 09 MINISTERIO DE EDUCACIÓN</vt:lpstr>
      <vt:lpstr>EJECUCIÓN ACUMULADA DE GASTOS A AGOSTO DE 2018  PARTIDA 09 MINISTERIO DE EDUCACIÓN</vt:lpstr>
      <vt:lpstr>Presentación de PowerPoint</vt:lpstr>
      <vt:lpstr>EJECUCIÓN ACUMULADA DE GASTOS A AGOSTO DE 2018  PARTIDA 09 MINISTERIO DE EDUCACIÓN</vt:lpstr>
      <vt:lpstr>EJECUCIÓN ACUMULADA DE GASTOS A AGOSTO DE 2018  PARTIDA 09 RESUMEN POR CAPÍTULOS</vt:lpstr>
      <vt:lpstr>EJECUCIÓN ACUMULADA DE GASTOS A AGOSTO DE 2018  PARTIDA 09 RESUMEN POR CAPÍTULOS</vt:lpstr>
      <vt:lpstr>EJECUCIÓN ACUMULADA DE GASTOS A AGOSTO DE 2018  PARTIDA 09 RESUMEN POR CAPÍTULOS</vt:lpstr>
      <vt:lpstr>EJECUCIÓN ACUMULADA DE GASTOS A AGOSTO DE 2018  PARTIDA 09. CAPÍTULO 01. PROGRAMA 01:  SUBSECRETARÍA DE EDUCACIÓN</vt:lpstr>
      <vt:lpstr>EJECUCIÓN ACUMULADA DE GASTOS A AGOSTO DE 2018  PARTIDA 09. CAPÍTULO 01. PROGRAMA 01:  SUBSECRETARÍA DE EDUCACIÓN</vt:lpstr>
      <vt:lpstr>EJECUCIÓN ACUMULADA DE GASTOS A AGOSTO DE 2018  PARTIDA 09. CAPÍTULO 01. PROGRAMA 02:  PROGRAMA DE INFRAESTRUCTURA EDUCACIONAL</vt:lpstr>
      <vt:lpstr>EJECUCIÓN ACUMULADA DE GASTOS A AGOSTO DE 2018  PARTIDA 09. CAPÍTULO 01. PROGRAMA 03:  MEJORAMIENTO DE LA CALIDAD DE LA EDUCACIÓN</vt:lpstr>
      <vt:lpstr>EJECUCIÓN ACUMULADA DE GASTOS A AGOSTO DE 2018  PARTIDA 09. CAPÍTULO 01. PROGRAMA 04: DESARROLLO CURRICULAR Y EVALUACIÓN</vt:lpstr>
      <vt:lpstr>EJECUCIÓN ACUMULADA DE GASTOS A AGOSTO DE 2018  PARTIDA 09. CAPÍTULO 01. PROGRAMA 08: APOYO Y SUPERVISIÓN DE ESTABLECIMIENTOS EDUCACIONALES SUBVENCIONADOS</vt:lpstr>
      <vt:lpstr>EJECUCIÓN ACUMULADA DE GASTOS A AGOSTO DE 2018  PARTIDA 09. CAPÍTULO 01. PROGRAMA 11: RECURSOS EDUCATIVOS</vt:lpstr>
      <vt:lpstr>EJECUCIÓN ACUMULADA DE GASTOS A AGOSTO DE 2018  PARTIDA 09. CAPÍTULO 01. PROGRAMA 12: FORTALECIMIENTO DE LA EDUCACIÓN ESCOLAR PÚBLICA</vt:lpstr>
      <vt:lpstr>EJECUCIÓN ACUMULADA DE GASTOS A AGOSTO DE 2018  PARTIDA 09. CAPÍTULO 01. PROGRAMA 20: SUBVENCIONES A LOS ESTABLECIMIENTOS EDUCACIONALES</vt:lpstr>
      <vt:lpstr>EJECUCIÓN ACUMULADA DE GASTOS A AGOSTO DE 2018  PARTIDA 09. CAPÍTULO 01. PROGRAMA 20: SUBVENCIONES A LOS ESTABLECIMIENTOS EDUCACIONALES</vt:lpstr>
      <vt:lpstr>EJECUCIÓN ACUMULADA DE GASTOS A AGOSTO DE 2018  PARTIDA 09. CAPÍTULO 01. PROGRAMA 20: SUBVENCIONES A LOS ESTABLECIMIENTOS EDUCACIONALES</vt:lpstr>
      <vt:lpstr>EJECUCIÓN ACUMULADA DE GASTOS A AGOSTO DE 2018  PARTIDA 09. CAPÍTULO 01. PROGRAMA 21: GESTIÓN DE SUBVENCIONES A ESTABLECIMIENTOS EDUCACIONALES</vt:lpstr>
      <vt:lpstr>EJECUCIÓN ACUMULADA DE GASTOS A AGOSTO DE 2018  PARTIDA 09. CAPÍTULO 01. PROGRAMA 29: FORTALECIMIENTO DE LA EDUCACIÓN SUPERIOR PÚBLICA</vt:lpstr>
      <vt:lpstr>EJECUCIÓN ACUMULADA DE GASTOS A AGOSTO DE 2018  PARTIDA 09. CAPÍTULO 01. PROGRAMA 30: EDUCACIÓN SUPERIOR</vt:lpstr>
      <vt:lpstr>EJECUCIÓN ACUMULADA DE GASTOS A AGOSTO DE 2018  PARTIDA 09. CAPÍTULO 01. PROGRAMA 30: EDUCACIÓN SUPERIOR</vt:lpstr>
      <vt:lpstr>EJECUCIÓN ACUMULADA DE GASTOS A AGOSTO DE 2018  PARTIDA 09. CAPÍTULO 01. PROGRAMA 31: GASTOS DE OPERACIÓN DE EDUCACIÓN SUPERIOR</vt:lpstr>
      <vt:lpstr>EJECUCIÓN ACUMULADA DE GASTOS A AGOSTO DE 2018  PARTIDA 09. CAPÍTULO 02. PROGRAMA 01: SUPERINTENDENCIA DE EDUCACIÓN</vt:lpstr>
      <vt:lpstr>EJECUCIÓN ACUMULADA DE GASTOS A AGOSTO DE 2018  PARTIDA 09. CAPÍTULO 03. PROGRAMA 01: AGENCIA DE CALIDAD DE LA EDUCACIÓN</vt:lpstr>
      <vt:lpstr>EJECUCIÓN ACUMULADA DE GASTOS A AGOSTO DE 2018  PARTIDA 09. CAPÍTULO 04. PROGRAMA 01: SUBSECRETARÍA DE EDUCACIÓN PARVULARIA</vt:lpstr>
      <vt:lpstr>EJECUCIÓN ACUMULADA DE GASTOS A AGOSTO DE 2018  PARTIDA 09. CAPÍTULO 05. PROGRAMA 01: DIRECCIÓN DE BIBLIOTECAS, ARCHIVOS Y MUSEOS</vt:lpstr>
      <vt:lpstr>EJECUCIÓN ACUMULADA DE GASTOS A AGOSTO DE 2018  PARTIDA 09. CAPÍTULO 05. PROGRAMA 01: DIRECCIÓN DE BIBLIOTECAS, ARCHIVOS Y MUSEOS</vt:lpstr>
      <vt:lpstr>EJECUCIÓN ACUMULADA DE GASTOS A AGOSTO DE 2018  PARTIDA 09. CAPÍTULO 05. PROGRAMA 02: RED DE BIBLIOTECAS PÚBLICAS</vt:lpstr>
      <vt:lpstr>EJECUCIÓN ACUMULADA DE GASTOS A AGOSTO DE 2018  PARTIDA 09. CAPÍTULO 05. PROGRAMA 03: CONSEJO DE MONUMENTOS NACIONALES</vt:lpstr>
      <vt:lpstr>EJECUCIÓN ACUMULADA DE GASTOS A AGOSTO DE 2018  PARTIDA 09. CAPÍTULO 08. PROGRAMA 01: COMISIÓN NACIONAL DE INVESTIGACIÓN CIENTÍFICA Y TECNOLÓGICA</vt:lpstr>
      <vt:lpstr>EJECUCIÓN ACUMULADA DE GASTOS A AGOSTO DE 2018  PARTIDA 09. CAPÍTULO 08. PROGRAMA 01: COMISIÓN NACIONAL DE INVESTIGACIÓN CIENTÍFICA Y TECNOLÓGICA</vt:lpstr>
      <vt:lpstr>EJECUCIÓN ACUMULADA DE GASTOS A AGOSTO DE 2018  PARTIDA 09. CAPÍTULO 09. PROGRAMA 01: JUNTA NACIONAL DE AUXILIO ESCOLAR Y BECAS</vt:lpstr>
      <vt:lpstr>EJECUCIÓN ACUMULADA DE GASTOS A AGOSTO DE 2018  PARTIDA 09. CAPÍTULO 09. PROGRAMA 01: JUNTA NACIONAL DE AUXILIO ESCOLAR Y BECAS</vt:lpstr>
      <vt:lpstr>EJECUCIÓN ACUMULADA DE GASTOS A AGOSTO DE 2018  PARTIDA 09. CAPÍTULO 09. PROGRAMA 02: SALUD ESCOLAR</vt:lpstr>
      <vt:lpstr>EJECUCIÓN ACUMULADA DE GASTOS A AGOSTO DE 2018  PARTIDA 09. CAPÍTULO 09. PROGRAMA 03: BECAS Y ASISTENCIALIDAD ESTUDIANTIL</vt:lpstr>
      <vt:lpstr>EJECUCIÓN ACUMULADA DE GASTOS A AGOSTO DE 2018  PARTIDA 09. CAPÍTULO 09. PROGRAMA 03: BECAS Y ASISTENCIALIDAD ESTUDIANTIL</vt:lpstr>
      <vt:lpstr>EJECUCIÓN ACUMULADA DE GASTOS A AGOSTO DE 2018  PARTIDA 09. CAPÍTULO 11. PROGRAMA 01: JUNTA NACIONAL DE JARDINES INFANTILES</vt:lpstr>
      <vt:lpstr>EJECUCIÓN ACUMULADA DE GASTOS A AGOSTO DE 2018  PARTIDA 09. CAPÍTULO 11. PROGRAMA 01: JUNTA NACIONAL DE JARDINES INFANTILES</vt:lpstr>
      <vt:lpstr>EJECUCIÓN ACUMULADA DE GASTOS A AGOSTO DE 2018  PARTIDA 09. CAPÍTULO 11. PROGRAMA 02: PROGRAMAS ALTERNATIVOS DE ENSEÑANZA PRE-ESCOLAR</vt:lpstr>
      <vt:lpstr>EJECUCIÓN ACUMULADA DE GASTOS A AGOSTO DE 2018  PARTIDA 09. CAPÍTULO 13. PROGRAMA 01: CONSEJO DE RECTORES</vt:lpstr>
      <vt:lpstr>EJECUCIÓN ACUMULADA DE GASTOS A AGOSTO DE 2018  PARTIDA 09. CAPÍTULO 15. PROGRAMA 01: CONSEJO NACIONAL DE EDUCACIÓN</vt:lpstr>
      <vt:lpstr>EJECUCIÓN ACUMULADA DE GASTOS A AGOSTO DE 2018  PARTIDA 09. CAPÍTULO 16. PROGRAMA 01: CONSEJO NACIONAL DE LA CULTURA Y LAS ARTES</vt:lpstr>
      <vt:lpstr>EJECUCIÓN ACUMULADA DE GASTOS A AGOSTO DE 2018  PARTIDA 09. CAPÍTULO 16. PROGRAMA 01: CONSEJO NACIONAL DE LA CULTURA Y LAS ARTES</vt:lpstr>
      <vt:lpstr>EJECUCIÓN ACUMULADA DE GASTOS A AGOSTO DE 2018  PARTIDA 09. CAPÍTULO 16. PROGRAMA 02: FONDOS CULTURALES Y ARTÍSTICOS</vt:lpstr>
      <vt:lpstr>EJECUCIÓN ACUMULADA DE GASTOS A AGOSTO DE 2018  PARTIDA 09. CAPÍTULO 17. PROGRAMA 01: DIRECCIÓN DE EDUCACIÓN PÚBLICA</vt:lpstr>
      <vt:lpstr>EJECUCIÓN ACUMULADA DE GASTOS A AGOSTO DE 2018  PARTIDA 09. CAPÍTULO 17. PROGRAMA 02: FORTALECIMIENTO DE LA EDUCACIÓN ESCOLAR PÚBLICA</vt:lpstr>
      <vt:lpstr>EJECUCIÓN ACUMULADA DE GASTOS A AGOSTO DE 2018  PARTIDA 09. CAPÍTULO 17. PROGRAMA 03: APOYO A LA IMPLEMENTACIÓN DE LOS SERVICIOS LOCALES DE EDUCACIÓN</vt:lpstr>
      <vt:lpstr>EJECUCIÓN ACUMULADA DE GASTOS A AGOSTO DE 2018  PARTIDA 09. CAPÍTULO 18. PROGRAMA 01: SERVICIO LOCAL DE EDUCACIÓN BARRANCAS, GASTOS ADMINISTRATIVOS</vt:lpstr>
      <vt:lpstr>EJECUCIÓN ACUMULADA DE GASTOS A AGOSTO DE 2018  PARTIDA 09. CAPÍTULO 18. PROGRAMA 02: SERVICIO LOCAL DE EDUCACIÓN BARRANCAS, SERVICIO EDUCATIVO</vt:lpstr>
      <vt:lpstr>EJECUCIÓN ACUMULADA DE GASTOS A AGOSTO DE 2018  PARTIDA 09. CAPÍTULO 19. PROGRAMA 01: SERVICIO LOCAL DE EDUCACIÓN PUERTO CORDILLERA, GASTOS ADMINISTRATIVOS</vt:lpstr>
      <vt:lpstr>EJECUCIÓN ACUMULADA DE GASTOS A AGOSTO DE 2018  PARTIDA 09. CAPÍTULO 19. PROGRAMA 02: SERVICIO LOCAL DE EDUCACIÓN PUERTO CORDILLERA, SERVICIO EDUCATIVO</vt:lpstr>
      <vt:lpstr>EJECUCIÓN ACUMULADA DE GASTOS A AGOSTO DE 2018  PARTIDA 09. CAPÍTULO 21. PROGRAMA 01: SERVICIO LOCAL DE EDUCACIÓN HUASCO, GASTOS ADMINISTRATIVOS</vt:lpstr>
      <vt:lpstr>EJECUCIÓN ACUMULADA DE GASTOS A AGOSTO DE 2018  PARTIDA 09. CAPÍTULO 21. PROGRAMA 02: SERVICIO LOCAL DE EDUCACIÓN HUASCO, SERVICIO EDUCATIVO</vt:lpstr>
      <vt:lpstr>EJECUCIÓN ACUMULADA DE GASTOS A AGOSTO DE 2018  PARTIDA 09. CAPÍTULO 22. PROGRAMA 01: SERVICIO LOCAL DE EDUCACIÓN COSTA ARAUCANÍA, GASTOS ADMINISTRATIVOS</vt:lpstr>
      <vt:lpstr>EJECUCIÓN ACUMULADA DE GASTOS A AGOSTO DE 2018  PARTIDA 09. CAPÍTULO 22. PROGRAMA 02: SERVICIO LOCAL DE EDUCACIÓN COSTA ARAUCANÍA, SERVICIO EDUCATIVO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256</cp:revision>
  <cp:lastPrinted>2018-08-03T21:42:16Z</cp:lastPrinted>
  <dcterms:created xsi:type="dcterms:W3CDTF">2016-06-23T13:38:47Z</dcterms:created>
  <dcterms:modified xsi:type="dcterms:W3CDTF">2019-01-17T12:15:29Z</dcterms:modified>
</cp:coreProperties>
</file>