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6"/>
  </p:notesMasterIdLst>
  <p:handoutMasterIdLst>
    <p:handoutMasterId r:id="rId27"/>
  </p:handoutMasterIdLst>
  <p:sldIdLst>
    <p:sldId id="256" r:id="rId3"/>
    <p:sldId id="298" r:id="rId4"/>
    <p:sldId id="299" r:id="rId5"/>
    <p:sldId id="300" r:id="rId6"/>
    <p:sldId id="264" r:id="rId7"/>
    <p:sldId id="263" r:id="rId8"/>
    <p:sldId id="265" r:id="rId9"/>
    <p:sldId id="267" r:id="rId10"/>
    <p:sldId id="268" r:id="rId11"/>
    <p:sldId id="269" r:id="rId12"/>
    <p:sldId id="301" r:id="rId13"/>
    <p:sldId id="271" r:id="rId14"/>
    <p:sldId id="273" r:id="rId15"/>
    <p:sldId id="274" r:id="rId16"/>
    <p:sldId id="275" r:id="rId17"/>
    <p:sldId id="276" r:id="rId18"/>
    <p:sldId id="277" r:id="rId19"/>
    <p:sldId id="278" r:id="rId20"/>
    <p:sldId id="272" r:id="rId21"/>
    <p:sldId id="280" r:id="rId22"/>
    <p:sldId id="281" r:id="rId23"/>
    <p:sldId id="282" r:id="rId24"/>
    <p:sldId id="302" r:id="rId25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78" y="5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2760" y="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08-01-2019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08-01-2019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08-01-2019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08-01-2019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08-01-2019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08-01-2019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08-01-2019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08-01-2019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08-01-2019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08-01-2019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08-01-2019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08-01-2019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08-01-2019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08-01-2019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08-01-2019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08-01-2019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08-01-2019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08-01-2019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08-01-2019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08-01-2019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08-01-2019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08-01-2019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08-01-2019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08-01-2019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08-01-2019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84404" y="215477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538956604"/>
              </p:ext>
            </p:extLst>
          </p:nvPr>
        </p:nvGraphicFramePr>
        <p:xfrm>
          <a:off x="5352992" y="215477"/>
          <a:ext cx="659168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5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2992" y="215477"/>
                        <a:ext cx="659168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012160" y="215477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08-01-2019</a:t>
            </a:fld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grpSp>
        <p:nvGrpSpPr>
          <p:cNvPr id="2" name="Grupo 1">
            <a:extLst>
              <a:ext uri="{FF2B5EF4-FFF2-40B4-BE49-F238E27FC236}">
                <a16:creationId xmlns:a16="http://schemas.microsoft.com/office/drawing/2014/main" id="{B318718E-67A3-4385-87F2-EED77AF00B01}"/>
              </a:ext>
            </a:extLst>
          </p:cNvPr>
          <p:cNvGrpSpPr/>
          <p:nvPr userDrawn="1"/>
        </p:nvGrpSpPr>
        <p:grpSpPr>
          <a:xfrm>
            <a:off x="5436096" y="44624"/>
            <a:ext cx="3672408" cy="504056"/>
            <a:chOff x="5436096" y="44624"/>
            <a:chExt cx="3672408" cy="504056"/>
          </a:xfrm>
        </p:grpSpPr>
        <p:sp>
          <p:nvSpPr>
            <p:cNvPr id="10" name="4 CuadroTexto"/>
            <p:cNvSpPr txBox="1"/>
            <p:nvPr userDrawn="1"/>
          </p:nvSpPr>
          <p:spPr>
            <a:xfrm>
              <a:off x="6156176" y="116632"/>
              <a:ext cx="2189753" cy="16346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7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7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11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3" name="2 Objeto"/>
            <p:cNvGraphicFramePr>
              <a:graphicFrameLocks noChangeAspect="1"/>
            </p:cNvGraphicFramePr>
            <p:nvPr userDrawn="1">
              <p:extLst>
                <p:ext uri="{D42A27DB-BD31-4B8C-83A1-F6EECF244321}">
                  <p14:modId xmlns:p14="http://schemas.microsoft.com/office/powerpoint/2010/main" val="1405216472"/>
                </p:ext>
              </p:extLst>
            </p:nvPr>
          </p:nvGraphicFramePr>
          <p:xfrm>
            <a:off x="5436096" y="44624"/>
            <a:ext cx="565001" cy="4172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88" name="Imagen de mapa de bits" r:id="rId14" imgW="743054" imgH="523810" progId="PBrush">
                    <p:embed/>
                  </p:oleObj>
                </mc:Choice>
                <mc:Fallback>
                  <p:oleObj name="Imagen de mapa de bits" r:id="rId14" imgW="743054" imgH="523810" progId="PBrush">
                    <p:embed/>
                    <p:pic>
                      <p:nvPicPr>
                        <p:cNvPr id="0" name="11 Objeto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36096" y="44624"/>
                          <a:ext cx="565001" cy="41726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" name="4 Rectángulo"/>
            <p:cNvSpPr/>
            <p:nvPr userDrawn="1"/>
          </p:nvSpPr>
          <p:spPr>
            <a:xfrm>
              <a:off x="6012160" y="87015"/>
              <a:ext cx="309634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240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05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NIDAD TÉCNCIA DE APOYO PRESUPUESTARIO</a:t>
              </a:r>
              <a:endParaRPr lang="es-CL" sz="1000" dirty="0">
                <a:effectLst/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B187A0EF-876F-4945-B76C-89C0FEE128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AGOSTO DE 2018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08: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HACIENDA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/>
              <a:t>octubre 2018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id="{63EBFFCC-CB0A-45F1-B8E4-F25A380EB811}"/>
              </a:ext>
            </a:extLst>
          </p:cNvPr>
          <p:cNvGrpSpPr/>
          <p:nvPr/>
        </p:nvGrpSpPr>
        <p:grpSpPr>
          <a:xfrm>
            <a:off x="410078" y="836712"/>
            <a:ext cx="6682202" cy="893319"/>
            <a:chOff x="410078" y="836712"/>
            <a:chExt cx="6682202" cy="893319"/>
          </a:xfrm>
        </p:grpSpPr>
        <p:sp>
          <p:nvSpPr>
            <p:cNvPr id="5" name="4 CuadroTexto"/>
            <p:cNvSpPr txBox="1"/>
            <p:nvPr/>
          </p:nvSpPr>
          <p:spPr>
            <a:xfrm>
              <a:off x="1844875" y="1064930"/>
              <a:ext cx="3771241" cy="34995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12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12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24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6" name="5 Objeto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07083368"/>
                </p:ext>
              </p:extLst>
            </p:nvPr>
          </p:nvGraphicFramePr>
          <p:xfrm>
            <a:off x="410078" y="836712"/>
            <a:ext cx="1209594" cy="8933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377" name="Imagen de mapa de bits" r:id="rId3" imgW="743054" imgH="523810" progId="PBrush">
                    <p:embed/>
                  </p:oleObj>
                </mc:Choice>
                <mc:Fallback>
                  <p:oleObj name="Imagen de mapa de bits" r:id="rId3" imgW="743054" imgH="523810" progId="PBrush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0078" y="836712"/>
                          <a:ext cx="1209594" cy="89331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" name="7 Rectángulo"/>
            <p:cNvSpPr/>
            <p:nvPr/>
          </p:nvSpPr>
          <p:spPr>
            <a:xfrm>
              <a:off x="1547664" y="992922"/>
              <a:ext cx="5544616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40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NIDAD </a:t>
              </a:r>
              <a:r>
                <a:rPr lang="es-CL" sz="1600" b="1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TÉCNICA DE APOYO 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PRESUPUESTARIO</a:t>
              </a:r>
              <a:endParaRPr lang="es-CL" sz="1400" dirty="0"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01. PROGRAMA 08: PROGRAMA DE MODERNIZACIÓN SECTOR PÚBLICO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39C46397-8DB0-4C48-9637-DE1EE539CE42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FCF9A5EB-0B25-4B32-8899-789A77342C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1840593"/>
            <a:ext cx="7886700" cy="3555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01. PROGRAMA 09: PROGRAMA EXPORTACIÓN DE SERVICIOS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7D5E3303-E20D-4B71-88A6-B042C8F309C9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F88A9D0C-2E02-42C4-8836-EDA0DE506D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1842891"/>
            <a:ext cx="7886700" cy="2727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86814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02. PROGRAMA 01: DIRECCIÓN DE PRESUPUESTOS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68438548-A589-4D71-9EED-6189CA70F8F6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336D2656-06FA-4BA7-B511-F666608B0E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1868116"/>
            <a:ext cx="7886700" cy="2727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3914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03. PROGRAMA 01: SERVICIO DE IMPUESTOS INTERNOS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A135E330-19F7-46C9-86B2-DF507B316C30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26BEE405-5071-4F12-A00E-9C1D9F2CEF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053" y="1758314"/>
            <a:ext cx="8043893" cy="4285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456403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04. PROGRAMA 01: SERVICIO NACIONAL DE ADUANAS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658DEC1E-675C-4D0A-8965-38693FA4CA47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52DAD6DC-E98C-412C-8658-5F6DD61EA4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1772816"/>
            <a:ext cx="7886700" cy="2727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69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05. PROGRAMA 01: SERVICIO DE TESORERÍAS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A07BE44A-86BF-4133-8415-B52EDE28BF97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47F5E35F-FF42-4FA1-A45A-1DC0264D59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1931956"/>
            <a:ext cx="7903790" cy="2447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69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45634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07. PROGRAMA 01: DIRECCIÓN DE COMPRAS Y CONTRATACIÓN PÚBLICA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C670212C-126B-4DFB-B9D2-7F8F16DF3FE4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FB26770E-2245-450E-9649-2BF8EB3696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5784" y="1935036"/>
            <a:ext cx="7912431" cy="2753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707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08. PROGRAMA 01: SUPERINTENDENCIA DE VALORES Y SEGUROS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4511F441-F909-4C37-8201-B289E700F9D1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3EADF53-2541-466D-9754-4330B49740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5501642"/>
              </p:ext>
            </p:extLst>
          </p:nvPr>
        </p:nvGraphicFramePr>
        <p:xfrm>
          <a:off x="628650" y="1932414"/>
          <a:ext cx="7886699" cy="2723695"/>
        </p:xfrm>
        <a:graphic>
          <a:graphicData uri="http://schemas.openxmlformats.org/drawingml/2006/table">
            <a:tbl>
              <a:tblPr/>
              <a:tblGrid>
                <a:gridCol w="273464">
                  <a:extLst>
                    <a:ext uri="{9D8B030D-6E8A-4147-A177-3AD203B41FA5}">
                      <a16:colId xmlns:a16="http://schemas.microsoft.com/office/drawing/2014/main" val="1504963088"/>
                    </a:ext>
                  </a:extLst>
                </a:gridCol>
                <a:gridCol w="273464">
                  <a:extLst>
                    <a:ext uri="{9D8B030D-6E8A-4147-A177-3AD203B41FA5}">
                      <a16:colId xmlns:a16="http://schemas.microsoft.com/office/drawing/2014/main" val="1316522301"/>
                    </a:ext>
                  </a:extLst>
                </a:gridCol>
                <a:gridCol w="273464">
                  <a:extLst>
                    <a:ext uri="{9D8B030D-6E8A-4147-A177-3AD203B41FA5}">
                      <a16:colId xmlns:a16="http://schemas.microsoft.com/office/drawing/2014/main" val="3099374897"/>
                    </a:ext>
                  </a:extLst>
                </a:gridCol>
                <a:gridCol w="2876841">
                  <a:extLst>
                    <a:ext uri="{9D8B030D-6E8A-4147-A177-3AD203B41FA5}">
                      <a16:colId xmlns:a16="http://schemas.microsoft.com/office/drawing/2014/main" val="1236915212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val="3896344091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val="2791383054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val="3568087309"/>
                    </a:ext>
                  </a:extLst>
                </a:gridCol>
                <a:gridCol w="656313">
                  <a:extLst>
                    <a:ext uri="{9D8B030D-6E8A-4147-A177-3AD203B41FA5}">
                      <a16:colId xmlns:a16="http://schemas.microsoft.com/office/drawing/2014/main" val="1816595817"/>
                    </a:ext>
                  </a:extLst>
                </a:gridCol>
                <a:gridCol w="667252">
                  <a:extLst>
                    <a:ext uri="{9D8B030D-6E8A-4147-A177-3AD203B41FA5}">
                      <a16:colId xmlns:a16="http://schemas.microsoft.com/office/drawing/2014/main" val="1686136694"/>
                    </a:ext>
                  </a:extLst>
                </a:gridCol>
                <a:gridCol w="667252">
                  <a:extLst>
                    <a:ext uri="{9D8B030D-6E8A-4147-A177-3AD203B41FA5}">
                      <a16:colId xmlns:a16="http://schemas.microsoft.com/office/drawing/2014/main" val="2982813548"/>
                    </a:ext>
                  </a:extLst>
                </a:gridCol>
              </a:tblGrid>
              <a:tr h="1640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6143636"/>
                  </a:ext>
                </a:extLst>
              </a:tr>
              <a:tr h="2625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689985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18.059.563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-18.059.563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1772393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15.022.291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-15.022.291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5345270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2.802.713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-2.802.713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0805811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41.512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-41.512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572916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1.425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-1.425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1926160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de Supervisores de Seguros de América Latina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1.425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-1.425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6429031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40.087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-40.087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647943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Internacional de Comisiones de Valores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16.817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-16.817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6322266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Internacional de Supervisores de Seguros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23.270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-23.270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6539249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20.110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-20.110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1163001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20.110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-20.110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9775561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172.937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-172.937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5562065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108.543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-108.543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1035423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64.394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-64.394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4929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56792"/>
            <a:ext cx="8229600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75203" y="62068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11. PROGRAMA 01: SUPERINTENDENCIA DE BANCOS E INSTITUCIONES FINANCIERAS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7E599D60-E59C-4D6B-8265-3D148008D967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0CB9BA68-D2D1-4806-86CC-98A65CD64D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219" y="1916832"/>
            <a:ext cx="7899561" cy="3228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72475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15. PROGRAMA 01: DIRECCIÓN NACIONAL DEL SERVICIO CIVIL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674A1242-E646-4D8C-B02F-9856D7F1EE5B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F9A1430F-3801-4125-AD44-79F4B2530C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1868116"/>
            <a:ext cx="7886700" cy="1905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4973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39248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>
                <a:latin typeface="+mn-lt"/>
              </a:rPr>
              <a:t>La ejecución del Ministerio en AGOSTO ascendió a </a:t>
            </a:r>
            <a:r>
              <a:rPr lang="es-CL" sz="1400" b="1" dirty="0">
                <a:latin typeface="+mn-lt"/>
              </a:rPr>
              <a:t>$38.340 millones</a:t>
            </a:r>
            <a:r>
              <a:rPr lang="es-CL" sz="1400" dirty="0">
                <a:latin typeface="+mn-lt"/>
              </a:rPr>
              <a:t>, equivalente a un gasto de </a:t>
            </a:r>
            <a:r>
              <a:rPr lang="es-CL" sz="1400" b="1" dirty="0">
                <a:latin typeface="+mn-lt"/>
              </a:rPr>
              <a:t>7,7%</a:t>
            </a:r>
            <a:r>
              <a:rPr lang="es-CL" sz="1400" dirty="0">
                <a:latin typeface="+mn-lt"/>
              </a:rPr>
              <a:t> respecto al presupuesto inicial, erogación menor ( 0,4 puntos porcentuales) a la registrada a igual mes del año 2017 (8,1%), aunque mayor en 2,6 puntos porcentuales respecto al gasto acumulado a igual periodo del ejercicio presupuestario anterior.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>
                <a:latin typeface="+mn-lt"/>
              </a:rPr>
              <a:t>A nivel consolidado, el presupuesto vigente considera modificaciones por </a:t>
            </a:r>
            <a:r>
              <a:rPr lang="es-CL" sz="1400" b="1" dirty="0">
                <a:latin typeface="+mn-lt"/>
              </a:rPr>
              <a:t>$3.800 millones</a:t>
            </a:r>
            <a:r>
              <a:rPr lang="es-CL" sz="1400" dirty="0">
                <a:latin typeface="+mn-lt"/>
              </a:rPr>
              <a:t>, incrementando principalmente los subtítulos 34 “servicio de la deuda” ($13.789 millones); 29 “adquisición de activos no financieros” ($872 millones);  y, el subtítulo 23 “prestaciones de seguridad social” ($3.486 millones); mientras que los subtítulos que presentan reducciones son el 21 “gastos en personal” ($8.039 millones); 22”bienes y servicios de consumo” ($5.815 millones); y, 24 “transferencias corrientes” ($867 millones)</a:t>
            </a:r>
            <a:r>
              <a:rPr lang="es-CL" sz="1400" b="1" dirty="0">
                <a:latin typeface="+mn-lt"/>
              </a:rPr>
              <a:t>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>
                <a:latin typeface="+mn-lt"/>
              </a:rPr>
              <a:t>Respecto a los subtítulos, a la fecha, el mayor gasto se registra en los subtítulo 23 “prestaciones de seguridad social” con una ejecución de </a:t>
            </a:r>
            <a:r>
              <a:rPr lang="es-CL" sz="1400" b="1" dirty="0">
                <a:latin typeface="+mn-lt"/>
              </a:rPr>
              <a:t>309,2% </a:t>
            </a:r>
            <a:r>
              <a:rPr lang="es-CL" sz="1400" dirty="0">
                <a:latin typeface="+mn-lt"/>
              </a:rPr>
              <a:t>explicada por la aplicación de la ley de Incentivo al Retiro; y, el subtítulo 26 “otros gastos corrientes” con una ejecución de </a:t>
            </a:r>
            <a:r>
              <a:rPr lang="es-CL" sz="1400" b="1" dirty="0">
                <a:latin typeface="+mn-lt"/>
              </a:rPr>
              <a:t>133,1%</a:t>
            </a:r>
            <a:r>
              <a:rPr lang="es-CL" sz="1400" b="1" i="1" dirty="0">
                <a:latin typeface="+mn-lt"/>
              </a:rPr>
              <a:t>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/>
              <a:t>En cuanto a los Programas, el 75,3% del presupuesto inicial, se concentra en el </a:t>
            </a:r>
            <a:r>
              <a:rPr lang="es-CL" sz="1400" b="1" dirty="0"/>
              <a:t>Servicio de Impuestos Internos</a:t>
            </a:r>
            <a:r>
              <a:rPr lang="es-CL" sz="1400" dirty="0"/>
              <a:t> (36,9%), </a:t>
            </a:r>
            <a:r>
              <a:rPr lang="es-CL" sz="1400" b="1" dirty="0"/>
              <a:t>Servicio Nacional de Aduanas </a:t>
            </a:r>
            <a:r>
              <a:rPr lang="es-CL" sz="1400" dirty="0"/>
              <a:t>(14%), el </a:t>
            </a:r>
            <a:r>
              <a:rPr lang="es-CL" sz="1400" b="1" dirty="0"/>
              <a:t>Servicio de Tesorería </a:t>
            </a:r>
            <a:r>
              <a:rPr lang="es-CL" sz="1400" dirty="0"/>
              <a:t>(10,8%) y la </a:t>
            </a:r>
            <a:r>
              <a:rPr lang="es-CL" sz="1400" b="1" dirty="0"/>
              <a:t>Superintendencia de Bancos e Instituciones Financiera </a:t>
            </a:r>
            <a:r>
              <a:rPr lang="es-CL" sz="1400" dirty="0"/>
              <a:t>(13,5%), los que al mes de AGOSTO alcanzaron niveles de ejecución de </a:t>
            </a:r>
            <a:r>
              <a:rPr lang="es-CL" sz="1400" b="1" dirty="0"/>
              <a:t>81%, 74%, 87,1% y 45% </a:t>
            </a:r>
            <a:r>
              <a:rPr lang="es-CL" sz="1400" dirty="0"/>
              <a:t>respectivamente, calculados respecto al presupuesto vigente.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 MINISTERIO DE HACIENDA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6108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16. PROGRAMA 01: UNIDAD DE ANÁLISIS FINANCIERO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47A3F32F-6957-4D84-B2A5-6F024F79943A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3E996652-66BA-48E1-9AAA-C703A957D8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728" y="1916426"/>
            <a:ext cx="7886702" cy="2376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92639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2700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17. PROGRAMA 01: SUPERINTENDENCIA DE CASINOS DE JUEGO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C84729A6-DBB6-4E0D-8B9D-4BC59C9223A8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48C3873E-3F77-492E-9E10-5126253473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9124" y="1916832"/>
            <a:ext cx="7886700" cy="2008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20706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30. PROGRAMA 01: CONSEJO DE DEFENSA DEL ESTADO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51070D2A-A0D0-4262-AE69-06E68431B9DF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3C716DF0-1870-41EA-91B0-3D783D531C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1916832"/>
            <a:ext cx="7704856" cy="1666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18152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31. PROGRAMA 01: COMISIÓN PARA EL MERCADO FINANCIERO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75DCAFF2-849E-49D3-AB93-6FEB82D9448E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B632C0EA-8DA2-4936-9524-3FC754CD9C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486" y="1854319"/>
            <a:ext cx="7818954" cy="3502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218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8965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5"/>
            </a:pPr>
            <a:r>
              <a:rPr lang="es-CL" sz="1400" dirty="0"/>
              <a:t>El </a:t>
            </a:r>
            <a:r>
              <a:rPr lang="es-CL" sz="1400" b="1" dirty="0"/>
              <a:t>Servicio de Tesorería</a:t>
            </a:r>
            <a:r>
              <a:rPr lang="es-CL" sz="1400" dirty="0"/>
              <a:t> es el que presenta el mayor avance con un 87,1%, explicado principalmente por el mayor gasto en “gastos en personal” que a la fecha observa una ejecución de $36.366 equivalente a un 95,4%, gasto que representa el 78% de la erogación efectuada a la fecha.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5"/>
            </a:pPr>
            <a:r>
              <a:rPr lang="es-CL" sz="1400" dirty="0"/>
              <a:t>Finalmente, el </a:t>
            </a:r>
            <a:r>
              <a:rPr lang="es-CL" sz="1400" b="1" dirty="0"/>
              <a:t>Programa de Modernización Sector Público </a:t>
            </a:r>
            <a:r>
              <a:rPr lang="es-CL" sz="1400" dirty="0"/>
              <a:t>es el que presenta la erogación menor con un 42,1%, debido al bajo nivel de ejecución en las transferencias corrientes (40,2%) que representan el 80% de los recursos contemplado en el programa.</a:t>
            </a:r>
            <a:endParaRPr lang="es-CL" sz="1400" b="1" dirty="0">
              <a:latin typeface="+mn-lt"/>
              <a:ea typeface="Verdana" pitchFamily="34" charset="0"/>
              <a:cs typeface="Verdana" pitchFamily="34" charset="0"/>
            </a:endParaRPr>
          </a:p>
          <a:p>
            <a:pPr algn="just"/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 MINISTERIO DE HACIENDA</a:t>
            </a:r>
          </a:p>
        </p:txBody>
      </p:sp>
    </p:spTree>
    <p:extLst>
      <p:ext uri="{BB962C8B-B14F-4D97-AF65-F5344CB8AC3E}">
        <p14:creationId xmlns:p14="http://schemas.microsoft.com/office/powerpoint/2010/main" val="2882976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AGOSTO DE 2018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 MINISTERIO DE HACIENDA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FF782F4F-C030-4837-A465-6DF0EEEC8AF1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76E657DA-D249-4B1A-AD61-69A10D80D7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153" y="1882101"/>
            <a:ext cx="4079997" cy="2386733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4C0260D4-052C-4C58-B981-E475D483F2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8149" y="1882101"/>
            <a:ext cx="3947697" cy="2386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9342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83568" y="1556792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 MINISTERIO DE HACIENDA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72D6C307-A790-4E6C-AB67-3B139981C49F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C7D67EBA-51B5-49B3-B22F-54953E940D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3757" y="2017005"/>
            <a:ext cx="7996486" cy="2747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 RESUMEN POR CAPÍTULOS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DD0397D6-1638-44E5-BB49-A6BA55D446B3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006E53F3-E463-4C34-B646-29D7533843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650" y="1806622"/>
            <a:ext cx="7886699" cy="3453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01. PROGRAMA 01: SECRETARÍA Y ADMINISTRACIÓN GENERAL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11DC5D53-1C9D-4BF9-87DC-D543F32F5576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25439D25-615A-4ECF-8ADC-F6E0AF8E2F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1809935"/>
            <a:ext cx="7920880" cy="3619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45634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01. PROGRAMA 06: UNIDAD ADMINISTRADORA DE LOS TRIBUNALES TRIBUTARIOS Y ADUANERO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EAE1B629-D15B-4090-8AF0-9E550AF4FEF0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F9027481-8CD7-49DC-8D7E-EEF4E2630E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3994" y="1844824"/>
            <a:ext cx="7896012" cy="1584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45634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01. PROGRAMA 07: SISTEMA INTEGRADO DE COMERCIO EXTERIOR (SICEX)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E15E69C9-1321-4459-B05D-CB42E8432479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40D65E71-9FDB-4986-98F7-EC086DF3D2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729" y="1774560"/>
            <a:ext cx="7886700" cy="2026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3549</TotalTime>
  <Words>1248</Words>
  <Application>Microsoft Office PowerPoint</Application>
  <PresentationFormat>Presentación en pantalla (4:3)</PresentationFormat>
  <Paragraphs>252</Paragraphs>
  <Slides>23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30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AL MES DE AGOSTO DE 2018 PARTIDA 08: MINISTERIO DE HACIENDA</vt:lpstr>
      <vt:lpstr>EJECUCIÓN ACUMULADA DE GASTOS A AGOSTO DE 2018  PARTIDA 08 MINISTERIO DE HACIENDA</vt:lpstr>
      <vt:lpstr>EJECUCIÓN ACUMULADA DE GASTOS A AGOSTO DE 2018  PARTIDA 08 MINISTERIO DE HACIENDA</vt:lpstr>
      <vt:lpstr>Presentación de PowerPoint</vt:lpstr>
      <vt:lpstr>EJECUCIÓN ACUMULADA DE GASTOS A AGOSTO DE 2018  PARTIDA 08 MINISTERIO DE HACIENDA</vt:lpstr>
      <vt:lpstr>EJECUCIÓN ACUMULADA DE GASTOS A AGOSTO DE 2018  PARTIDA 08 RESUMEN POR CAPÍTULOS</vt:lpstr>
      <vt:lpstr>EJECUCIÓN ACUMULADA DE GASTOS A AGOSTO DE 2018  PARTIDA 08. CAPÍTULO 01. PROGRAMA 01: SECRETARÍA Y ADMINISTRACIÓN GENERAL</vt:lpstr>
      <vt:lpstr>EJECUCIÓN ACUMULADA DE GASTOS A AGOSTO DE 2018  PARTIDA 08. CAPÍTULO 01. PROGRAMA 06: UNIDAD ADMINISTRADORA DE LOS TRIBUNALES TRIBUTARIOS Y ADUANERO</vt:lpstr>
      <vt:lpstr>EJECUCIÓN ACUMULADA DE GASTOS A AGOSTO DE 2018  PARTIDA 08. CAPÍTULO 01. PROGRAMA 07: SISTEMA INTEGRADO DE COMERCIO EXTERIOR (SICEX)</vt:lpstr>
      <vt:lpstr>EJECUCIÓN ACUMULADA DE GASTOS A AGOSTO DE 2018  PARTIDA 08. CAPÍTULO 01. PROGRAMA 08: PROGRAMA DE MODERNIZACIÓN SECTOR PÚBLICO</vt:lpstr>
      <vt:lpstr>EJECUCIÓN ACUMULADA DE GASTOS A AGOSTO DE 2018  PARTIDA 08. CAPÍTULO 01. PROGRAMA 09: PROGRAMA EXPORTACIÓN DE SERVICIOS</vt:lpstr>
      <vt:lpstr>EJECUCIÓN ACUMULADA DE GASTOS A AGOSTO DE 2018  PARTIDA 08. CAPÍTULO 02. PROGRAMA 01: DIRECCIÓN DE PRESUPUESTOS</vt:lpstr>
      <vt:lpstr>EJECUCIÓN ACUMULADA DE GASTOS A AGOSTO DE 2018  PARTIDA 08. CAPÍTULO 03. PROGRAMA 01: SERVICIO DE IMPUESTOS INTERNOS</vt:lpstr>
      <vt:lpstr>EJECUCIÓN ACUMULADA DE GASTOS A AGOSTO DE 2018  PARTIDA 08. CAPÍTULO 04. PROGRAMA 01: SERVICIO NACIONAL DE ADUANAS</vt:lpstr>
      <vt:lpstr>EJECUCIÓN ACUMULADA DE GASTOS A AGOSTO DE 2018  PARTIDA 08. CAPÍTULO 05. PROGRAMA 01: SERVICIO DE TESORERÍAS</vt:lpstr>
      <vt:lpstr>EJECUCIÓN ACUMULADA DE GASTOS A AGOSTO DE 2018  PARTIDA 08. CAPÍTULO 07. PROGRAMA 01: DIRECCIÓN DE COMPRAS Y CONTRATACIÓN PÚBLICA</vt:lpstr>
      <vt:lpstr>EJECUCIÓN ACUMULADA DE GASTOS A AGOSTO DE 2018  PARTIDA 08. CAPÍTULO 08. PROGRAMA 01: SUPERINTENDENCIA DE VALORES Y SEGUROS</vt:lpstr>
      <vt:lpstr>EJECUCIÓN ACUMULADA DE GASTOS A AGOSTO DE 2018  PARTIDA 08. CAPÍTULO 11. PROGRAMA 01: SUPERINTENDENCIA DE BANCOS E INSTITUCIONES FINANCIERAS</vt:lpstr>
      <vt:lpstr>EJECUCIÓN ACUMULADA DE GASTOS A AGOSTO DE 2018  PARTIDA 08. CAPÍTULO 15. PROGRAMA 01: DIRECCIÓN NACIONAL DEL SERVICIO CIVIL</vt:lpstr>
      <vt:lpstr>EJECUCIÓN ACUMULADA DE GASTOS A AGOSTO DE 2018  PARTIDA 08. CAPÍTULO 16. PROGRAMA 01: UNIDAD DE ANÁLISIS FINANCIERO</vt:lpstr>
      <vt:lpstr>EJECUCIÓN ACUMULADA DE GASTOS A AGOSTO DE 2018  PARTIDA 08. CAPÍTULO 17. PROGRAMA 01: SUPERINTENDENCIA DE CASINOS DE JUEGO</vt:lpstr>
      <vt:lpstr>EJECUCIÓN ACUMULADA DE GASTOS A AGOSTO DE 2018  PARTIDA 08. CAPÍTULO 30. PROGRAMA 01: CONSEJO DE DEFENSA DEL ESTADO</vt:lpstr>
      <vt:lpstr>EJECUCIÓN ACUMULADA DE GASTOS A AGOSTO DE 2018  PARTIDA 08. CAPÍTULO 31. PROGRAMA 01: COMISIÓN PARA EL MERCADO FINANCIERO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219</cp:revision>
  <cp:lastPrinted>2018-09-06T17:37:29Z</cp:lastPrinted>
  <dcterms:created xsi:type="dcterms:W3CDTF">2016-06-23T13:38:47Z</dcterms:created>
  <dcterms:modified xsi:type="dcterms:W3CDTF">2019-01-08T18:07:13Z</dcterms:modified>
</cp:coreProperties>
</file>