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5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E429385E-BC96-4CDD-8F25-19D5B4F8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79FBFA-B77A-4F37-9CA3-5D603AE1B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338887"/>
              </p:ext>
            </p:extLst>
          </p:nvPr>
        </p:nvGraphicFramePr>
        <p:xfrm>
          <a:off x="628649" y="2064339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36952808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7728091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2531203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68322166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734851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223708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7267384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27651164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48598087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58915310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0849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6627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297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3421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90098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853.900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889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2547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9031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7472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048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9008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7879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273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4EBE63E-C751-4A07-B48D-5EC34D6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F901FB-CC27-41FC-A199-45FD93A33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521623"/>
              </p:ext>
            </p:extLst>
          </p:nvPr>
        </p:nvGraphicFramePr>
        <p:xfrm>
          <a:off x="628649" y="1916832"/>
          <a:ext cx="7886701" cy="136815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9015053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8277284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77115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9869357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4413866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2405015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0478742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59386655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5573089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696900053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49814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8839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5986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643.568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397.154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79713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05586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17237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91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D93E535-61C1-4232-B437-2713633A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5781F1-D707-48B3-B4FE-47D468BC1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204203"/>
              </p:ext>
            </p:extLst>
          </p:nvPr>
        </p:nvGraphicFramePr>
        <p:xfrm>
          <a:off x="628649" y="1916832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1365315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6082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07463030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03092783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595946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9354572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6393086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2168290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342713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5582653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68534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50105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5.900.169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592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6285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467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5.559.884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2458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5.559.884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0775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5.559.884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8072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4688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820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345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835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398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EACC92F-0CA9-4A1A-AEE2-4AF4056C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7332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4FAFC5-6EFE-43D1-B13E-5608A4BDA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319723"/>
              </p:ext>
            </p:extLst>
          </p:nvPr>
        </p:nvGraphicFramePr>
        <p:xfrm>
          <a:off x="628650" y="1865812"/>
          <a:ext cx="7886699" cy="3579411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299762429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3304500320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2910659168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2741973938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379665603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407429999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578224231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1807386573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2629019733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1023839765"/>
                    </a:ext>
                  </a:extLst>
                </a:gridCol>
              </a:tblGrid>
              <a:tr h="182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698360"/>
                  </a:ext>
                </a:extLst>
              </a:tr>
              <a:tr h="292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550145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11.353.920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7.531.279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450743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6.689.644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4.733.891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25800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2.673.015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-248.801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1.356.031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584694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819659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667098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1.847.878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663.020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902198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652179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989068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385.839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615087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167.198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4965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810.515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686442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143.373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86245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778981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01244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118.082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19.138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08740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858329"/>
                  </a:ext>
                </a:extLst>
              </a:tr>
              <a:tr h="182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747.276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39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24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34EA5A-4668-4046-A51D-4F5042191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82846"/>
              </p:ext>
            </p:extLst>
          </p:nvPr>
        </p:nvGraphicFramePr>
        <p:xfrm>
          <a:off x="707817" y="1871729"/>
          <a:ext cx="7886701" cy="322488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16648840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77714150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63169885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26481637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5706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2383778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38559331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8559656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4034553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1435702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43355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059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21.585.902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239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5.669.782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3.707.852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76914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2.292.687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057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16.634.705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6583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863.904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866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3107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862.734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7628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4875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4135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9631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853.912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1704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9140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9802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379.562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-68.226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805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1291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720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199.402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22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3B648104-7AC3-417D-A72A-F9FD1834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509" y="393305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35AF50E-DB9B-49BB-9098-349E4E643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743180"/>
              </p:ext>
            </p:extLst>
          </p:nvPr>
        </p:nvGraphicFramePr>
        <p:xfrm>
          <a:off x="601895" y="1866495"/>
          <a:ext cx="7886701" cy="167825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55170639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33881660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9844397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35892690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22082009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9804749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81074884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89480735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0512586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2588916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409719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668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4.577.224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4520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188.311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9755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626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4.327.781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4818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4.327.781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18749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4.178.295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77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432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B196A00-E769-4643-97AB-06BA874CE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D52A0D7-EC29-485C-8DD7-741EFEAE1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658839"/>
              </p:ext>
            </p:extLst>
          </p:nvPr>
        </p:nvGraphicFramePr>
        <p:xfrm>
          <a:off x="628649" y="1911742"/>
          <a:ext cx="7886701" cy="4350552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7485075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4934318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2253174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224390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7206603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7297454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1572506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04835573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9517685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75031579"/>
                    </a:ext>
                  </a:extLst>
                </a:gridCol>
              </a:tblGrid>
              <a:tr h="172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61625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34174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40.380.431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2.090.061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21.136.032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57074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19.899.762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12.986.263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02490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6.465.338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-551.622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3.112.954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509675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6748670,0%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91195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213987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674.867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23832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812.172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794410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812.172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288093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763.705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12201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389300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344326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426.806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-58.849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220.461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706292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875069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020122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09094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019221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3492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1.420.134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645281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1.420.134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96767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1.420.134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177672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72926"/>
                  </a:ext>
                </a:extLst>
              </a:tr>
              <a:tr h="172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9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EF815E-F521-4C86-8A94-27BDD2EF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ADD3E5E-57E7-4971-97E5-D5DACC191DCE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895246"/>
          <a:ext cx="7886701" cy="421209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2330041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531114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33448727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1139985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7727267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904839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0230596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12136246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5316610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0416219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20761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2450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1.014.442.805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35.769.094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480.761.882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151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24.539.176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16.033.128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08252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6.997.109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613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1.344.744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13447440,0%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1137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553.164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5531640,0%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5531640,0%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528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791.580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3778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223.168.642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-372.817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119.070.107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833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112.196.145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-2.629.228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47.952.216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764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2673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6.122.914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-2.871.800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1.839.539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731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1.276.245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4458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3.245.826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1.018.936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7784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2509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7.227.098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2.035.164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9324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939.664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9223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5.215.372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2347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3574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0926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3876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398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29.371.150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-444.605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16.359.056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1795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44.529.955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-1.066.273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17.377.317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1328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41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D68F364-E36B-457D-9348-A909065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980B9B-3736-44F7-9290-3CC3EABB74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469417"/>
              </p:ext>
            </p:extLst>
          </p:nvPr>
        </p:nvGraphicFramePr>
        <p:xfrm>
          <a:off x="628649" y="1938183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03907608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4445444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52376944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265064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90337285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0156024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3586257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98416880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292766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11273368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64209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4972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31.777.393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-2.366.805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26.501.907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4042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29.457.233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23.891.797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7935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2.225.050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9119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388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77.846.354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4.623.216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43.903.631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6198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41.729.275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29.296.448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2013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1.514.803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6786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-249.792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9105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544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376.514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34794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832.615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5186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2.054.023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172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4.019.542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0918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1.748.184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3026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9939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198.939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2889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2000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891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1.103.966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9736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-2.162.579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537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-1.177.855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6526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-786.558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37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8C7ED0A-67E4-4D1C-854B-00823494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18A1A26-5B46-49BC-A3B7-22AFC6BA9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898238"/>
              </p:ext>
            </p:extLst>
          </p:nvPr>
        </p:nvGraphicFramePr>
        <p:xfrm>
          <a:off x="628649" y="1935039"/>
          <a:ext cx="7886701" cy="4071595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6639463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40501484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71343318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4357719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8489027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7305548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812042450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72793717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569422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24397917"/>
                    </a:ext>
                  </a:extLst>
                </a:gridCol>
              </a:tblGrid>
              <a:tr h="172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7280"/>
                  </a:ext>
                </a:extLst>
              </a:tr>
              <a:tr h="276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50433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712293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607514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099043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703631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10.939.465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437627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3.181.782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55304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22.963.701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84791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631735,0%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753169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904168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1261530,0%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3844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607.538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507300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28996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231188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752956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535.494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71414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289.945.357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45459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311.780.786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273.985.098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48606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15.960.259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313430"/>
                  </a:ext>
                </a:extLst>
              </a:tr>
              <a:tr h="168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13.870.159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01519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02353"/>
                  </a:ext>
                </a:extLst>
              </a:tr>
              <a:tr h="172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226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AGOSTO registraron erogaciones del 48,5% y 47,7%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AGOSTO ascendió a $111.104 millones, es decir, un 8,4% respecto de la ley inicial, presentando un gasto superior en 3,8 puntos porcentuales al registrado a igual mes del año 2017.  De esta manera la ejecución acumulada al octavo mes de 2018 alcanzó los $658.833 millones, equivalente a un 49,8% del presupuesto aprobado por el Congreso Nacional.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AGOSTO un incremento consolidado de $38.162 millones.  Afectando la mayoría de los subtítulos, destacando el incremento registrado en “adquisición de activos financieros” por un monto de $35.504 millones por el accionar propio de CORFO.  Asimismo, el subtítulo 22 bienes y servicios de consumo experimenta la disminución más importante por un monto de $3.511 millones, equivalente a una disminución de 7,4%</a:t>
            </a:r>
            <a:r>
              <a:rPr lang="es-CL" sz="1400" dirty="0">
                <a:latin typeface="+mn-lt"/>
              </a:rPr>
              <a:t>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17AAA36-A280-4AAF-8A39-75237F0BD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97" y="486916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48014A-A3EE-4B22-97E2-E715D0A76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587640"/>
              </p:ext>
            </p:extLst>
          </p:nvPr>
        </p:nvGraphicFramePr>
        <p:xfrm>
          <a:off x="628649" y="1935039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03656289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7196899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4645363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64988346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408756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1048960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71206318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3609358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051344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85882986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27937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9397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32.614.321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2778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32.614.321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879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8866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21.456.031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0938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11.158.290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4743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2.604.282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2433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90687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2.296.482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6776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2837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6247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479.484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8784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288.262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8165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274.377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883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8E301E4-AD6C-4164-9F44-510408409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3ED9DC-1E9F-468B-9AF2-D7D8D16DF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575087"/>
              </p:ext>
            </p:extLst>
          </p:nvPr>
        </p:nvGraphicFramePr>
        <p:xfrm>
          <a:off x="628649" y="1938841"/>
          <a:ext cx="7886701" cy="371849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6754981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8819889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87079887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13936032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751583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339678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56528470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3433835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3323742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81782532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018478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298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28.229.353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3305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23.274.656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14.494.574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400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-118.972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1.219.034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9756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1315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1.092.899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10928990,0%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533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9.666.948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818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9.666.948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4579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389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5863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190.117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984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4.099.390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0951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1.455.180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002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1.982.642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773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359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7156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60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1764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5182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994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22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DD63D1A-DB4C-4A5E-AC74-7B7D71B7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65313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7DEFE2-DDC7-4E74-A3DE-935C520FC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56536"/>
              </p:ext>
            </p:extLst>
          </p:nvPr>
        </p:nvGraphicFramePr>
        <p:xfrm>
          <a:off x="729123" y="1935036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419157016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8308260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0093179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32931080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98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8825281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2701911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44417200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779468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54722521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28257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6872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675260,0%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7840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9157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274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60807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88596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-89.613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437.556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037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187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591.082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54592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031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0543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708.668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-80.450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336.892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8568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2325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1.146.221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70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901FF7D-42F3-4528-A0F1-68E5E1CCD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7171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9DFD58-10CF-42E1-BCB1-817D2C00E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490282"/>
              </p:ext>
            </p:extLst>
          </p:nvPr>
        </p:nvGraphicFramePr>
        <p:xfrm>
          <a:off x="628649" y="1935036"/>
          <a:ext cx="7886701" cy="207314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16509950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63036962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3904606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727381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49981456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94096963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66357303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62666891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2858752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67321785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35325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1734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2091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796.264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485.278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5218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135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2541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0730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836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98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83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0387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475.901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666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7029EC-B165-47B3-AD17-3D78A984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7FC554-E38B-4489-B055-612A8A70D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15002"/>
              </p:ext>
            </p:extLst>
          </p:nvPr>
        </p:nvGraphicFramePr>
        <p:xfrm>
          <a:off x="628649" y="2071241"/>
          <a:ext cx="7886701" cy="229386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4116871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341304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19593368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1843103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569117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7103809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6964639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959819082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29920580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76787007"/>
                    </a:ext>
                  </a:extLst>
                </a:gridCol>
              </a:tblGrid>
              <a:tr h="182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620722"/>
                  </a:ext>
                </a:extLst>
              </a:tr>
              <a:tr h="291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67020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4.187.656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414782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5.286.887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-160.315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3.446.974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34759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726.145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278128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958368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32341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02785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244890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635652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43365"/>
                  </a:ext>
                </a:extLst>
              </a:tr>
              <a:tr h="182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752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FB9F89C-935E-40A4-8088-77B10E80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7928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73D7E5-D8D1-48BF-8444-9FB6679AD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9697"/>
              </p:ext>
            </p:extLst>
          </p:nvPr>
        </p:nvGraphicFramePr>
        <p:xfrm>
          <a:off x="628649" y="1942304"/>
          <a:ext cx="7886701" cy="355395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51476749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9148192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2482530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861653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857187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96346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5660805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25155426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5151728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16351093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484532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5259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10.167.255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5996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5.029.335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1085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1.825.409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-133.495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898.842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76435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79620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431.207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685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3.368.639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8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3.368.639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5142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1.232.315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156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1.232.479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8840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903.845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231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547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073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473.112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9380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2792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1453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130.272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875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204.169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4156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316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57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5EE8303-B8C7-4983-BB42-0D1E295C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414908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EEE886-F905-4C57-BB21-91F1E3FF9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016138"/>
              </p:ext>
            </p:extLst>
          </p:nvPr>
        </p:nvGraphicFramePr>
        <p:xfrm>
          <a:off x="628649" y="1916832"/>
          <a:ext cx="7886701" cy="1842143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07430272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86104838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70751856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94667779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8919274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9129984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8174218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06512829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38862911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27121577"/>
                    </a:ext>
                  </a:extLst>
                </a:gridCol>
              </a:tblGrid>
              <a:tr h="173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49396"/>
                  </a:ext>
                </a:extLst>
              </a:tr>
              <a:tr h="2780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402155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3.389.271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769042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767.775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466.301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190804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7.289.430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-966.093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2.785.079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326656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90734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069121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74782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580173"/>
                  </a:ext>
                </a:extLst>
              </a:tr>
              <a:tr h="173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22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8CE494C-2399-4DB8-A721-8FBE0AE6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940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AB9A8C8-3876-426B-AC22-5171D1EE8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556788"/>
              </p:ext>
            </p:extLst>
          </p:nvPr>
        </p:nvGraphicFramePr>
        <p:xfrm>
          <a:off x="708839" y="1868116"/>
          <a:ext cx="7886701" cy="355395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628630742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471393969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69395699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8026929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59995283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7771888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58400117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51285791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1516590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03246727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86247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95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32.678.595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0483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8.757.927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-40.253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6.003.148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6382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2.220.936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-228.169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982.398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2236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1.115.320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187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1.007.003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2759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535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24.010.219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9037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39.795.255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-1.981.745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24.010.219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5297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11.952.893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-918.187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10.322.020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10105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5.189.560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7178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-1.063.558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2.920.782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9784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5.577.857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1023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9777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496.065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-50.329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92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731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371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76666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056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032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8C7C9B0-59AD-45BC-A93D-BC779E2B5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20" y="4365104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D053D76-F622-465F-BF30-29D6CAE3C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808822"/>
              </p:ext>
            </p:extLst>
          </p:nvPr>
        </p:nvGraphicFramePr>
        <p:xfrm>
          <a:off x="628649" y="1916426"/>
          <a:ext cx="7886701" cy="240221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2298051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66221497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5172584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3610999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1901321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6474399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45186416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259478163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521390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7619784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52823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1813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44.231.876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-526.217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41866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1.348.943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0143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800.095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-148.536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332.857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68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279620,0%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279620,0%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635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279620,0%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279620,0%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6328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17.034.785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512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17.034.785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8583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40.990.291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-508.543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17.034.785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4573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5134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799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1746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14730,0%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4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C73FA47-BA20-4F31-8B85-A1D7FDEF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950" y="479715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69FDA2-7FC7-4453-A786-9E6C31F62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21258"/>
              </p:ext>
            </p:extLst>
          </p:nvPr>
        </p:nvGraphicFramePr>
        <p:xfrm>
          <a:off x="628649" y="1982345"/>
          <a:ext cx="7886701" cy="256674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62517735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401620154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181022882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2033972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561726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20956726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62790533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4310532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6683404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110990955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64081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96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2.453.968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8392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2.818.201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-34.191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9613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1.077.946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382.612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840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049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7057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852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04318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2831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3205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2957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568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641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73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al  </a:t>
            </a:r>
            <a:r>
              <a:rPr lang="pt-BR" sz="1400" dirty="0"/>
              <a:t>Programa INE que registra </a:t>
            </a:r>
            <a:r>
              <a:rPr lang="es-CL" sz="1400" dirty="0"/>
              <a:t>un</a:t>
            </a:r>
            <a:r>
              <a:rPr lang="pt-BR" sz="1400" dirty="0"/>
              <a:t> 67,7%; </a:t>
            </a:r>
            <a:r>
              <a:rPr lang="es-CL" sz="1400" dirty="0"/>
              <a:t>seguido del Servicio Nacional del Consumidor 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66,3%.  La menor </a:t>
            </a:r>
            <a:r>
              <a:rPr lang="es-CL" sz="1400" dirty="0"/>
              <a:t>tasa de 36,7% corresponde al Programa de Promoción Internacional</a:t>
            </a:r>
            <a:r>
              <a:rPr lang="pt-BR" sz="1400" dirty="0"/>
              <a:t>. Por </a:t>
            </a:r>
            <a:r>
              <a:rPr lang="es-CL" sz="1400" dirty="0"/>
              <a:t>su</a:t>
            </a:r>
            <a:r>
              <a:rPr lang="pt-BR" sz="1400" dirty="0"/>
              <a:t> parte e</a:t>
            </a:r>
            <a:r>
              <a:rPr lang="es-CL" sz="1400" dirty="0"/>
              <a:t>l Programa CORFO que concentra el 66,5% del presupuesto vigente de la Partida, alcanzó a AGOSTO una ejecución de 47,4%.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 23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165,4%</a:t>
            </a:r>
            <a:r>
              <a:rPr lang="es-CL" sz="1400" dirty="0"/>
              <a:t> explicado por la aplicación de la ley de Incentivo al Retiro; seguido del subtítulo 34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ejecución de</a:t>
            </a:r>
            <a:r>
              <a:rPr lang="es-CL" sz="1400" b="1" dirty="0"/>
              <a:t> 74,8%,</a:t>
            </a:r>
            <a:r>
              <a:rPr lang="es-CL" sz="1400" dirty="0"/>
              <a:t> destinado al pago de las obligaciones devengadas al 31 de diciembre de 2017 (deuda flotante).</a:t>
            </a:r>
            <a:endParaRPr lang="es-CL" sz="14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84F76D2-0A20-4A3F-B163-647112FD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1DE7D5-26CF-466F-84D7-1F6B1432C7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64146"/>
              </p:ext>
            </p:extLst>
          </p:nvPr>
        </p:nvGraphicFramePr>
        <p:xfrm>
          <a:off x="628649" y="2022130"/>
          <a:ext cx="7886701" cy="223767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963976498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08562856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98203621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2429385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226063829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94333696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6551224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844104021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906985527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97297831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674156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1861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4.419.065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79078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5.553.118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3.760.536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6338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569.896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7435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9609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28553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893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9888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922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6671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58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121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900322C-A68E-4A3F-9AD3-85DDBFC6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251" y="566124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464B67-869D-433D-8475-E348A38D0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751409"/>
              </p:ext>
            </p:extLst>
          </p:nvPr>
        </p:nvGraphicFramePr>
        <p:xfrm>
          <a:off x="628649" y="1988840"/>
          <a:ext cx="7886701" cy="3394444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320572915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11149174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20485553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5992507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10824063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7342370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08247386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44671312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46481952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83597942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363240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053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2.521.374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186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1.119.290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707.220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2375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654.855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244.676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969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1.849.576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1.197.968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9637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5908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79604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5515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-128.614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4820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88101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93360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790.884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53938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381.284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11319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301664"/>
                  </a:ext>
                </a:extLst>
              </a:tr>
              <a:tr h="169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2742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8146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75899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602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47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02684BB-5267-49D9-AC6A-99A59CEC8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8998" y="5517232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32E7D6-96DF-403E-95D1-328D8E5A9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033800"/>
              </p:ext>
            </p:extLst>
          </p:nvPr>
        </p:nvGraphicFramePr>
        <p:xfrm>
          <a:off x="628650" y="1988840"/>
          <a:ext cx="7886700" cy="3247526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922515293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816023871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337952275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10027394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815935728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37700488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03378344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60524878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4089061656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574571205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28228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2221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3.598.583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54906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4.263.416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4718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-45.424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449.035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8368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853.471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7475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852.089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283.322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03152"/>
                  </a:ext>
                </a:extLst>
              </a:tr>
              <a:tr h="191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87712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45194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263.294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94848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817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837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17386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8305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5481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211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88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5348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32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AGOSTO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43B7BF4-E7ED-416D-A7E0-2BBB90422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37" y="1882103"/>
            <a:ext cx="4092427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0C540EC-4B37-40F6-AE9B-79271261C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835" y="1882103"/>
            <a:ext cx="409242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E3E1C16-6D8D-405B-BFED-439E12C63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04732"/>
              </p:ext>
            </p:extLst>
          </p:nvPr>
        </p:nvGraphicFramePr>
        <p:xfrm>
          <a:off x="628649" y="1699000"/>
          <a:ext cx="7886701" cy="2558796"/>
        </p:xfrm>
        <a:graphic>
          <a:graphicData uri="http://schemas.openxmlformats.org/drawingml/2006/table">
            <a:tbl>
              <a:tblPr/>
              <a:tblGrid>
                <a:gridCol w="736715">
                  <a:extLst>
                    <a:ext uri="{9D8B030D-6E8A-4147-A177-3AD203B41FA5}">
                      <a16:colId xmlns:a16="http://schemas.microsoft.com/office/drawing/2014/main" val="678134948"/>
                    </a:ext>
                  </a:extLst>
                </a:gridCol>
                <a:gridCol w="2861644">
                  <a:extLst>
                    <a:ext uri="{9D8B030D-6E8A-4147-A177-3AD203B41FA5}">
                      <a16:colId xmlns:a16="http://schemas.microsoft.com/office/drawing/2014/main" val="545172361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3633659243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1589345541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3901718769"/>
                    </a:ext>
                  </a:extLst>
                </a:gridCol>
                <a:gridCol w="736715">
                  <a:extLst>
                    <a:ext uri="{9D8B030D-6E8A-4147-A177-3AD203B41FA5}">
                      <a16:colId xmlns:a16="http://schemas.microsoft.com/office/drawing/2014/main" val="826554561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3464234227"/>
                    </a:ext>
                  </a:extLst>
                </a:gridCol>
                <a:gridCol w="670741">
                  <a:extLst>
                    <a:ext uri="{9D8B030D-6E8A-4147-A177-3AD203B41FA5}">
                      <a16:colId xmlns:a16="http://schemas.microsoft.com/office/drawing/2014/main" val="2739174068"/>
                    </a:ext>
                  </a:extLst>
                </a:gridCol>
              </a:tblGrid>
              <a:tr h="17526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999892"/>
                  </a:ext>
                </a:extLst>
              </a:tr>
              <a:tr h="2804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9691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1.361.754.518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38.161.990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658.833.016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0332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129.762.594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-909.699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84.251.920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47256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44.076.457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-3.511.136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22.613.907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58747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2.839.493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2.522.724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4.695.386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70105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408.712.770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-74.184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198.362.937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35496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25.448.010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845.497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11.204.256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5906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232.415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774716,7%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15463,4%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57974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6.248.009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-639.857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2.203.346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4789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608.006.726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35.503.555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289.945.357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72626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32.614.321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080077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11.896.328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-29.916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4.284.416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349703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11.261.186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4.453.533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8.424.755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518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4FD9D6-5074-48E7-BC7E-27A6610D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15E24A-8F48-408F-8B19-287611D54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725470"/>
              </p:ext>
            </p:extLst>
          </p:nvPr>
        </p:nvGraphicFramePr>
        <p:xfrm>
          <a:off x="386224" y="1700808"/>
          <a:ext cx="8210798" cy="4608504"/>
        </p:xfrm>
        <a:graphic>
          <a:graphicData uri="http://schemas.openxmlformats.org/drawingml/2006/table">
            <a:tbl>
              <a:tblPr/>
              <a:tblGrid>
                <a:gridCol w="315351">
                  <a:extLst>
                    <a:ext uri="{9D8B030D-6E8A-4147-A177-3AD203B41FA5}">
                      <a16:colId xmlns:a16="http://schemas.microsoft.com/office/drawing/2014/main" val="2038465250"/>
                    </a:ext>
                  </a:extLst>
                </a:gridCol>
                <a:gridCol w="291991">
                  <a:extLst>
                    <a:ext uri="{9D8B030D-6E8A-4147-A177-3AD203B41FA5}">
                      <a16:colId xmlns:a16="http://schemas.microsoft.com/office/drawing/2014/main" val="3900209508"/>
                    </a:ext>
                  </a:extLst>
                </a:gridCol>
                <a:gridCol w="3048390">
                  <a:extLst>
                    <a:ext uri="{9D8B030D-6E8A-4147-A177-3AD203B41FA5}">
                      <a16:colId xmlns:a16="http://schemas.microsoft.com/office/drawing/2014/main" val="1471123967"/>
                    </a:ext>
                  </a:extLst>
                </a:gridCol>
                <a:gridCol w="782537">
                  <a:extLst>
                    <a:ext uri="{9D8B030D-6E8A-4147-A177-3AD203B41FA5}">
                      <a16:colId xmlns:a16="http://schemas.microsoft.com/office/drawing/2014/main" val="2143393522"/>
                    </a:ext>
                  </a:extLst>
                </a:gridCol>
                <a:gridCol w="782537">
                  <a:extLst>
                    <a:ext uri="{9D8B030D-6E8A-4147-A177-3AD203B41FA5}">
                      <a16:colId xmlns:a16="http://schemas.microsoft.com/office/drawing/2014/main" val="2372957708"/>
                    </a:ext>
                  </a:extLst>
                </a:gridCol>
                <a:gridCol w="782537">
                  <a:extLst>
                    <a:ext uri="{9D8B030D-6E8A-4147-A177-3AD203B41FA5}">
                      <a16:colId xmlns:a16="http://schemas.microsoft.com/office/drawing/2014/main" val="1460600420"/>
                    </a:ext>
                  </a:extLst>
                </a:gridCol>
                <a:gridCol w="782537">
                  <a:extLst>
                    <a:ext uri="{9D8B030D-6E8A-4147-A177-3AD203B41FA5}">
                      <a16:colId xmlns:a16="http://schemas.microsoft.com/office/drawing/2014/main" val="3209367676"/>
                    </a:ext>
                  </a:extLst>
                </a:gridCol>
                <a:gridCol w="712459">
                  <a:extLst>
                    <a:ext uri="{9D8B030D-6E8A-4147-A177-3AD203B41FA5}">
                      <a16:colId xmlns:a16="http://schemas.microsoft.com/office/drawing/2014/main" val="2083297772"/>
                    </a:ext>
                  </a:extLst>
                </a:gridCol>
                <a:gridCol w="712459">
                  <a:extLst>
                    <a:ext uri="{9D8B030D-6E8A-4147-A177-3AD203B41FA5}">
                      <a16:colId xmlns:a16="http://schemas.microsoft.com/office/drawing/2014/main" val="567046746"/>
                    </a:ext>
                  </a:extLst>
                </a:gridCol>
              </a:tblGrid>
              <a:tr h="173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046900"/>
                  </a:ext>
                </a:extLst>
              </a:tr>
              <a:tr h="277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264299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219.843.022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-2.817.653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109.817.142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013784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61.991.472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-2.732.960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33.451.035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501364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72.695.081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796330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962.537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517.855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53451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12.068.775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5.900.169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48635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11.353.920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-51.136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7.531.279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7448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40.584.927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-828.055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23.363.126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362383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35.917.636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-483.557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21.585.902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82910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9.775.793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-344.498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4.577.224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07952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40.380.431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2.090.061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21.136.032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695431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1.014.442.805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35.769.094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480.761.882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362913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43.990.372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1.805.691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29.499.723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032030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41.723.304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1.358.687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28.229.353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235274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2.267.068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447.004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1.270.370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81277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-154.448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4.187.656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02971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29.313.140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13.556.526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88111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20.079.828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10.167.255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714403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9.233.312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-43.371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3.389.271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765239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51.871.626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-1.836.955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32.678.595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7747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44.231.876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-526.217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18.746.020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988630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4.657.424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-257.654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2.453.968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981858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6.957.287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4.419.065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507986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4.527.844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2.521.374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475620"/>
                  </a:ext>
                </a:extLst>
              </a:tr>
              <a:tr h="173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6.123.034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-85.203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3.598.583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162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120232F-255F-4BBB-858F-AB1E7A24A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EF369B-2D20-4985-9F5D-DF3C4D423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339258"/>
              </p:ext>
            </p:extLst>
          </p:nvPr>
        </p:nvGraphicFramePr>
        <p:xfrm>
          <a:off x="628650" y="2043327"/>
          <a:ext cx="7886701" cy="3669027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2245608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40288508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33428749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4047686112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12299619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47244790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076266942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93232084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428658326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24811784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598587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3251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61.991.472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-2.732.960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33.451.035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0527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8.049.305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-135.407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5.444.258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4906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2.057.307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1.016.852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5974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96171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41201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43.969.852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-2.664.996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23.737.879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5262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12.376.015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171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6272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1607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23.858.817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-2.597.124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10.053.072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7826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300.411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8284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2.605.821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-2.137.167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08041"/>
                  </a:ext>
                </a:extLst>
              </a:tr>
              <a:tr h="135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926.800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118371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591.690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6914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IyD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707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3.688.618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1.564.078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6299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9863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36123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151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47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847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BE5CCE2-142F-452F-AEE3-A99966711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BA531A-3672-452B-B52A-7EFAE7542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720452"/>
              </p:ext>
            </p:extLst>
          </p:nvPr>
        </p:nvGraphicFramePr>
        <p:xfrm>
          <a:off x="628649" y="1894898"/>
          <a:ext cx="7886701" cy="4047561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127025867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527375600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75147257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2038053644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370840298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327107241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981687679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26186905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800207053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49154417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936365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550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2.354.008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024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6289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-393.684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1.543.162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530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2.234.049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470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767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629.898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5719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405.451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-56.249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254.565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5152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7227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-23.979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6325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24215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1590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11804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9764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01249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5017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1.843.200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60870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5.803.101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3.174.375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435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2831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4.259.199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1.987.541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792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363.868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1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538.533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319.849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6609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283.521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08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5E3A3F-6979-41ED-A28B-CCCAF6C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31077E-987A-4ACC-BB21-677923AF9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532171"/>
              </p:ext>
            </p:extLst>
          </p:nvPr>
        </p:nvGraphicFramePr>
        <p:xfrm>
          <a:off x="628649" y="1988840"/>
          <a:ext cx="7886701" cy="3558979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2376625741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963799655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83898440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12466119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3001534810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634504423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1765731085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3503213709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3183298218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990528144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56722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21188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151.279.236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72.695.081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410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-22.390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649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335.951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-48.287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9680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72.245.846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2010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8407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7491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71.642.708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857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305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16.035.600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4021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18379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6897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15303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15.728.100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066554"/>
                  </a:ext>
                </a:extLst>
              </a:tr>
              <a:tr h="169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57980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2.634.500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604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1752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2.746.998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8072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13355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2.617.600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704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3189</TotalTime>
  <Words>8552</Words>
  <Application>Microsoft Office PowerPoint</Application>
  <PresentationFormat>Presentación en pantalla (4:3)</PresentationFormat>
  <Paragraphs>4882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2018 PARTIDA 07: MINISTERIO DE ECONOMÍA, FOMENTO Y TURISMO</vt:lpstr>
      <vt:lpstr>EJECUCIÓN ACUMULADA DE GASTOS A AGOSTO DE 2018  PARTIDA 07 MINISTERIO DE ECONOMÍA, FOMENTO Y TURISMO</vt:lpstr>
      <vt:lpstr>EJECUCIÓN ACUMULADA DE GASTOS A AGOSTO DE 2018  PARTIDA 07 MINISTERIO DE ECONOMÍA, FOMENTO Y TURISMO</vt:lpstr>
      <vt:lpstr>Presentación de PowerPoint</vt:lpstr>
      <vt:lpstr>EJECUCIÓN ACUMULADA DE GASTOS A AGOSTO DE 2018  PARTIDA 07 MINISTERIO DE ECONOMÍA, FOMENTO Y TURISMO</vt:lpstr>
      <vt:lpstr>EJECUCIÓN ACUMULADA DE GASTOS A AGOSTO DE 2018  PARTIDA 07 RESUMEN POR CAPÍTULOS</vt:lpstr>
      <vt:lpstr>EJECUCIÓN ACUMULADA DE GASTOS A AGOSTO DE 2018  PARTIDA 07. CAPÍTULO 01. PROGRAMA 01: SUBSECRETARÍA DE ECONOMÍA Y EMPRESAS DE MENOR TAMAÑO</vt:lpstr>
      <vt:lpstr>EJECUCIÓN ACUMULADA DE GASTOS A AGOSTO DE 2018  PARTIDA 07. CAPÍTULO 01. PROGRAMA 01: SUBSECRETARÍA DE ECONOMÍA Y EMPRESAS DE MENOR TAMAÑO</vt:lpstr>
      <vt:lpstr>EJECUCIÓN ACUMULADA DE GASTOS A AGOSTO DE 2018  PARTIDA 07. CAPÍTULO 01. PROGRAMA 07: PROGRAMA FONDO DE INNOVACIÓN PARA LA COMPETITIVIDAD</vt:lpstr>
      <vt:lpstr>EJECUCIÓN ACUMULADA DE GASTOS A AGOSTO DE 2018  PARTIDA 07. CAPÍTULO 01. PROGRAMA 07: PROGRAMA FONDO DE INNOVACIÓN PARA LA COMPETITIVIDAD</vt:lpstr>
      <vt:lpstr>EJECUCIÓN ACUMULADA DE GASTOS A AGOSTO DE 2018  PARTIDA 07. CAPÍTULO 01. PROGRAMA 08: SECRETARÍA EJECUTIVA CONSEJO NACIONAL DE INNOVACIÓN</vt:lpstr>
      <vt:lpstr>EJECUCIÓN ACUMULADA DE GASTOS A AGOSTO DE 2018  PARTIDA 07. CAPÍTULO 01. PROGRAMA 11: PROGRAMA INICIATIVA CIENTÍFICA MILLENIUM</vt:lpstr>
      <vt:lpstr>EJECUCIÓN ACUMULADA DE GASTOS A AGOSTO DE 2018  PARTIDA 07. CAPÍTULO 02. PROGRAMA 01: SERVICIO NACIONAL DEL CONSUMIDOR</vt:lpstr>
      <vt:lpstr>EJECUCIÓN ACUMULADA DE GASTOS A AGOSTO DE 2018  PARTIDA 07. CAPÍTULO 03. PROGRAMA 01: SUBSECRETARÍA DE PESCA Y ACUICULTURA</vt:lpstr>
      <vt:lpstr>EJECUCIÓN ACUMULADA DE GASTOS A AGOSTO DE 2018  PARTIDA 07. CAPÍTULO 03. PROGRAMA 02: FONDO DE ADMINISTRACIÓN PESQUERO</vt:lpstr>
      <vt:lpstr>EJECUCIÓN ACUMULADA DE GASTOS A AGOSTO DE 2018  PARTIDA 07. CAPÍTULO 04. PROGRAMA 01: SERVICIO NACIONAL DE PESCA Y ACUICULTURA</vt:lpstr>
      <vt:lpstr>EJECUCIÓN ACUMULADA DE GASTOS A AGOSTO DE 2018  PARTIDA 07. CAPÍTULO 06. PROGRAMA 01: CORPORACIÓN DE FOMENTO DE LA PRODUCCIÓN</vt:lpstr>
      <vt:lpstr>EJECUCIÓN ACUMULADA DE GASTOS A AGOSTO DE 2018  PARTIDA 07. CAPÍTULO 06. PROGRAMA 01: CORPORACIÓN DE FOMENTO DE LA PRODUCCIÓN</vt:lpstr>
      <vt:lpstr>EJECUCIÓN ACUMULADA DE GASTOS A AGOSTO DE 2018  PARTIDA 07. CAPÍTULO 06. PROGRAMA 01: CORPORACIÓN DE FOMENTO DE LA PRODUCCIÓN</vt:lpstr>
      <vt:lpstr>EJECUCIÓN ACUMULADA DE GASTOS A AGOSTO DE 2018  PARTIDA 07. CAPÍTULO 06. PROGRAMA 01: CORPORACIÓN DE FOMENTO DE LA PRODUCCIÓN</vt:lpstr>
      <vt:lpstr>EJECUCIÓN ACUMULADA DE GASTOS A AGOSTO DE 2018  PARTIDA 07. CAPÍTULO 07. PROGRAMA 01: INSTITUTO NACIONAL DE ESTADÍSTICAS</vt:lpstr>
      <vt:lpstr>EJECUCIÓN ACUMULADA DE GASTOS A AGOSTO DE 2018  PARTIDA 07. CAPÍTULO 07. PROGRAMA 01: INSTITUTO NACIONAL DE ESTADÍSTICAS</vt:lpstr>
      <vt:lpstr>EJECUCIÓN ACUMULADA DE GASTOS A AGOSTO DE 2018  PARTIDA 07. CAPÍTULO 07. PROGRAMA 02: PROGRAMA CENSOS</vt:lpstr>
      <vt:lpstr>EJECUCIÓN ACUMULADA DE GASTOS A AGOSTO DE 2018  PARTIDA 07. CAPÍTULO 07. PROGRAMA 08: FISCALÍA NACIONAL ECONÓMICA</vt:lpstr>
      <vt:lpstr>EJECUCIÓN ACUMULADA DE GASTOS A AGOSTO DE 2018  PARTIDA 07. CAPÍTULO 09. PROGRAMA 01: SERVICIO NACIONAL DE TURISMO</vt:lpstr>
      <vt:lpstr>EJECUCIÓN ACUMULADA DE GASTOS A AGOSTO DE 2018  PARTIDA 07. CAPÍTULO 09. PROGRAMA 03: PROGRAMA DE PROMOCIÓN INTERNACIONAL</vt:lpstr>
      <vt:lpstr>EJECUCIÓN ACUMULADA DE GASTOS A AGOSTO DE 2018  PARTIDA 07. CAPÍTULO 16. PROGRAMA 01: SERVICIO DE COOPERACIÓN TÉCNICA</vt:lpstr>
      <vt:lpstr>EJECUCIÓN ACUMULADA DE GASTOS A AGOSTO DE 2018  PARTIDA 07. CAPÍTULO 19. PROGRAMA 01: COMITÉ INNOVA CHILE</vt:lpstr>
      <vt:lpstr>EJECUCIÓN ACUMULADA DE GASTOS A AGOSTO DE 2018  PARTIDA 07. CAPÍTULO 21. PROGRAMA 01: AGENCIA DE PROMOCIÓN DE LA INVERSIÓN EXTRANJERA</vt:lpstr>
      <vt:lpstr>EJECUCIÓN ACUMULADA DE GASTOS A AGOSTO DE 2018  PARTIDA 07. CAPÍTULO 23. PROGRAMA 01: INSTITUTO NACIONAL DE PROPIEDAD INDUSTRIAL</vt:lpstr>
      <vt:lpstr>EJECUCIÓN ACUMULADA DE GASTOS A AGOSTO DE 2018  PARTIDA 07. CAPÍTULO 24. PROGRAMA 01: SUBSECRETARÍA DE TURISMO</vt:lpstr>
      <vt:lpstr>EJECUCIÓN ACUMULADA DE GASTOS A AGOSTO DE 2018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197</cp:revision>
  <cp:lastPrinted>2016-07-04T14:42:46Z</cp:lastPrinted>
  <dcterms:created xsi:type="dcterms:W3CDTF">2016-06-23T13:38:47Z</dcterms:created>
  <dcterms:modified xsi:type="dcterms:W3CDTF">2019-01-02T21:52:58Z</dcterms:modified>
</cp:coreProperties>
</file>