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8" r:id="rId9"/>
    <p:sldId id="306" r:id="rId10"/>
    <p:sldId id="309" r:id="rId11"/>
    <p:sldId id="312" r:id="rId12"/>
    <p:sldId id="264" r:id="rId13"/>
    <p:sldId id="307" r:id="rId14"/>
    <p:sldId id="263" r:id="rId15"/>
    <p:sldId id="265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AGOSTO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06: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RELACIONES EXTERIORES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octubre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44825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24044"/>
              </p:ext>
            </p:extLst>
          </p:nvPr>
        </p:nvGraphicFramePr>
        <p:xfrm>
          <a:off x="467544" y="1772816"/>
          <a:ext cx="814827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Hoja de cálculo" r:id="rId3" imgW="7457918" imgH="4600417" progId="Excel.Sheet.8">
                  <p:embed/>
                </p:oleObj>
              </mc:Choice>
              <mc:Fallback>
                <p:oleObj name="Hoja de cálculo" r:id="rId3" imgW="7457918" imgH="46004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86407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97114"/>
              </p:ext>
            </p:extLst>
          </p:nvPr>
        </p:nvGraphicFramePr>
        <p:xfrm>
          <a:off x="467544" y="1700808"/>
          <a:ext cx="814828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Hoja de cálculo" r:id="rId3" imgW="7410584" imgH="3076522" progId="Excel.Sheet.8">
                  <p:embed/>
                </p:oleObj>
              </mc:Choice>
              <mc:Fallback>
                <p:oleObj name="Hoja de cálculo" r:id="rId3" imgW="7410584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3711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69214"/>
              </p:ext>
            </p:extLst>
          </p:nvPr>
        </p:nvGraphicFramePr>
        <p:xfrm>
          <a:off x="467544" y="1700808"/>
          <a:ext cx="814828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Hoja de cálculo" r:id="rId3" imgW="7429590" imgH="2628861" progId="Excel.Sheet.8">
                  <p:embed/>
                </p:oleObj>
              </mc:Choice>
              <mc:Fallback>
                <p:oleObj name="Hoja de cálculo" r:id="rId3" imgW="7429590" imgH="262886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309478"/>
              </p:ext>
            </p:extLst>
          </p:nvPr>
        </p:nvGraphicFramePr>
        <p:xfrm>
          <a:off x="467544" y="1662113"/>
          <a:ext cx="814827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Hoja de cálculo" r:id="rId3" imgW="7915118" imgH="3533762" progId="Excel.Sheet.8">
                  <p:embed/>
                </p:oleObj>
              </mc:Choice>
              <mc:Fallback>
                <p:oleObj name="Hoja de cálculo" r:id="rId3" imgW="7915118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62113"/>
                        <a:ext cx="814827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279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005761"/>
              </p:ext>
            </p:extLst>
          </p:nvPr>
        </p:nvGraphicFramePr>
        <p:xfrm>
          <a:off x="467544" y="1851273"/>
          <a:ext cx="8148279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Hoja de cálculo" r:id="rId3" imgW="7534297" imgH="2009867" progId="Excel.Sheet.8">
                  <p:embed/>
                </p:oleObj>
              </mc:Choice>
              <mc:Fallback>
                <p:oleObj name="Hoja de cálculo" r:id="rId3" imgW="7534297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51273"/>
                        <a:ext cx="8148279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</a:t>
            </a:r>
            <a:r>
              <a:rPr lang="es-CL" sz="1400" b="1" dirty="0"/>
              <a:t> ejecución acumulada </a:t>
            </a:r>
            <a:r>
              <a:rPr lang="es-CL" sz="1400" b="1" dirty="0" smtClean="0"/>
              <a:t>en pesos, al mes de </a:t>
            </a:r>
            <a:r>
              <a:rPr lang="es-CL" sz="1400" b="1" dirty="0" smtClean="0"/>
              <a:t>agosto </a:t>
            </a:r>
            <a:r>
              <a:rPr lang="es-CL" sz="1400" b="1" dirty="0" smtClean="0"/>
              <a:t>de 2018</a:t>
            </a:r>
            <a:r>
              <a:rPr lang="es-CL" sz="1400" dirty="0" smtClean="0"/>
              <a:t> finalizó </a:t>
            </a:r>
            <a:r>
              <a:rPr lang="es-CL" sz="1400" dirty="0"/>
              <a:t>en </a:t>
            </a:r>
            <a:r>
              <a:rPr lang="es-CL" sz="1400" dirty="0" smtClean="0"/>
              <a:t>$56.290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58%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dólares se observó un </a:t>
            </a:r>
            <a:r>
              <a:rPr lang="es-CL" sz="1400" dirty="0" smtClean="0"/>
              <a:t>30% </a:t>
            </a:r>
            <a:r>
              <a:rPr lang="es-CL" sz="1400" dirty="0" smtClean="0"/>
              <a:t>de avance presupuestario, con un total gastado de </a:t>
            </a:r>
            <a:r>
              <a:rPr lang="es-CL" sz="1400" dirty="0" smtClean="0"/>
              <a:t>US$66 </a:t>
            </a:r>
            <a:r>
              <a:rPr lang="es-CL" sz="1400" dirty="0" smtClean="0"/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Respecto</a:t>
            </a:r>
            <a:r>
              <a:rPr lang="es-MX" sz="1400" b="1" dirty="0" smtClean="0">
                <a:solidFill>
                  <a:prstClr val="black"/>
                </a:solidFill>
              </a:rPr>
              <a:t> al Servicio de la Deuda,</a:t>
            </a:r>
            <a:r>
              <a:rPr lang="es-MX" sz="1400" dirty="0" smtClean="0">
                <a:solidFill>
                  <a:prstClr val="black"/>
                </a:solidFill>
              </a:rPr>
              <a:t> </a:t>
            </a:r>
            <a:r>
              <a:rPr lang="es-MX" sz="1400" dirty="0">
                <a:solidFill>
                  <a:prstClr val="black"/>
                </a:solidFill>
              </a:rPr>
              <a:t>la ley de presupuestos </a:t>
            </a:r>
            <a:r>
              <a:rPr lang="es-MX" sz="1400" dirty="0" smtClean="0">
                <a:solidFill>
                  <a:prstClr val="black"/>
                </a:solidFill>
              </a:rPr>
              <a:t>2018 autorizó recursos por $28 millones</a:t>
            </a:r>
            <a:r>
              <a:rPr lang="es-CL" sz="1400" dirty="0" smtClean="0">
                <a:solidFill>
                  <a:prstClr val="black"/>
                </a:solidFill>
              </a:rPr>
              <a:t> y al mes de </a:t>
            </a:r>
            <a:r>
              <a:rPr lang="es-CL" sz="1400" dirty="0" smtClean="0">
                <a:solidFill>
                  <a:prstClr val="black"/>
                </a:solidFill>
              </a:rPr>
              <a:t>agosto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</a:t>
            </a:r>
            <a:r>
              <a:rPr lang="es-CL" sz="1400" dirty="0" smtClean="0">
                <a:solidFill>
                  <a:prstClr val="black"/>
                </a:solidFill>
              </a:rPr>
              <a:t>$1.428 </a:t>
            </a:r>
            <a:r>
              <a:rPr lang="es-CL" sz="1400" dirty="0" smtClean="0">
                <a:solidFill>
                  <a:prstClr val="black"/>
                </a:solidFill>
              </a:rPr>
              <a:t>millones destinados a cumplir obligaciones del ejercicio presupuestario anterior (deuda flotante). Si embargo, se observa una ejecución presupuestaria de $</a:t>
            </a:r>
            <a:r>
              <a:rPr lang="es-CL" sz="1400" dirty="0" smtClean="0">
                <a:solidFill>
                  <a:prstClr val="black"/>
                </a:solidFill>
              </a:rPr>
              <a:t>1.633 </a:t>
            </a:r>
            <a:r>
              <a:rPr lang="es-CL" sz="1400" dirty="0" smtClean="0">
                <a:solidFill>
                  <a:prstClr val="black"/>
                </a:solidFill>
              </a:rPr>
              <a:t>millones, significando </a:t>
            </a:r>
            <a:r>
              <a:rPr lang="es-CL" sz="1400" dirty="0" smtClean="0">
                <a:solidFill>
                  <a:prstClr val="black"/>
                </a:solidFill>
              </a:rPr>
              <a:t>117</a:t>
            </a:r>
            <a:r>
              <a:rPr lang="es-CL" sz="1400" dirty="0" smtClean="0">
                <a:solidFill>
                  <a:prstClr val="black"/>
                </a:solidFill>
              </a:rPr>
              <a:t>% de ejecución respecto a los recursos vigentes.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las transferencias corrientes </a:t>
            </a:r>
            <a:r>
              <a:rPr lang="es-CL" sz="1400" b="1" dirty="0" smtClean="0">
                <a:latin typeface="+mn-lt"/>
              </a:rPr>
              <a:t>de la Subsecretaría</a:t>
            </a:r>
            <a:r>
              <a:rPr lang="es-CL" sz="1400" dirty="0" smtClean="0">
                <a:latin typeface="+mn-lt"/>
              </a:rPr>
              <a:t>, que incluyen recursos para asignaciones  al sector privado y para Otras Entidades Públicas, totalizaron desembolsos por </a:t>
            </a:r>
            <a:r>
              <a:rPr lang="es-CL" sz="1400" dirty="0" smtClean="0">
                <a:latin typeface="+mn-lt"/>
              </a:rPr>
              <a:t>$739 </a:t>
            </a:r>
            <a:r>
              <a:rPr lang="es-CL" sz="1400" dirty="0" smtClean="0">
                <a:latin typeface="+mn-lt"/>
              </a:rPr>
              <a:t>millones, con </a:t>
            </a:r>
            <a:r>
              <a:rPr lang="es-CL" sz="1400" dirty="0" smtClean="0">
                <a:latin typeface="+mn-lt"/>
              </a:rPr>
              <a:t>61% </a:t>
            </a:r>
            <a:r>
              <a:rPr lang="es-CL" sz="1400" dirty="0" smtClean="0">
                <a:latin typeface="+mn-lt"/>
              </a:rPr>
              <a:t>de ejecución.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Dirección de Relaciones Económicas, 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de Defensa </a:t>
            </a:r>
            <a:r>
              <a:rPr lang="es-CL" sz="1400" b="1" dirty="0" smtClean="0">
                <a:latin typeface="+mn-lt"/>
              </a:rPr>
              <a:t>Comercial</a:t>
            </a:r>
            <a:r>
              <a:rPr lang="es-CL" sz="1400" dirty="0" smtClean="0">
                <a:latin typeface="+mn-lt"/>
              </a:rPr>
              <a:t>, que </a:t>
            </a:r>
            <a:r>
              <a:rPr lang="es-CL" sz="14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400" dirty="0" smtClean="0">
                <a:latin typeface="+mn-lt"/>
              </a:rPr>
              <a:t>19% </a:t>
            </a:r>
            <a:r>
              <a:rPr lang="es-CL" sz="1400" dirty="0">
                <a:latin typeface="+mn-lt"/>
              </a:rPr>
              <a:t>del presupuesto </a:t>
            </a:r>
            <a:r>
              <a:rPr lang="es-CL" sz="14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Certificación de </a:t>
            </a:r>
            <a:r>
              <a:rPr lang="es-CL" sz="1400" b="1" dirty="0" smtClean="0">
                <a:latin typeface="+mn-lt"/>
              </a:rPr>
              <a:t>Origen</a:t>
            </a:r>
            <a:r>
              <a:rPr lang="es-CL" sz="1400" dirty="0" smtClean="0">
                <a:latin typeface="+mn-lt"/>
              </a:rPr>
              <a:t>, encargado </a:t>
            </a:r>
            <a:r>
              <a:rPr lang="es-CL" sz="14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400" dirty="0" smtClean="0">
                <a:latin typeface="+mn-lt"/>
              </a:rPr>
              <a:t>60% </a:t>
            </a:r>
            <a:r>
              <a:rPr lang="es-CL" sz="1400" dirty="0">
                <a:latin typeface="+mn-lt"/>
              </a:rPr>
              <a:t>de gasto </a:t>
            </a:r>
            <a:r>
              <a:rPr lang="es-CL" sz="1400" dirty="0" smtClean="0">
                <a:latin typeface="+mn-lt"/>
              </a:rPr>
              <a:t>total. La </a:t>
            </a:r>
            <a:r>
              <a:rPr lang="es-CL" sz="1400" dirty="0">
                <a:latin typeface="+mn-lt"/>
              </a:rPr>
              <a:t>asignación para </a:t>
            </a:r>
            <a:r>
              <a:rPr lang="es-CL" sz="1400" b="1" dirty="0">
                <a:latin typeface="+mn-lt"/>
              </a:rPr>
              <a:t>Negociaciones y Administración de </a:t>
            </a:r>
            <a:r>
              <a:rPr lang="es-CL" sz="1400" b="1" dirty="0" smtClean="0">
                <a:latin typeface="+mn-lt"/>
              </a:rPr>
              <a:t>Acuerdos</a:t>
            </a:r>
            <a:r>
              <a:rPr lang="es-CL" sz="1400" dirty="0" smtClean="0">
                <a:latin typeface="+mn-lt"/>
              </a:rPr>
              <a:t>, con recursos adicionales por $1.125 millones, que totalizan un presupuesto vigente a </a:t>
            </a:r>
            <a:r>
              <a:rPr lang="es-CL" sz="1400" dirty="0" smtClean="0">
                <a:latin typeface="+mn-lt"/>
              </a:rPr>
              <a:t>agosto </a:t>
            </a:r>
            <a:r>
              <a:rPr lang="es-CL" sz="1400" dirty="0" smtClean="0">
                <a:latin typeface="+mn-lt"/>
              </a:rPr>
              <a:t>de $2.297 millones, alcanzó una ejecución de un </a:t>
            </a:r>
            <a:r>
              <a:rPr lang="es-CL" sz="1400" dirty="0" smtClean="0">
                <a:latin typeface="+mn-lt"/>
              </a:rPr>
              <a:t>69%.</a:t>
            </a:r>
            <a:endParaRPr lang="es-CL" sz="14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</a:t>
            </a:r>
            <a:r>
              <a:rPr lang="es-CL" sz="1400" b="1" dirty="0" smtClean="0">
                <a:latin typeface="+mn-lt"/>
              </a:rPr>
              <a:t>Promoción</a:t>
            </a:r>
            <a:r>
              <a:rPr lang="es-CL" sz="1400" dirty="0" smtClean="0">
                <a:latin typeface="+mn-lt"/>
              </a:rPr>
              <a:t>, con recursos autorizados por $</a:t>
            </a:r>
            <a:r>
              <a:rPr lang="es-CL" sz="1400" dirty="0" smtClean="0">
                <a:latin typeface="+mn-lt"/>
              </a:rPr>
              <a:t>7.132 </a:t>
            </a:r>
            <a:r>
              <a:rPr lang="es-CL" sz="1400" dirty="0" smtClean="0">
                <a:latin typeface="+mn-lt"/>
              </a:rPr>
              <a:t>millones informan un avance de </a:t>
            </a:r>
            <a:r>
              <a:rPr lang="es-CL" sz="1400" dirty="0" smtClean="0">
                <a:latin typeface="+mn-lt"/>
              </a:rPr>
              <a:t>57% </a:t>
            </a:r>
            <a:r>
              <a:rPr lang="es-CL" sz="14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</a:t>
            </a:r>
            <a:r>
              <a:rPr lang="es-CL" sz="1400" b="1" dirty="0" smtClean="0">
                <a:latin typeface="+mn-lt"/>
              </a:rPr>
              <a:t>Dirección de Fronteras y Límites </a:t>
            </a:r>
            <a:r>
              <a:rPr lang="es-CL" sz="1400" b="1" dirty="0">
                <a:latin typeface="+mn-lt"/>
              </a:rPr>
              <a:t>de Estado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los </a:t>
            </a:r>
            <a:r>
              <a:rPr lang="es-CL" sz="1400" dirty="0">
                <a:latin typeface="+mn-lt"/>
              </a:rPr>
              <a:t>Programas Especiales de Fronteras y </a:t>
            </a:r>
            <a:r>
              <a:rPr lang="es-CL" sz="1400" dirty="0" smtClean="0">
                <a:latin typeface="+mn-lt"/>
              </a:rPr>
              <a:t>Límites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que incluye </a:t>
            </a:r>
            <a:r>
              <a:rPr lang="es-CL" sz="1400" dirty="0">
                <a:latin typeface="+mn-lt"/>
              </a:rPr>
              <a:t>actividades relacionadas a </a:t>
            </a:r>
            <a:r>
              <a:rPr lang="es-CL" sz="1400" dirty="0" smtClean="0">
                <a:latin typeface="+mn-lt"/>
              </a:rPr>
              <a:t>la Plataforma </a:t>
            </a:r>
            <a:r>
              <a:rPr lang="es-CL" sz="1400" dirty="0">
                <a:latin typeface="+mn-lt"/>
              </a:rPr>
              <a:t>Continental Extendida y otras actividades de carácter </a:t>
            </a:r>
            <a:r>
              <a:rPr lang="es-CL" sz="1400" dirty="0" smtClean="0">
                <a:latin typeface="+mn-lt"/>
              </a:rPr>
              <a:t>reservado, ejecutaron un total de $</a:t>
            </a:r>
            <a:r>
              <a:rPr lang="es-CL" sz="1400" dirty="0" smtClean="0">
                <a:latin typeface="+mn-lt"/>
              </a:rPr>
              <a:t>3.780 </a:t>
            </a:r>
            <a:r>
              <a:rPr lang="es-CL" sz="1400" dirty="0" smtClean="0">
                <a:latin typeface="+mn-lt"/>
              </a:rPr>
              <a:t>millones </a:t>
            </a:r>
            <a:r>
              <a:rPr lang="es-CL" sz="1400" dirty="0" smtClean="0">
                <a:latin typeface="+mn-lt"/>
              </a:rPr>
              <a:t>(40% </a:t>
            </a:r>
            <a:r>
              <a:rPr lang="es-CL" sz="14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61%,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con un total gastado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$3.102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Esta asignación contiene recursos para becas de postgrado, becas Nelson Mandela, cooperación técnica bilateral y triangular, Alianza del Pacífico, entre otras.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5" y="2126284"/>
            <a:ext cx="4063779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93" y="2126284"/>
            <a:ext cx="4063779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2018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8934"/>
            <a:ext cx="3906391" cy="234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8934"/>
            <a:ext cx="3895491" cy="234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45697"/>
              </p:ext>
            </p:extLst>
          </p:nvPr>
        </p:nvGraphicFramePr>
        <p:xfrm>
          <a:off x="467545" y="1923281"/>
          <a:ext cx="8140554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Hoja de cálculo" r:id="rId3" imgW="7115108" imgH="2009867" progId="Excel.Sheet.8">
                  <p:embed/>
                </p:oleObj>
              </mc:Choice>
              <mc:Fallback>
                <p:oleObj name="Hoja de cálculo" r:id="rId3" imgW="7115108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23281"/>
                        <a:ext cx="8140554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54479"/>
              </p:ext>
            </p:extLst>
          </p:nvPr>
        </p:nvGraphicFramePr>
        <p:xfrm>
          <a:off x="467545" y="1906513"/>
          <a:ext cx="8140554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Hoja de cálculo" r:id="rId3" imgW="7115108" imgH="2314575" progId="Excel.Sheet.8">
                  <p:embed/>
                </p:oleObj>
              </mc:Choice>
              <mc:Fallback>
                <p:oleObj name="Hoja de cálculo" r:id="rId3" imgW="7115108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06513"/>
                        <a:ext cx="8140554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49181"/>
              </p:ext>
            </p:extLst>
          </p:nvPr>
        </p:nvGraphicFramePr>
        <p:xfrm>
          <a:off x="405027" y="1685925"/>
          <a:ext cx="8210798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Hoja de cálculo" r:id="rId4" imgW="8324984" imgH="1743114" progId="Excel.Sheet.8">
                  <p:embed/>
                </p:oleObj>
              </mc:Choice>
              <mc:Fallback>
                <p:oleObj name="Hoja de cálculo" r:id="rId4" imgW="8324984" imgH="17431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027" y="1685925"/>
                        <a:ext cx="8210798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2373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42694"/>
              </p:ext>
            </p:extLst>
          </p:nvPr>
        </p:nvGraphicFramePr>
        <p:xfrm>
          <a:off x="467544" y="1717129"/>
          <a:ext cx="814828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Hoja de cálculo" r:id="rId3" imgW="8048513" imgH="4448241" progId="Excel.Sheet.8">
                  <p:embed/>
                </p:oleObj>
              </mc:Choice>
              <mc:Fallback>
                <p:oleObj name="Hoja de cálculo" r:id="rId3" imgW="8048513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17129"/>
                        <a:ext cx="814828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737</Words>
  <Application>Microsoft Office PowerPoint</Application>
  <PresentationFormat>Presentación en pantalla (4:3)</PresentationFormat>
  <Paragraphs>70</Paragraphs>
  <Slides>14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AGOSTO DE 2018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133</cp:revision>
  <cp:lastPrinted>2016-07-04T14:42:46Z</cp:lastPrinted>
  <dcterms:created xsi:type="dcterms:W3CDTF">2016-06-23T13:38:47Z</dcterms:created>
  <dcterms:modified xsi:type="dcterms:W3CDTF">2019-01-17T12:55:37Z</dcterms:modified>
</cp:coreProperties>
</file>