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D5-4C97-BD73-6DE255296A5A}"/>
                </c:ext>
              </c:extLst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D5-4C97-BD73-6DE255296A5A}"/>
                </c:ext>
              </c:extLst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D5-4C97-BD73-6DE255296A5A}"/>
                </c:ext>
              </c:extLst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D5-4C97-BD73-6DE255296A5A}"/>
                </c:ext>
              </c:extLst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D5-4C97-BD73-6DE255296A5A}"/>
                </c:ext>
              </c:extLst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D5-4C97-BD73-6DE255296A5A}"/>
                </c:ext>
              </c:extLst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D5-4C97-BD73-6DE255296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Adm.'!$Z$30:$AG$30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Adm.'!$Z$31:$AG$31</c:f>
              <c:numCache>
                <c:formatCode>0.0%</c:formatCode>
                <c:ptCount val="8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  <c:pt idx="5">
                  <c:v>0.10803628611509342</c:v>
                </c:pt>
                <c:pt idx="6">
                  <c:v>7.1645319810469454E-2</c:v>
                </c:pt>
                <c:pt idx="7">
                  <c:v>8.4425760457441504E-2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D5-4C97-BD73-6DE255296A5A}"/>
            </c:ext>
          </c:extLst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D5-4C97-BD73-6DE255296A5A}"/>
                </c:ext>
              </c:extLst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D5-4C97-BD73-6DE255296A5A}"/>
                </c:ext>
              </c:extLst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DD5-4C97-BD73-6DE255296A5A}"/>
                </c:ext>
              </c:extLst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DD5-4C97-BD73-6DE255296A5A}"/>
                </c:ext>
              </c:extLst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DD5-4C97-BD73-6DE255296A5A}"/>
                </c:ext>
              </c:extLst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DD5-4C97-BD73-6DE255296A5A}"/>
                </c:ext>
              </c:extLst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DD5-4C97-BD73-6DE255296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Adm.'!$Z$30:$AG$30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Adm.'!$Z$32:$AG$32</c:f>
              <c:numCache>
                <c:formatCode>0.0%</c:formatCode>
                <c:ptCount val="8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  <c:pt idx="5">
                  <c:v>0.11373885091506714</c:v>
                </c:pt>
                <c:pt idx="6">
                  <c:v>7.5354690064351082E-2</c:v>
                </c:pt>
                <c:pt idx="7">
                  <c:v>8.4442877686150913E-2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D5-4C97-BD73-6DE255296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67200"/>
        <c:axId val="43268736"/>
      </c:barChart>
      <c:catAx>
        <c:axId val="4326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268736"/>
        <c:crosses val="autoZero"/>
        <c:auto val="1"/>
        <c:lblAlgn val="ctr"/>
        <c:lblOffset val="100"/>
        <c:noMultiLvlLbl val="0"/>
      </c:catAx>
      <c:valAx>
        <c:axId val="432687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267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CA-4009-8D37-42E6976EBCB8}"/>
                </c:ext>
              </c:extLst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CA-4009-8D37-42E6976EBCB8}"/>
                </c:ext>
              </c:extLst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CA-4009-8D37-42E6976EBCB8}"/>
                </c:ext>
              </c:extLst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CA-4009-8D37-42E6976EBCB8}"/>
                </c:ext>
              </c:extLst>
            </c:dLbl>
            <c:dLbl>
              <c:idx val="5"/>
              <c:layout>
                <c:manualLayout>
                  <c:x val="-3.3333333333333437E-2"/>
                  <c:y val="6.603845643600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CA-4009-8D37-42E6976EBCB8}"/>
                </c:ext>
              </c:extLst>
            </c:dLbl>
            <c:dLbl>
              <c:idx val="6"/>
              <c:layout>
                <c:manualLayout>
                  <c:x val="-3.3333333333333437E-2"/>
                  <c:y val="4.6401732732130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CA-4009-8D37-42E6976EBCB8}"/>
                </c:ext>
              </c:extLst>
            </c:dLbl>
            <c:dLbl>
              <c:idx val="7"/>
              <c:layout>
                <c:manualLayout>
                  <c:x val="-5.5555555555555552E-2"/>
                  <c:y val="5.0329077472905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CA-4009-8D37-42E6976EBCB8}"/>
                </c:ext>
              </c:extLst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CA-4009-8D37-42E6976EBCB8}"/>
                </c:ext>
              </c:extLst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CA-4009-8D37-42E6976EBCB8}"/>
                </c:ext>
              </c:extLst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CA-4009-8D37-42E6976EBCB8}"/>
                </c:ext>
              </c:extLst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CA-4009-8D37-42E6976EBC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Adm.'!$AM$30:$AT$30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Adm.'!$AM$31:$AT$31</c:f>
              <c:numCache>
                <c:formatCode>0.0%</c:formatCode>
                <c:ptCount val="8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  <c:pt idx="5">
                  <c:v>0.50737223455585267</c:v>
                </c:pt>
                <c:pt idx="6">
                  <c:v>0.57901755436632218</c:v>
                </c:pt>
                <c:pt idx="7">
                  <c:v>0.66344331482376362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ECA-4009-8D37-42E6976EBCB8}"/>
            </c:ext>
          </c:extLst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CA-4009-8D37-42E6976EBCB8}"/>
                </c:ext>
              </c:extLst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ECA-4009-8D37-42E6976EBCB8}"/>
                </c:ext>
              </c:extLst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ECA-4009-8D37-42E6976EBCB8}"/>
                </c:ext>
              </c:extLst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ECA-4009-8D37-42E6976EBCB8}"/>
                </c:ext>
              </c:extLst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ECA-4009-8D37-42E6976EBCB8}"/>
                </c:ext>
              </c:extLst>
            </c:dLbl>
            <c:dLbl>
              <c:idx val="5"/>
              <c:layout>
                <c:manualLayout>
                  <c:x val="-0.1000000000000001"/>
                  <c:y val="-1.684181490331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ECA-4009-8D37-42E6976EBCB8}"/>
                </c:ext>
              </c:extLst>
            </c:dLbl>
            <c:dLbl>
              <c:idx val="6"/>
              <c:layout>
                <c:manualLayout>
                  <c:x val="-0.10555555555555546"/>
                  <c:y val="-8.16238302620157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ECA-4009-8D37-42E6976EBCB8}"/>
                </c:ext>
              </c:extLst>
            </c:dLbl>
            <c:dLbl>
              <c:idx val="7"/>
              <c:layout>
                <c:manualLayout>
                  <c:x val="-9.4444444444444553E-2"/>
                  <c:y val="-2.6247650937599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ECA-4009-8D37-42E6976EBCB8}"/>
                </c:ext>
              </c:extLst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ECA-4009-8D37-42E6976EBCB8}"/>
                </c:ext>
              </c:extLst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ECA-4009-8D37-42E6976EBCB8}"/>
                </c:ext>
              </c:extLst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ECA-4009-8D37-42E6976EBCB8}"/>
                </c:ext>
              </c:extLst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ECA-4009-8D37-42E6976EBC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Adm.'!$AM$30:$AT$30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Adm.'!$AM$32:$AT$32</c:f>
              <c:numCache>
                <c:formatCode>0.0%</c:formatCode>
                <c:ptCount val="8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  <c:pt idx="5">
                  <c:v>0.5571787470078573</c:v>
                </c:pt>
                <c:pt idx="6">
                  <c:v>0.63253343707220844</c:v>
                </c:pt>
                <c:pt idx="7">
                  <c:v>0.71697631475835932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CECA-4009-8D37-42E6976EB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15968"/>
        <c:axId val="43317504"/>
      </c:lineChart>
      <c:catAx>
        <c:axId val="4331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17504"/>
        <c:crosses val="autoZero"/>
        <c:auto val="1"/>
        <c:lblAlgn val="ctr"/>
        <c:lblOffset val="100"/>
        <c:noMultiLvlLbl val="0"/>
      </c:catAx>
      <c:valAx>
        <c:axId val="433175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315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Contraloría en el mes de AGOSTO fue de $6.447 millones, equivalente a un 8,4</a:t>
            </a:r>
            <a:r>
              <a:rPr lang="es-CL" sz="1600"/>
              <a:t>%, idéntico al </a:t>
            </a:r>
            <a:r>
              <a:rPr lang="es-CL" sz="1600" dirty="0"/>
              <a:t>registrado en igual fecha del año anterior. Con ello, la ejecución acumulada asciende a $54.745 millones, equivalente a un 71,6% respecto de la ley inicial, mayor al 66,3% de ejecución acumulada a AGOSTO de 2017.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A las modificaciones al presupuesto observadas en el mes anterior, que totalizaban un $3.831 millones de aumento  en Servicio de la Deuda y un traspaso de $155 millones desde Bienes y Servicios de Consumo a Transferencias Corrientes, durante este mes se incrementa los  subtítulos de Personal en $9.121 y Adquisición de activos no financieros por $44 millones,  se adicionan los siguientes rebajas: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1600" dirty="0"/>
              <a:t>	$334 millones Bienes y Servicios de Consumo, $1.142 millones en Iniciativas de 	Inversión. 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tabLst>
                <a:tab pos="0" algn="l"/>
                <a:tab pos="7891463" algn="l"/>
              </a:tabLst>
            </a:pPr>
            <a:r>
              <a:rPr lang="es-MX" sz="1600" dirty="0"/>
              <a:t>3.   Por lo que la variación respecto a la ley inicial, para este periodo alcanza un incremento en     $11.674 millones. </a:t>
            </a:r>
          </a:p>
          <a:p>
            <a:pPr marL="365125" algn="just">
              <a:spcBef>
                <a:spcPts val="600"/>
              </a:spcBef>
              <a:spcAft>
                <a:spcPts val="600"/>
              </a:spcAft>
              <a:tabLst>
                <a:tab pos="266700" algn="l"/>
              </a:tabLst>
            </a:pPr>
            <a:r>
              <a:rPr lang="es-MX" sz="1600" dirty="0"/>
              <a:t>A continuación se presenta el comportamiento del gasto mensual y acumulado, y se compara 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1 Gráfico" title="Ejecución Mensual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AGOSTO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653136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7CF989-6641-4447-BBD1-397369398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5" y="2312419"/>
            <a:ext cx="8159479" cy="220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A10AFA4-4AD0-4CB5-A266-B9ADAA92D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3" y="1674779"/>
            <a:ext cx="8210800" cy="433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260</Words>
  <Application>Microsoft Office PowerPoint</Application>
  <PresentationFormat>Presentación en pantalla (4:3)</PresentationFormat>
  <Paragraphs>51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AGOSTO DE 2018 PARTIDA 04: CONTRALORÍA GENERAL DE LA REPÚBLICA</vt:lpstr>
      <vt:lpstr>EJECUCIÓN ACUMULADA DE GASTOS A AGOSTO DE 2018  PARTIDA 04 CONTRALORÍA GENERAL DE LA REPÚBLICA</vt:lpstr>
      <vt:lpstr>EJECUCIÓN ACUMULADA DE GASTOS A AGOSTO DE 2018  PARTIDA 04 CONTRALORÍA GENERAL DE LA REPÚBLICA</vt:lpstr>
      <vt:lpstr>EJECUCION ACUMULADA DE GASTOS A AGOSTO DE 2018  PARTIDA 04 CONTRALORÍA GENERAL DE LA REPÚBLICA</vt:lpstr>
      <vt:lpstr>EJECUCIÓN ACUMULADA DE GASTOS A AGOSTO DE 2018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192</cp:revision>
  <cp:lastPrinted>2016-10-11T11:56:42Z</cp:lastPrinted>
  <dcterms:created xsi:type="dcterms:W3CDTF">2016-06-23T13:38:47Z</dcterms:created>
  <dcterms:modified xsi:type="dcterms:W3CDTF">2019-01-17T17:00:10Z</dcterms:modified>
</cp:coreProperties>
</file>