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98" r:id="rId4"/>
    <p:sldId id="299" r:id="rId5"/>
    <p:sldId id="300" r:id="rId6"/>
    <p:sldId id="264" r:id="rId7"/>
    <p:sldId id="263" r:id="rId8"/>
    <p:sldId id="281" r:id="rId9"/>
    <p:sldId id="282" r:id="rId10"/>
    <p:sldId id="302" r:id="rId11"/>
    <p:sldId id="306" r:id="rId1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09-01-2019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09-01-2019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09-01-2019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09-01-2019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09-01-2019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09-01-2019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4D06F859-CB47-449D-87C8-059294D5DA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41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 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AGOSTO DE 2018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CONGRESO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octubre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5890114" cy="792088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31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700808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34A945A3-E252-48B5-8629-017DB5852888}"/>
              </a:ext>
            </a:extLst>
          </p:cNvPr>
          <p:cNvSpPr txBox="1">
            <a:spLocks/>
          </p:cNvSpPr>
          <p:nvPr/>
        </p:nvSpPr>
        <p:spPr>
          <a:xfrm>
            <a:off x="452388" y="4293096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29026" y="69269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04. PROGRAMA 01: CONSEJO RESOLUTIVO DE ASIGNACIONES PARLAMENTARIAS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6CBE3FE-54F3-4568-B7F5-33E3EF9F70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331772"/>
              </p:ext>
            </p:extLst>
          </p:nvPr>
        </p:nvGraphicFramePr>
        <p:xfrm>
          <a:off x="628649" y="2203119"/>
          <a:ext cx="7886701" cy="1875698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920381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03853859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4105837585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49377650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83825877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14149018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199153644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990132636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22104709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97701284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477461"/>
                  </a:ext>
                </a:extLst>
              </a:tr>
              <a:tr h="5594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7062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1.259.804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1.280.871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754.493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04383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1.166.436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1.170.619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697.044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5722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87.365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101.120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10456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53679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415872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7545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28826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6085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Para el año 2018 la Partida presenta un presupuesto aprobado de $122.313 millones, un 58,8% se destino a gastos en personal; 27,4% a transferencias corrientes; y, un 11,8% a bienes y servicios de consumo.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La distribución del presupuesto a nivel de programas del Congreso Nacional, es la siguiente: la Cámara de Diputados concentra el 55,8%; el Senado un 33,6%; la Biblioteca un 9,6% y el Consejo Resolutivo de Asignaciones Parlamentarias un 1%.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La ejecución del Congreso al mes de AGOSTO ascendió a $10.146 millones, es decir, un 8,3% respecto de la ley inicial, presentando un gasto levemente superior de 0,5 puntos porcentuales al registrado a igual mes del año 2017.  Mientras que la ejecución acumulada al octavo mes de 2018 es superior en 3,5 puntos porcentuales a igual periodo del ejercicio anterior, manteniendo una tasa de ejecución mayor en cada meses a partir de febrero.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Respecto a los aumentos y disminuciones al presupuesto inicial, la Partida presenta al mes de AGOSTO un incremento consolidado de $5.475 millones.  Afectando la mayoría de los subtítulos, destacando el incremento registrado en “transferencias corrientes” y “prestaciones de seguridad social” por un monto de $4.843 millones y $2.289 millones respectivamente.  Asimismo, los subtítulos 21 “gastos en personal”, 22 “bienes y servicios de consumo” y 29 “adquisición de activos no financieros”, experimentan disminuciones por $889 millones, $1.443 millones y $123 millones respectivamente.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121F664-6976-45F0-A2A4-452E6491855E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400" dirty="0"/>
              <a:t>Respecto del gasto contemplado en el subtítulo 34 “servicio de la deuda”, especialmente los referidos a la regularización de la deuda flotante, a la fecha falta por decretar $21 millones en el Senado, encontrándose el resto de las instituciones del Congreso al día en dicho concepto.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400" dirty="0"/>
              <a:t>Finalmente, las tasas de ejecución por programa presupuestario son: 63,5% para el caso del Senado, 66% en la Cámara de Diputados, 61,2 para la Biblioteca del Congreso y 58,91% en el Consejo Resolutivo de Asignaciones Parlamentarias, todas respecto al presupuesto vigente.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00D7C3C8-68A3-452A-8D19-88CEA65D5C7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2018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FA85B36-1694-4640-B120-C071764897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837" y="1880815"/>
            <a:ext cx="4053137" cy="2386733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7CFE7790-23AA-4E0C-AB73-9F8A7AE5DE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6525" y="1880815"/>
            <a:ext cx="4053137" cy="2386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3737" y="1916832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B8A7C094-0BCD-43CF-B335-B65A656A6925}"/>
              </a:ext>
            </a:extLst>
          </p:cNvPr>
          <p:cNvSpPr txBox="1">
            <a:spLocks/>
          </p:cNvSpPr>
          <p:nvPr/>
        </p:nvSpPr>
        <p:spPr>
          <a:xfrm>
            <a:off x="421112" y="4077072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6" y="98072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75E6F44-27C0-4813-AE76-8908BCCCF6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953538"/>
              </p:ext>
            </p:extLst>
          </p:nvPr>
        </p:nvGraphicFramePr>
        <p:xfrm>
          <a:off x="628649" y="2353790"/>
          <a:ext cx="7886702" cy="1680009"/>
        </p:xfrm>
        <a:graphic>
          <a:graphicData uri="http://schemas.openxmlformats.org/drawingml/2006/table">
            <a:tbl>
              <a:tblPr/>
              <a:tblGrid>
                <a:gridCol w="735946">
                  <a:extLst>
                    <a:ext uri="{9D8B030D-6E8A-4147-A177-3AD203B41FA5}">
                      <a16:colId xmlns:a16="http://schemas.microsoft.com/office/drawing/2014/main" val="2330651508"/>
                    </a:ext>
                  </a:extLst>
                </a:gridCol>
                <a:gridCol w="2866892">
                  <a:extLst>
                    <a:ext uri="{9D8B030D-6E8A-4147-A177-3AD203B41FA5}">
                      <a16:colId xmlns:a16="http://schemas.microsoft.com/office/drawing/2014/main" val="3722175621"/>
                    </a:ext>
                  </a:extLst>
                </a:gridCol>
                <a:gridCol w="735946">
                  <a:extLst>
                    <a:ext uri="{9D8B030D-6E8A-4147-A177-3AD203B41FA5}">
                      <a16:colId xmlns:a16="http://schemas.microsoft.com/office/drawing/2014/main" val="2664066160"/>
                    </a:ext>
                  </a:extLst>
                </a:gridCol>
                <a:gridCol w="735946">
                  <a:extLst>
                    <a:ext uri="{9D8B030D-6E8A-4147-A177-3AD203B41FA5}">
                      <a16:colId xmlns:a16="http://schemas.microsoft.com/office/drawing/2014/main" val="3093081284"/>
                    </a:ext>
                  </a:extLst>
                </a:gridCol>
                <a:gridCol w="735946">
                  <a:extLst>
                    <a:ext uri="{9D8B030D-6E8A-4147-A177-3AD203B41FA5}">
                      <a16:colId xmlns:a16="http://schemas.microsoft.com/office/drawing/2014/main" val="3728584243"/>
                    </a:ext>
                  </a:extLst>
                </a:gridCol>
                <a:gridCol w="735946">
                  <a:extLst>
                    <a:ext uri="{9D8B030D-6E8A-4147-A177-3AD203B41FA5}">
                      <a16:colId xmlns:a16="http://schemas.microsoft.com/office/drawing/2014/main" val="638018979"/>
                    </a:ext>
                  </a:extLst>
                </a:gridCol>
                <a:gridCol w="670040">
                  <a:extLst>
                    <a:ext uri="{9D8B030D-6E8A-4147-A177-3AD203B41FA5}">
                      <a16:colId xmlns:a16="http://schemas.microsoft.com/office/drawing/2014/main" val="1529789395"/>
                    </a:ext>
                  </a:extLst>
                </a:gridCol>
                <a:gridCol w="670040">
                  <a:extLst>
                    <a:ext uri="{9D8B030D-6E8A-4147-A177-3AD203B41FA5}">
                      <a16:colId xmlns:a16="http://schemas.microsoft.com/office/drawing/2014/main" val="792152930"/>
                    </a:ext>
                  </a:extLst>
                </a:gridCol>
              </a:tblGrid>
              <a:tr h="17500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073279"/>
                  </a:ext>
                </a:extLst>
              </a:tr>
              <a:tr h="280001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477166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122.313.042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127.787.765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5.474.723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82.587.490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114071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71.944.929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71.055.951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-888.978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46.751.341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46691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14.390.458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12.947.412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-1.443.046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9.242.163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281247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635.462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2.924.844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2.289.382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2.430.085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382,4%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656583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33.504.582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38.348.128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4.843.546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22.064.843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90452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1.662.040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1.539.043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-122.997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1.195.926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84502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175.571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972.387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796.816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903.132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514,4%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230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8D7679CE-35AC-4257-9C06-2F6E0EF3DE59}"/>
              </a:ext>
            </a:extLst>
          </p:cNvPr>
          <p:cNvSpPr txBox="1">
            <a:spLocks/>
          </p:cNvSpPr>
          <p:nvPr/>
        </p:nvSpPr>
        <p:spPr>
          <a:xfrm>
            <a:off x="386224" y="4077072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RESUMEN POR CAPÍTULOS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4E797DC7-25DF-43C6-8050-F8BB3311F1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530231"/>
              </p:ext>
            </p:extLst>
          </p:nvPr>
        </p:nvGraphicFramePr>
        <p:xfrm>
          <a:off x="628650" y="1865845"/>
          <a:ext cx="7886699" cy="1584079"/>
        </p:xfrm>
        <a:graphic>
          <a:graphicData uri="http://schemas.openxmlformats.org/drawingml/2006/table">
            <a:tbl>
              <a:tblPr/>
              <a:tblGrid>
                <a:gridCol w="280865">
                  <a:extLst>
                    <a:ext uri="{9D8B030D-6E8A-4147-A177-3AD203B41FA5}">
                      <a16:colId xmlns:a16="http://schemas.microsoft.com/office/drawing/2014/main" val="2514522413"/>
                    </a:ext>
                  </a:extLst>
                </a:gridCol>
                <a:gridCol w="280865">
                  <a:extLst>
                    <a:ext uri="{9D8B030D-6E8A-4147-A177-3AD203B41FA5}">
                      <a16:colId xmlns:a16="http://schemas.microsoft.com/office/drawing/2014/main" val="1287216030"/>
                    </a:ext>
                  </a:extLst>
                </a:gridCol>
                <a:gridCol w="2943469">
                  <a:extLst>
                    <a:ext uri="{9D8B030D-6E8A-4147-A177-3AD203B41FA5}">
                      <a16:colId xmlns:a16="http://schemas.microsoft.com/office/drawing/2014/main" val="2984215577"/>
                    </a:ext>
                  </a:extLst>
                </a:gridCol>
                <a:gridCol w="752719">
                  <a:extLst>
                    <a:ext uri="{9D8B030D-6E8A-4147-A177-3AD203B41FA5}">
                      <a16:colId xmlns:a16="http://schemas.microsoft.com/office/drawing/2014/main" val="3373397982"/>
                    </a:ext>
                  </a:extLst>
                </a:gridCol>
                <a:gridCol w="752719">
                  <a:extLst>
                    <a:ext uri="{9D8B030D-6E8A-4147-A177-3AD203B41FA5}">
                      <a16:colId xmlns:a16="http://schemas.microsoft.com/office/drawing/2014/main" val="3700674859"/>
                    </a:ext>
                  </a:extLst>
                </a:gridCol>
                <a:gridCol w="752719">
                  <a:extLst>
                    <a:ext uri="{9D8B030D-6E8A-4147-A177-3AD203B41FA5}">
                      <a16:colId xmlns:a16="http://schemas.microsoft.com/office/drawing/2014/main" val="1396929570"/>
                    </a:ext>
                  </a:extLst>
                </a:gridCol>
                <a:gridCol w="752719">
                  <a:extLst>
                    <a:ext uri="{9D8B030D-6E8A-4147-A177-3AD203B41FA5}">
                      <a16:colId xmlns:a16="http://schemas.microsoft.com/office/drawing/2014/main" val="1241406506"/>
                    </a:ext>
                  </a:extLst>
                </a:gridCol>
                <a:gridCol w="685312">
                  <a:extLst>
                    <a:ext uri="{9D8B030D-6E8A-4147-A177-3AD203B41FA5}">
                      <a16:colId xmlns:a16="http://schemas.microsoft.com/office/drawing/2014/main" val="2132815881"/>
                    </a:ext>
                  </a:extLst>
                </a:gridCol>
                <a:gridCol w="685312">
                  <a:extLst>
                    <a:ext uri="{9D8B030D-6E8A-4147-A177-3AD203B41FA5}">
                      <a16:colId xmlns:a16="http://schemas.microsoft.com/office/drawing/2014/main" val="1091224528"/>
                    </a:ext>
                  </a:extLst>
                </a:gridCol>
              </a:tblGrid>
              <a:tr h="1685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464102"/>
                  </a:ext>
                </a:extLst>
              </a:tr>
              <a:tr h="572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457633"/>
                  </a:ext>
                </a:extLst>
              </a:tr>
              <a:tr h="168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122.313.042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127.787.765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5.474.723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82.587.490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488225"/>
                  </a:ext>
                </a:extLst>
              </a:tr>
              <a:tr h="168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Senado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40.699.471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43.001.059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2.301.588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27.311.048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932355"/>
                  </a:ext>
                </a:extLst>
              </a:tr>
              <a:tr h="168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Cámara de Diputados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68.158.710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71.366.277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3.207.567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47.092.097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885231"/>
                  </a:ext>
                </a:extLst>
              </a:tr>
              <a:tr h="168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Biblioteca del Congreso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12.195.057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12.139.558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-55.499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7.429.852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011537"/>
                  </a:ext>
                </a:extLst>
              </a:tr>
              <a:tr h="168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Consejo Resolutivo de Asignaciones Parlamentarias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1.259.804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1.280.871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21.067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754.493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391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628799"/>
            <a:ext cx="8229600" cy="3535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6A16CF2-9C6C-413D-ADA0-12ABBEE5ED44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01. PROGRAMA 01: SENADO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DD64506-8955-4089-AF65-1862D21603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135508"/>
              </p:ext>
            </p:extLst>
          </p:nvPr>
        </p:nvGraphicFramePr>
        <p:xfrm>
          <a:off x="683568" y="1982344"/>
          <a:ext cx="7776863" cy="4357728"/>
        </p:xfrm>
        <a:graphic>
          <a:graphicData uri="http://schemas.openxmlformats.org/drawingml/2006/table">
            <a:tbl>
              <a:tblPr/>
              <a:tblGrid>
                <a:gridCol w="270404">
                  <a:extLst>
                    <a:ext uri="{9D8B030D-6E8A-4147-A177-3AD203B41FA5}">
                      <a16:colId xmlns:a16="http://schemas.microsoft.com/office/drawing/2014/main" val="2760978536"/>
                    </a:ext>
                  </a:extLst>
                </a:gridCol>
                <a:gridCol w="270404">
                  <a:extLst>
                    <a:ext uri="{9D8B030D-6E8A-4147-A177-3AD203B41FA5}">
                      <a16:colId xmlns:a16="http://schemas.microsoft.com/office/drawing/2014/main" val="2345184716"/>
                    </a:ext>
                  </a:extLst>
                </a:gridCol>
                <a:gridCol w="270404">
                  <a:extLst>
                    <a:ext uri="{9D8B030D-6E8A-4147-A177-3AD203B41FA5}">
                      <a16:colId xmlns:a16="http://schemas.microsoft.com/office/drawing/2014/main" val="1733220829"/>
                    </a:ext>
                  </a:extLst>
                </a:gridCol>
                <a:gridCol w="2823034">
                  <a:extLst>
                    <a:ext uri="{9D8B030D-6E8A-4147-A177-3AD203B41FA5}">
                      <a16:colId xmlns:a16="http://schemas.microsoft.com/office/drawing/2014/main" val="2623335593"/>
                    </a:ext>
                  </a:extLst>
                </a:gridCol>
                <a:gridCol w="724688">
                  <a:extLst>
                    <a:ext uri="{9D8B030D-6E8A-4147-A177-3AD203B41FA5}">
                      <a16:colId xmlns:a16="http://schemas.microsoft.com/office/drawing/2014/main" val="4054419330"/>
                    </a:ext>
                  </a:extLst>
                </a:gridCol>
                <a:gridCol w="724688">
                  <a:extLst>
                    <a:ext uri="{9D8B030D-6E8A-4147-A177-3AD203B41FA5}">
                      <a16:colId xmlns:a16="http://schemas.microsoft.com/office/drawing/2014/main" val="3383846752"/>
                    </a:ext>
                  </a:extLst>
                </a:gridCol>
                <a:gridCol w="724688">
                  <a:extLst>
                    <a:ext uri="{9D8B030D-6E8A-4147-A177-3AD203B41FA5}">
                      <a16:colId xmlns:a16="http://schemas.microsoft.com/office/drawing/2014/main" val="2297339946"/>
                    </a:ext>
                  </a:extLst>
                </a:gridCol>
                <a:gridCol w="648973">
                  <a:extLst>
                    <a:ext uri="{9D8B030D-6E8A-4147-A177-3AD203B41FA5}">
                      <a16:colId xmlns:a16="http://schemas.microsoft.com/office/drawing/2014/main" val="906219571"/>
                    </a:ext>
                  </a:extLst>
                </a:gridCol>
                <a:gridCol w="659790">
                  <a:extLst>
                    <a:ext uri="{9D8B030D-6E8A-4147-A177-3AD203B41FA5}">
                      <a16:colId xmlns:a16="http://schemas.microsoft.com/office/drawing/2014/main" val="1790896272"/>
                    </a:ext>
                  </a:extLst>
                </a:gridCol>
                <a:gridCol w="659790">
                  <a:extLst>
                    <a:ext uri="{9D8B030D-6E8A-4147-A177-3AD203B41FA5}">
                      <a16:colId xmlns:a16="http://schemas.microsoft.com/office/drawing/2014/main" val="2527175291"/>
                    </a:ext>
                  </a:extLst>
                </a:gridCol>
              </a:tblGrid>
              <a:tr h="1482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03006"/>
                  </a:ext>
                </a:extLst>
              </a:tr>
              <a:tr h="5039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621193"/>
                  </a:ext>
                </a:extLst>
              </a:tr>
              <a:tr h="1482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40.699.471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43.001.059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2.301.588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27.311.048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961436"/>
                  </a:ext>
                </a:extLst>
              </a:tr>
              <a:tr h="14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22.023.415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22.000.441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-22.974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14.966.096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795812"/>
                  </a:ext>
                </a:extLst>
              </a:tr>
              <a:tr h="14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6.491.563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6.239.580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-251.983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3.829.470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00553"/>
                  </a:ext>
                </a:extLst>
              </a:tr>
              <a:tr h="14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102.455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102.455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9.059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5847227"/>
                  </a:ext>
                </a:extLst>
              </a:tr>
              <a:tr h="14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102.455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102.455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9.059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645825"/>
                  </a:ext>
                </a:extLst>
              </a:tr>
              <a:tr h="14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11.452.120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13.925.666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2.473.546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8.043.580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424146"/>
                  </a:ext>
                </a:extLst>
              </a:tr>
              <a:tr h="14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679.843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679.843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438.949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175666"/>
                  </a:ext>
                </a:extLst>
              </a:tr>
              <a:tr h="14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19.672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679.843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679.843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438.949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34623"/>
                  </a:ext>
                </a:extLst>
              </a:tr>
              <a:tr h="14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10.712.837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13.186.383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2.473.546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7.550.669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966114"/>
                  </a:ext>
                </a:extLst>
              </a:tr>
              <a:tr h="14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Senadores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3.299.891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4.081.075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781.184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3.008.977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54260"/>
                  </a:ext>
                </a:extLst>
              </a:tr>
              <a:tr h="14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Senadores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1.515.630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1.727.630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212.000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629.501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709118"/>
                  </a:ext>
                </a:extLst>
              </a:tr>
              <a:tr h="14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Senadores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4.211.802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4.529.802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318.000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1.861.851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6485673"/>
                  </a:ext>
                </a:extLst>
              </a:tr>
              <a:tr h="14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462.601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669.123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206.522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370.242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696842"/>
                  </a:ext>
                </a:extLst>
              </a:tr>
              <a:tr h="14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Comités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597.266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597.266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449.181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167795"/>
                  </a:ext>
                </a:extLst>
              </a:tr>
              <a:tr h="14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11.226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16.254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5.028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29.754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265,0%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183,1%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324601"/>
                  </a:ext>
                </a:extLst>
              </a:tr>
              <a:tr h="14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1.211.687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1.565.233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353.546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1.201.163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659208"/>
                  </a:ext>
                </a:extLst>
              </a:tr>
              <a:tr h="14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59.440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59.440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53.962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409509"/>
                  </a:ext>
                </a:extLst>
              </a:tr>
              <a:tr h="14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Congresos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59.440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59.440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53.962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387606"/>
                  </a:ext>
                </a:extLst>
              </a:tr>
              <a:tr h="14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629.918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677.814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47.896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386.384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003694"/>
                  </a:ext>
                </a:extLst>
              </a:tr>
              <a:tr h="14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70.757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62.468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-8.289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51.290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072895"/>
                  </a:ext>
                </a:extLst>
              </a:tr>
              <a:tr h="14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92.207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135.157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42.950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13.306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058390"/>
                  </a:ext>
                </a:extLst>
              </a:tr>
              <a:tr h="14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303.756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333.629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29.873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279.634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017809"/>
                  </a:ext>
                </a:extLst>
              </a:tr>
              <a:tr h="14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163.198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146.560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-16.638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42.154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092248"/>
                  </a:ext>
                </a:extLst>
              </a:tr>
              <a:tr h="14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55.103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55.103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76.459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138,8%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6439309"/>
                  </a:ext>
                </a:extLst>
              </a:tr>
              <a:tr h="14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55.103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55.103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76.459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138,8%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254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628800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9FD53FC-9933-4495-965D-822EEC79334C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02. PROGRAMA 01: CAMARA DE DIPUTADOS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79EA267-2E59-47DC-86DD-CCE581F9D1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10970"/>
              </p:ext>
            </p:extLst>
          </p:nvPr>
        </p:nvGraphicFramePr>
        <p:xfrm>
          <a:off x="688732" y="1959228"/>
          <a:ext cx="7766536" cy="4351339"/>
        </p:xfrm>
        <a:graphic>
          <a:graphicData uri="http://schemas.openxmlformats.org/drawingml/2006/table">
            <a:tbl>
              <a:tblPr/>
              <a:tblGrid>
                <a:gridCol w="270047">
                  <a:extLst>
                    <a:ext uri="{9D8B030D-6E8A-4147-A177-3AD203B41FA5}">
                      <a16:colId xmlns:a16="http://schemas.microsoft.com/office/drawing/2014/main" val="1083760474"/>
                    </a:ext>
                  </a:extLst>
                </a:gridCol>
                <a:gridCol w="270047">
                  <a:extLst>
                    <a:ext uri="{9D8B030D-6E8A-4147-A177-3AD203B41FA5}">
                      <a16:colId xmlns:a16="http://schemas.microsoft.com/office/drawing/2014/main" val="3968889904"/>
                    </a:ext>
                  </a:extLst>
                </a:gridCol>
                <a:gridCol w="270047">
                  <a:extLst>
                    <a:ext uri="{9D8B030D-6E8A-4147-A177-3AD203B41FA5}">
                      <a16:colId xmlns:a16="http://schemas.microsoft.com/office/drawing/2014/main" val="2550460333"/>
                    </a:ext>
                  </a:extLst>
                </a:gridCol>
                <a:gridCol w="2819285">
                  <a:extLst>
                    <a:ext uri="{9D8B030D-6E8A-4147-A177-3AD203B41FA5}">
                      <a16:colId xmlns:a16="http://schemas.microsoft.com/office/drawing/2014/main" val="1044976117"/>
                    </a:ext>
                  </a:extLst>
                </a:gridCol>
                <a:gridCol w="723724">
                  <a:extLst>
                    <a:ext uri="{9D8B030D-6E8A-4147-A177-3AD203B41FA5}">
                      <a16:colId xmlns:a16="http://schemas.microsoft.com/office/drawing/2014/main" val="4250281606"/>
                    </a:ext>
                  </a:extLst>
                </a:gridCol>
                <a:gridCol w="723724">
                  <a:extLst>
                    <a:ext uri="{9D8B030D-6E8A-4147-A177-3AD203B41FA5}">
                      <a16:colId xmlns:a16="http://schemas.microsoft.com/office/drawing/2014/main" val="3756619948"/>
                    </a:ext>
                  </a:extLst>
                </a:gridCol>
                <a:gridCol w="723724">
                  <a:extLst>
                    <a:ext uri="{9D8B030D-6E8A-4147-A177-3AD203B41FA5}">
                      <a16:colId xmlns:a16="http://schemas.microsoft.com/office/drawing/2014/main" val="1830516617"/>
                    </a:ext>
                  </a:extLst>
                </a:gridCol>
                <a:gridCol w="648112">
                  <a:extLst>
                    <a:ext uri="{9D8B030D-6E8A-4147-A177-3AD203B41FA5}">
                      <a16:colId xmlns:a16="http://schemas.microsoft.com/office/drawing/2014/main" val="641272918"/>
                    </a:ext>
                  </a:extLst>
                </a:gridCol>
                <a:gridCol w="658913">
                  <a:extLst>
                    <a:ext uri="{9D8B030D-6E8A-4147-A177-3AD203B41FA5}">
                      <a16:colId xmlns:a16="http://schemas.microsoft.com/office/drawing/2014/main" val="1675030659"/>
                    </a:ext>
                  </a:extLst>
                </a:gridCol>
                <a:gridCol w="658913">
                  <a:extLst>
                    <a:ext uri="{9D8B030D-6E8A-4147-A177-3AD203B41FA5}">
                      <a16:colId xmlns:a16="http://schemas.microsoft.com/office/drawing/2014/main" val="487846612"/>
                    </a:ext>
                  </a:extLst>
                </a:gridCol>
              </a:tblGrid>
              <a:tr h="1588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839958"/>
                  </a:ext>
                </a:extLst>
              </a:tr>
              <a:tr h="5399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915582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68.158.710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71.366.277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3.207.567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47.092.097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974810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38.743.673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37.887.482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-856.191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24.792.534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293665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6.225.645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5.149.287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-1.076.358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4.528.118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288461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444.073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2.733.455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2.289.382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2.421.026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599458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444.073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2.733.455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2.289.382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2.421.026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980377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21.920.248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24.290.248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2.370.000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13.988.068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3961952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21.857.489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24.227.489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2.370.000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13.906.974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181658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Labor Parlamentaria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8.475.068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8.475.068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6.497.161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471035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Labor Parlamentaria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3.247.606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3.247.606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1.234.823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183233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Labor Parlamentaria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8.219.133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8.839.133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620.000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4.743.722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087747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1.338.168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1.338.168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1.044.060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297691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32.476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32.476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12.468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8452669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545.038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2.295.038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1.750.000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374.740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333446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62.759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62.759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81.094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49682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62.759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62.759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81.094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725653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825.071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679.196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-145.875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736.266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108,4%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718857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18.647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14.882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-3.765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558709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73.692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-18.648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125.418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135,8%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444772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106.191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95.365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-10.826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74.737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960268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506.617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404.306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-102.311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489.525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121,1%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468324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101.276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90.951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-10.325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46.586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478426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626.609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626.609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626.085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556438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626.609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626.609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626.085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8608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700808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0B51B6D7-36E7-4A4B-85B4-8FD0C28A26C3}"/>
              </a:ext>
            </a:extLst>
          </p:cNvPr>
          <p:cNvSpPr txBox="1">
            <a:spLocks/>
          </p:cNvSpPr>
          <p:nvPr/>
        </p:nvSpPr>
        <p:spPr>
          <a:xfrm>
            <a:off x="452388" y="5877272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03. PROGRAMA 01: BIBLIOTECA DEL CONGRESO NACIONAL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1516905-3FF4-4AF9-AF3E-CEA433DBCF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921099"/>
              </p:ext>
            </p:extLst>
          </p:nvPr>
        </p:nvGraphicFramePr>
        <p:xfrm>
          <a:off x="628649" y="2090264"/>
          <a:ext cx="7886701" cy="3685583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112878140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54984448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739333790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25957817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68569962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75338076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709984433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71147083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215697969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802674770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7495401"/>
                  </a:ext>
                </a:extLst>
              </a:tr>
              <a:tr h="5594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65568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12.195.057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12.139.558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-55.499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7.429.852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91272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10.011.405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9.997.409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-13.996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6.295.667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42664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1.585.885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1.457.425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-128.460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832.767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4008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88.934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88.934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19887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88.934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88.934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06486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132.214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33.195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758327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132.214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33.195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11310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Cívica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132.214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33.195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75047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201.048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172.901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-28.147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01521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38.345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-3.909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97246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53523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43537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65.734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52.459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-13.275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88499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72.386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-7.380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26.354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90339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175.571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290.675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200.588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38017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425404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66736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115.127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463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3284</TotalTime>
  <Words>1979</Words>
  <Application>Microsoft Office PowerPoint</Application>
  <PresentationFormat>Presentación en pantalla (4:3)</PresentationFormat>
  <Paragraphs>964</Paragraphs>
  <Slides>10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7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 AL MES DE AGOSTO DE 2018 PARTIDA 02: CONGRESO NACIONAL</vt:lpstr>
      <vt:lpstr>EJECUCIÓN ACUMULADA DE GASTOS A AGOSTO DE 2018 PARTIDA 02 CONGRESO NACIONAL</vt:lpstr>
      <vt:lpstr>EJECUCIÓN ACUMULADA DE GASTOS A AGOSTO DE 2018 PARTIDA 02 CONGRESO NACIONAL</vt:lpstr>
      <vt:lpstr>COMPORTAMIENTO DE LA EJECUCIÓN ACUMULADA DE GASTOS A AGOSTO DE 2018 PARTIDA 02 CONGRESO NACIONAL</vt:lpstr>
      <vt:lpstr>EJECUCIÓN ACUMULADA DE GASTOS A AGOSTO DE 2018 PARTIDA 02 CONGRESO NACIONAL</vt:lpstr>
      <vt:lpstr>EJECUCIÓN ACUMULADA DE GASTOS A AGOSTO DE 2018 PARTIDA 02 RESUMEN POR CAPÍTULOS</vt:lpstr>
      <vt:lpstr>EJECUCIÓN ACUMULADA DE GASTOS A AGOSTO DE 2018 PARTIDA 02. CAPÍTULO 01. PROGRAMA 01: SENADO</vt:lpstr>
      <vt:lpstr>EJECUCIÓN ACUMULADA DE GASTOS A AGOSTO DE 2018 PARTIDA 02. CAPÍTULO 02. PROGRAMA 01: CAMARA DE DIPUTADOS</vt:lpstr>
      <vt:lpstr>EJECUCIÓN ACUMULADA DE GASTOS A AGOSTO DE 2018 PARTIDA 02. CAPÍTULO 03. PROGRAMA 01: BIBLIOTECA DEL CONGRESO NACIONAL</vt:lpstr>
      <vt:lpstr>EJECUCIÓN ACUMULADA DE GASTOS A AGOSTO DE 2018 PARTIDA 02. CAPÍTULO 04. PROGRAMA 01: CONSEJO RESOLUTIVO DE ASIGNACIONES PARLAMENTARIAS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200</cp:revision>
  <cp:lastPrinted>2016-07-04T14:42:46Z</cp:lastPrinted>
  <dcterms:created xsi:type="dcterms:W3CDTF">2016-06-23T13:38:47Z</dcterms:created>
  <dcterms:modified xsi:type="dcterms:W3CDTF">2019-01-09T18:36:56Z</dcterms:modified>
</cp:coreProperties>
</file>