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>
      <p:cViewPr>
        <p:scale>
          <a:sx n="73" d="100"/>
          <a:sy n="73" d="100"/>
        </p:scale>
        <p:origin x="-102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0864197530864196E-3"/>
                  <c:y val="1.301446786021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90-4073-8241-C9CB399A7274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90-4073-8241-C9CB399A7274}"/>
                </c:ext>
              </c:extLst>
            </c:dLbl>
            <c:dLbl>
              <c:idx val="2"/>
              <c:layout>
                <c:manualLayout>
                  <c:x val="-1.8518518518518519E-3"/>
                  <c:y val="6.45321227769648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90-4073-8241-C9CB399A7274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90-4073-8241-C9CB399A7274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90-4073-8241-C9CB399A72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Adm.'!$Z$27:$AG$27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Adm.'!$Z$28:$AG$28</c:f>
              <c:numCache>
                <c:formatCode>0.0%</c:formatCode>
                <c:ptCount val="8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90-4073-8241-C9CB399A7274}"/>
            </c:ext>
          </c:extLst>
        </c:ser>
        <c:ser>
          <c:idx val="1"/>
          <c:order val="1"/>
          <c:tx>
            <c:strRef>
              <c:f>'Sec. y Adm.'!$Y$29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9E-3"/>
                  <c:y val="9.6920810002202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90-4073-8241-C9CB399A7274}"/>
                </c:ext>
              </c:extLst>
            </c:dLbl>
            <c:dLbl>
              <c:idx val="2"/>
              <c:layout>
                <c:manualLayout>
                  <c:x val="3.1790123456790123E-2"/>
                  <c:y val="6.5221920727146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90-4073-8241-C9CB399A7274}"/>
                </c:ext>
              </c:extLst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90-4073-8241-C9CB399A7274}"/>
                </c:ext>
              </c:extLst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90-4073-8241-C9CB399A7274}"/>
                </c:ext>
              </c:extLst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90-4073-8241-C9CB399A7274}"/>
                </c:ext>
              </c:extLst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90-4073-8241-C9CB399A7274}"/>
                </c:ext>
              </c:extLst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C90-4073-8241-C9CB399A72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Adm.'!$Z$27:$AG$27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Adm.'!$Z$29:$AG$29</c:f>
              <c:numCache>
                <c:formatCode>0.0%</c:formatCode>
                <c:ptCount val="8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  <c:pt idx="5">
                  <c:v>9.9351462609449034E-2</c:v>
                </c:pt>
                <c:pt idx="6">
                  <c:v>5.9214121117443529E-2</c:v>
                </c:pt>
                <c:pt idx="7">
                  <c:v>5.7776503039847035E-2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DC90-4073-8241-C9CB399A7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611072"/>
        <c:axId val="64612608"/>
      </c:barChart>
      <c:catAx>
        <c:axId val="64611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4612608"/>
        <c:crosses val="autoZero"/>
        <c:auto val="1"/>
        <c:lblAlgn val="ctr"/>
        <c:lblOffset val="100"/>
        <c:noMultiLvlLbl val="0"/>
      </c:catAx>
      <c:valAx>
        <c:axId val="646126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4611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37-4C1D-B4B6-22DA1727BFDD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37-4C1D-B4B6-22DA1727BFDD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37-4C1D-B4B6-22DA1727BFDD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37-4C1D-B4B6-22DA1727BFDD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37-4C1D-B4B6-22DA1727BFDD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37-4C1D-B4B6-22DA1727B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Adm.'!$AM$27:$AT$27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Adm.'!$AM$28:$AT$28</c:f>
              <c:numCache>
                <c:formatCode>0.0%</c:formatCode>
                <c:ptCount val="8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137-4C1D-B4B6-22DA1727BFDD}"/>
            </c:ext>
          </c:extLst>
        </c:ser>
        <c:ser>
          <c:idx val="1"/>
          <c:order val="1"/>
          <c:tx>
            <c:strRef>
              <c:f>'Sec. y Adm.'!$AL$29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37-4C1D-B4B6-22DA1727BFDD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37-4C1D-B4B6-22DA1727BFDD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37-4C1D-B4B6-22DA1727BFDD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137-4C1D-B4B6-22DA1727BFDD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37-4C1D-B4B6-22DA1727BFDD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37-4C1D-B4B6-22DA1727BFDD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37-4C1D-B4B6-22DA1727BFDD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137-4C1D-B4B6-22DA1727B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Adm.'!$AM$27:$AT$27</c:f>
              <c:strCache>
                <c:ptCount val="8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</c:strCache>
            </c:strRef>
          </c:cat>
          <c:val>
            <c:numRef>
              <c:f>'Sec. y Adm.'!$AM$29:$AT$29</c:f>
              <c:numCache>
                <c:formatCode>0.0%</c:formatCode>
                <c:ptCount val="8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  <c:pt idx="5">
                  <c:v>0.54122947326876525</c:v>
                </c:pt>
                <c:pt idx="6">
                  <c:v>0.60044359438620876</c:v>
                </c:pt>
                <c:pt idx="7">
                  <c:v>0.65822009742605581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A137-4C1D-B4B6-22DA1727B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986496"/>
        <c:axId val="65000576"/>
      </c:lineChart>
      <c:catAx>
        <c:axId val="6498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5000576"/>
        <c:crosses val="autoZero"/>
        <c:auto val="1"/>
        <c:lblAlgn val="ctr"/>
        <c:lblOffset val="100"/>
        <c:noMultiLvlLbl val="0"/>
      </c:catAx>
      <c:valAx>
        <c:axId val="650005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4986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</a:t>
            </a:r>
            <a:r>
              <a:rPr lang="es-CL" sz="1600">
                <a:solidFill>
                  <a:prstClr val="black"/>
                </a:solidFill>
                <a:ea typeface="+mn-ea"/>
                <a:cs typeface="+mn-cs"/>
              </a:rPr>
              <a:t>de </a:t>
            </a:r>
            <a:r>
              <a:rPr lang="es-CL" sz="1600" smtClean="0">
                <a:solidFill>
                  <a:prstClr val="black"/>
                </a:solidFill>
                <a:ea typeface="+mn-ea"/>
                <a:cs typeface="+mn-cs"/>
              </a:rPr>
              <a:t>agosto,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$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1.175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5,8% respecto de la ley inicial e inferior a la ejecución del mismo mes del año anterior (10,1%).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AGOSTO de la Partida Presidencia de la República totaliza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$13.359 millones, equivalente a un 65,8%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inferior al 67,2% obtenido al mismo período del año 2017.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Hasta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anterior,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las modificaciones presupuestarias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totalizaban $194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millones.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Durante el presente mes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no hubo modificaciones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presupuestarias. El detalle de las modificaciones sufridas durante el año son las siguientes: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Incremento de </a:t>
            </a:r>
            <a:r>
              <a:rPr lang="es-CL" sz="1600" dirty="0"/>
              <a:t>$628 millones en Deuda Flotante, proveniente de operaciones del año anterior, $216 millones en Prestaciones de Seguridad Social, $7 millones de aumento en Apoyo de Actividades Presidenciales; y rebaja de $16 millones en Adquisición de Mobiliario y Otros, $22 millones en Adquisición de Vehículo, $25 millones en Equipos Informáticos, $16 millones en Programas Informáticos, $21 millones en Gastos en Personal y $564 millones en Bienes y Servicios de Consumo.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La ejecución de la asignación Cambio de Mando Presidencial alcanza a $613 millones, que representa un 83% de avance y la asignación Apoyo Actividades Presidenciales registra $2.242 millones, equivalente a un 57,2% de avance.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 title="Ejecución Mensual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6867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=""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472514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25F4CCB9-DC61-4971-BFD0-AAD96F5F7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420888"/>
            <a:ext cx="7788240" cy="216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229E7D5-30D1-40F8-AA02-91597C1C9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55" y="1964879"/>
            <a:ext cx="7859216" cy="384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398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AGOSTO DE 2018 PARTIDA 01: PRESIDENCIA DE LA REPÚBLICA</vt:lpstr>
      <vt:lpstr>EJECUCIÓN ACUMULADA DE GASTOS A AGOSTO DE 2018  PARTIDA 01 PRESIDENCIA DE LA REPÚBLICA</vt:lpstr>
      <vt:lpstr>Presentación de PowerPoint</vt:lpstr>
      <vt:lpstr>Presentación de PowerPoint</vt:lpstr>
      <vt:lpstr>EJECUCIÓN ACUMULADA DE GASTOS A AGOSTO DE 2018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198</cp:revision>
  <cp:lastPrinted>2017-05-05T14:22:30Z</cp:lastPrinted>
  <dcterms:created xsi:type="dcterms:W3CDTF">2016-06-23T13:38:47Z</dcterms:created>
  <dcterms:modified xsi:type="dcterms:W3CDTF">2019-01-09T23:09:11Z</dcterms:modified>
</cp:coreProperties>
</file>