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24"/>
  </p:notesMasterIdLst>
  <p:handoutMasterIdLst>
    <p:handoutMasterId r:id="rId25"/>
  </p:handoutMasterIdLst>
  <p:sldIdLst>
    <p:sldId id="256" r:id="rId4"/>
    <p:sldId id="298" r:id="rId5"/>
    <p:sldId id="308" r:id="rId6"/>
    <p:sldId id="304" r:id="rId7"/>
    <p:sldId id="264" r:id="rId8"/>
    <p:sldId id="263" r:id="rId9"/>
    <p:sldId id="265" r:id="rId10"/>
    <p:sldId id="267" r:id="rId11"/>
    <p:sldId id="301" r:id="rId12"/>
    <p:sldId id="302" r:id="rId13"/>
    <p:sldId id="305" r:id="rId14"/>
    <p:sldId id="303" r:id="rId15"/>
    <p:sldId id="268" r:id="rId16"/>
    <p:sldId id="306" r:id="rId17"/>
    <p:sldId id="307" r:id="rId18"/>
    <p:sldId id="271" r:id="rId19"/>
    <p:sldId id="273" r:id="rId20"/>
    <p:sldId id="274" r:id="rId21"/>
    <p:sldId id="276" r:id="rId22"/>
    <p:sldId id="275" r:id="rId23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1888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567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180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8389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5990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034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3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186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2969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21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68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16925590"/>
              </p:ext>
            </p:extLst>
          </p:nvPr>
        </p:nvGraphicFramePr>
        <p:xfrm>
          <a:off x="5519167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167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599419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072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abril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50: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TESORO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2" y="617378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03: OPERACIONES COMPLEMENTARIAS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EEF5360-17D4-4DB7-A517-E329D8461A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021943"/>
              </p:ext>
            </p:extLst>
          </p:nvPr>
        </p:nvGraphicFramePr>
        <p:xfrm>
          <a:off x="628651" y="2001160"/>
          <a:ext cx="7886698" cy="4034066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1127881801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1811448611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4043767585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413868574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93863498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30101333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22491986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1013120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8360272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075228295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573841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00338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3.222.429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3.222.429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29767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 Bonificación Adicional Zonas Extremas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15.340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26781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-44.585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-445850,0%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-445850,0%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90162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-44.585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-445850,0%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-445850,0%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20640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18.842.593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10606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8.990.266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8.990.266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18.842.593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39032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18.842.593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188425930,0%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188425930,0%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09471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Artículo 1° Transitorio Ley N° 20.504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8.990.256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8.990.256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10988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56062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76501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949.253.082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3164176940,0%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3164176940,0%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75397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949.253.082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9492530820,0%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9492530820,0%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76636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768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40466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1.001.462.410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1.000.772.410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408.634.166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03510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63085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8307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946.584.944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945.894.944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399.693.680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50588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65601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3.894.080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3.894.080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15742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68.751.480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68.751.480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97336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317.537.270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317.537.270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84.424.563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910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023" y="4299187"/>
            <a:ext cx="829133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03: OPERACIONES COMPLEMENTARIAS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160C4C0-7D65-416B-9085-1B3F67D3BC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566498"/>
              </p:ext>
            </p:extLst>
          </p:nvPr>
        </p:nvGraphicFramePr>
        <p:xfrm>
          <a:off x="628651" y="1912294"/>
          <a:ext cx="7886698" cy="2337197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1497623229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3396760947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2059762175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85577350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99565693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91459425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74105467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70296342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63843560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904145242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828728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22667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8.439.602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37044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175.671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175.671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29732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336.697.406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336.697.406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171.223.434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56574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101.910.000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101.910.000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96919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21.971.788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21.971.788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34666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34.608.382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34.608.382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33.696.081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92297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Ley N° 18.892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5.546.709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5.546.709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86262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54.877.456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54.877.456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8.940.486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2010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500.886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32798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8.439.600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92863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75.288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75.288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78436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44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313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6" y="5894094"/>
            <a:ext cx="81933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03: OPERACIONES COMPLEMENTARIAS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3291603-8E8D-47A7-AE02-E00F864EA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965992"/>
              </p:ext>
            </p:extLst>
          </p:nvPr>
        </p:nvGraphicFramePr>
        <p:xfrm>
          <a:off x="628651" y="1965548"/>
          <a:ext cx="7886698" cy="3617853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1297456083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4054050880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3466827180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271411285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58037040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47066567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02971299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46499998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29812131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170509619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141993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60388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2.710.381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2.760.381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1.278.704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4029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935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22403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53434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89239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89681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89037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63448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11867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27303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57186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7435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34666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2.137.709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2.187.709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1.259.870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87601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2.130.402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2.130.402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1.209.870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38682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57.297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56652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43313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85074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97504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561.881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561.881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2529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181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0596" y="392797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04: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DE LA DEUDA PÚBLICA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18864" y="412578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6E931A6-7677-4349-9D7E-C13BF640B1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964585"/>
              </p:ext>
            </p:extLst>
          </p:nvPr>
        </p:nvGraphicFramePr>
        <p:xfrm>
          <a:off x="628650" y="1951747"/>
          <a:ext cx="7886700" cy="1882424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278563058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1307357527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3698092230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4191033370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533402233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689812400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2577071092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3767031262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2426278974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2304752775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975077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81536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1.393.636.187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51767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68.004.263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89831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1.325.631.924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89599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735.238.221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735.238.221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712.490.000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93454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15296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1.334.817.145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1.334.817.145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601.196.683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64492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11.944.488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24016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61.887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61.887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0564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188412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A77B7E0-59B9-4F37-8C59-1C7A3E91EB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224656"/>
              </p:ext>
            </p:extLst>
          </p:nvPr>
        </p:nvGraphicFramePr>
        <p:xfrm>
          <a:off x="690313" y="4612051"/>
          <a:ext cx="7886700" cy="1720146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2496999883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2598582987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2954634238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3879647253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2207762645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661152009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3486095120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3335804191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1779183749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2182225412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118080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90466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1.122.982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00669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1.122.982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68328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26410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988.460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3603,7%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3603,7%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73338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45814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302.280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302.280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131.607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81789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89838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2.915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1457,5%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1457,5%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666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APORTE FISCAL LIBRE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4999" y="1407259"/>
            <a:ext cx="8303135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83A6CCA-196A-44FC-8F79-5529BD1BB4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798123"/>
              </p:ext>
            </p:extLst>
          </p:nvPr>
        </p:nvGraphicFramePr>
        <p:xfrm>
          <a:off x="899591" y="1862599"/>
          <a:ext cx="7344817" cy="4518730"/>
        </p:xfrm>
        <a:graphic>
          <a:graphicData uri="http://schemas.openxmlformats.org/drawingml/2006/table">
            <a:tbl>
              <a:tblPr/>
              <a:tblGrid>
                <a:gridCol w="238004">
                  <a:extLst>
                    <a:ext uri="{9D8B030D-6E8A-4147-A177-3AD203B41FA5}">
                      <a16:colId xmlns:a16="http://schemas.microsoft.com/office/drawing/2014/main" val="2762030055"/>
                    </a:ext>
                  </a:extLst>
                </a:gridCol>
                <a:gridCol w="238004">
                  <a:extLst>
                    <a:ext uri="{9D8B030D-6E8A-4147-A177-3AD203B41FA5}">
                      <a16:colId xmlns:a16="http://schemas.microsoft.com/office/drawing/2014/main" val="3180231203"/>
                    </a:ext>
                  </a:extLst>
                </a:gridCol>
                <a:gridCol w="238004">
                  <a:extLst>
                    <a:ext uri="{9D8B030D-6E8A-4147-A177-3AD203B41FA5}">
                      <a16:colId xmlns:a16="http://schemas.microsoft.com/office/drawing/2014/main" val="3618391752"/>
                    </a:ext>
                  </a:extLst>
                </a:gridCol>
                <a:gridCol w="2856052">
                  <a:extLst>
                    <a:ext uri="{9D8B030D-6E8A-4147-A177-3AD203B41FA5}">
                      <a16:colId xmlns:a16="http://schemas.microsoft.com/office/drawing/2014/main" val="1991459163"/>
                    </a:ext>
                  </a:extLst>
                </a:gridCol>
                <a:gridCol w="685453">
                  <a:extLst>
                    <a:ext uri="{9D8B030D-6E8A-4147-A177-3AD203B41FA5}">
                      <a16:colId xmlns:a16="http://schemas.microsoft.com/office/drawing/2014/main" val="2929043317"/>
                    </a:ext>
                  </a:extLst>
                </a:gridCol>
                <a:gridCol w="685453">
                  <a:extLst>
                    <a:ext uri="{9D8B030D-6E8A-4147-A177-3AD203B41FA5}">
                      <a16:colId xmlns:a16="http://schemas.microsoft.com/office/drawing/2014/main" val="4290260067"/>
                    </a:ext>
                  </a:extLst>
                </a:gridCol>
                <a:gridCol w="723534">
                  <a:extLst>
                    <a:ext uri="{9D8B030D-6E8A-4147-A177-3AD203B41FA5}">
                      <a16:colId xmlns:a16="http://schemas.microsoft.com/office/drawing/2014/main" val="967705277"/>
                    </a:ext>
                  </a:extLst>
                </a:gridCol>
                <a:gridCol w="609291">
                  <a:extLst>
                    <a:ext uri="{9D8B030D-6E8A-4147-A177-3AD203B41FA5}">
                      <a16:colId xmlns:a16="http://schemas.microsoft.com/office/drawing/2014/main" val="4267015388"/>
                    </a:ext>
                  </a:extLst>
                </a:gridCol>
                <a:gridCol w="535511">
                  <a:extLst>
                    <a:ext uri="{9D8B030D-6E8A-4147-A177-3AD203B41FA5}">
                      <a16:colId xmlns:a16="http://schemas.microsoft.com/office/drawing/2014/main" val="2051374202"/>
                    </a:ext>
                  </a:extLst>
                </a:gridCol>
                <a:gridCol w="535511">
                  <a:extLst>
                    <a:ext uri="{9D8B030D-6E8A-4147-A177-3AD203B41FA5}">
                      <a16:colId xmlns:a16="http://schemas.microsoft.com/office/drawing/2014/main" val="3107553606"/>
                    </a:ext>
                  </a:extLst>
                </a:gridCol>
              </a:tblGrid>
              <a:tr h="1394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193517"/>
                  </a:ext>
                </a:extLst>
              </a:tr>
              <a:tr h="3347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904209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35.572.655.878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68.730.063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11.006.019.172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680366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35.572.655.878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68.730.063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11.006.019.172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308869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7.049.404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966369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121.684.702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126.447.630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4.762.928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42.625.193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572528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555.581.162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555.581.162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159.663.387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16390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73.950.143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73.950.143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27.195.991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171492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2.721.693.514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2.722.703.610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1.010.096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765.898.165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36308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82.216.493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82.752.556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536.063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28.090.719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130772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424.184.135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424.184.135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79.489.661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76677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407.798.297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407.737.511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-60.786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156.653.822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033621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10.031.615.939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9.911.167.296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-120.448.643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2.891.726.476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383547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1.037.659.663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1.042.241.012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4.581.349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320.993.928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977131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1.161.741.047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1.161.595.857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-145.190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392.723.742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347790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1.955.815.892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1.955.815.892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457.596.571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811627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451.304.703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453.583.433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2.278.730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121.796.243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346473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12.605.519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12.605.519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3.777.648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121727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6.455.193.349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6.488.674.638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33.481.289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2.270.360.134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170505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5.263.943.470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5.267.914.826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3.971.356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1.937.924.532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91181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45.864.007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45.864.007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13.143.637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756110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2.485.172.660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2.485.172.660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608.306.485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923737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996.448.533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996.448.533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215.330.962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028116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28.599.233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28.603.567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7.372.059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85419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610.218.659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610.335.526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116.867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295.741.189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92184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12.842.850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12.827.214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-15.636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4.144.241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460043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189.870.848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189.870.848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65.349.799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346323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130.547.647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130.547.647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36.922.935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996541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97.396.380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97.455.604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59.224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24.924.674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509943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52.482.498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52.482.498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26.818.187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945534"/>
                  </a:ext>
                </a:extLst>
              </a:tr>
              <a:tr h="139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23.791.675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23.791.675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13.182.361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003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APORTE FISCAL LIBRE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581128"/>
            <a:ext cx="8212023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395536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45B35DD-A3EA-4E27-8A7F-C51B2226CC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994178"/>
              </p:ext>
            </p:extLst>
          </p:nvPr>
        </p:nvGraphicFramePr>
        <p:xfrm>
          <a:off x="628649" y="2040391"/>
          <a:ext cx="7886702" cy="2362945"/>
        </p:xfrm>
        <a:graphic>
          <a:graphicData uri="http://schemas.openxmlformats.org/drawingml/2006/table">
            <a:tbl>
              <a:tblPr/>
              <a:tblGrid>
                <a:gridCol w="255564">
                  <a:extLst>
                    <a:ext uri="{9D8B030D-6E8A-4147-A177-3AD203B41FA5}">
                      <a16:colId xmlns:a16="http://schemas.microsoft.com/office/drawing/2014/main" val="2787977110"/>
                    </a:ext>
                  </a:extLst>
                </a:gridCol>
                <a:gridCol w="255564">
                  <a:extLst>
                    <a:ext uri="{9D8B030D-6E8A-4147-A177-3AD203B41FA5}">
                      <a16:colId xmlns:a16="http://schemas.microsoft.com/office/drawing/2014/main" val="838257568"/>
                    </a:ext>
                  </a:extLst>
                </a:gridCol>
                <a:gridCol w="255564">
                  <a:extLst>
                    <a:ext uri="{9D8B030D-6E8A-4147-A177-3AD203B41FA5}">
                      <a16:colId xmlns:a16="http://schemas.microsoft.com/office/drawing/2014/main" val="1000828129"/>
                    </a:ext>
                  </a:extLst>
                </a:gridCol>
                <a:gridCol w="3066767">
                  <a:extLst>
                    <a:ext uri="{9D8B030D-6E8A-4147-A177-3AD203B41FA5}">
                      <a16:colId xmlns:a16="http://schemas.microsoft.com/office/drawing/2014/main" val="362571007"/>
                    </a:ext>
                  </a:extLst>
                </a:gridCol>
                <a:gridCol w="736024">
                  <a:extLst>
                    <a:ext uri="{9D8B030D-6E8A-4147-A177-3AD203B41FA5}">
                      <a16:colId xmlns:a16="http://schemas.microsoft.com/office/drawing/2014/main" val="766302228"/>
                    </a:ext>
                  </a:extLst>
                </a:gridCol>
                <a:gridCol w="736024">
                  <a:extLst>
                    <a:ext uri="{9D8B030D-6E8A-4147-A177-3AD203B41FA5}">
                      <a16:colId xmlns:a16="http://schemas.microsoft.com/office/drawing/2014/main" val="3931692585"/>
                    </a:ext>
                  </a:extLst>
                </a:gridCol>
                <a:gridCol w="776914">
                  <a:extLst>
                    <a:ext uri="{9D8B030D-6E8A-4147-A177-3AD203B41FA5}">
                      <a16:colId xmlns:a16="http://schemas.microsoft.com/office/drawing/2014/main" val="3731113314"/>
                    </a:ext>
                  </a:extLst>
                </a:gridCol>
                <a:gridCol w="654243">
                  <a:extLst>
                    <a:ext uri="{9D8B030D-6E8A-4147-A177-3AD203B41FA5}">
                      <a16:colId xmlns:a16="http://schemas.microsoft.com/office/drawing/2014/main" val="1820600851"/>
                    </a:ext>
                  </a:extLst>
                </a:gridCol>
                <a:gridCol w="575019">
                  <a:extLst>
                    <a:ext uri="{9D8B030D-6E8A-4147-A177-3AD203B41FA5}">
                      <a16:colId xmlns:a16="http://schemas.microsoft.com/office/drawing/2014/main" val="2605183362"/>
                    </a:ext>
                  </a:extLst>
                </a:gridCol>
                <a:gridCol w="575019">
                  <a:extLst>
                    <a:ext uri="{9D8B030D-6E8A-4147-A177-3AD203B41FA5}">
                      <a16:colId xmlns:a16="http://schemas.microsoft.com/office/drawing/2014/main" val="3700763655"/>
                    </a:ext>
                  </a:extLst>
                </a:gridCol>
              </a:tblGrid>
              <a:tr h="153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170377"/>
                  </a:ext>
                </a:extLst>
              </a:tr>
              <a:tr h="3682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241204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155.363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372240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155.363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705283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5.134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473045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5.134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799195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80.914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255833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184.377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184.377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65.709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006782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21.964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21.964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15.205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251053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188.258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188.258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69.315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621301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34.049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34.049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7.979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129866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62.518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40.802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983969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78.206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78.206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11.115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401180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9.419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826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4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RESERVA DE PENSIONES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33337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abril 2018 de Fondo FRP en millones de dólares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E6FE5512-594F-4CF0-9203-29EDAE4FC5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819182"/>
              </p:ext>
            </p:extLst>
          </p:nvPr>
        </p:nvGraphicFramePr>
        <p:xfrm>
          <a:off x="2520950" y="1829358"/>
          <a:ext cx="41021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668218021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302082683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abril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3921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8.371,7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1101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-314,0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0957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1.498,5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9368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7192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-27,1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8489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9.991,0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757353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843554F2-86D0-46A4-BD01-9FC7F7AA06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522515"/>
              </p:ext>
            </p:extLst>
          </p:nvPr>
        </p:nvGraphicFramePr>
        <p:xfrm>
          <a:off x="628649" y="3783955"/>
          <a:ext cx="7886701" cy="1776179"/>
        </p:xfrm>
        <a:graphic>
          <a:graphicData uri="http://schemas.openxmlformats.org/drawingml/2006/table">
            <a:tbl>
              <a:tblPr/>
              <a:tblGrid>
                <a:gridCol w="279274">
                  <a:extLst>
                    <a:ext uri="{9D8B030D-6E8A-4147-A177-3AD203B41FA5}">
                      <a16:colId xmlns:a16="http://schemas.microsoft.com/office/drawing/2014/main" val="4276502185"/>
                    </a:ext>
                  </a:extLst>
                </a:gridCol>
                <a:gridCol w="279274">
                  <a:extLst>
                    <a:ext uri="{9D8B030D-6E8A-4147-A177-3AD203B41FA5}">
                      <a16:colId xmlns:a16="http://schemas.microsoft.com/office/drawing/2014/main" val="2094626603"/>
                    </a:ext>
                  </a:extLst>
                </a:gridCol>
                <a:gridCol w="279274">
                  <a:extLst>
                    <a:ext uri="{9D8B030D-6E8A-4147-A177-3AD203B41FA5}">
                      <a16:colId xmlns:a16="http://schemas.microsoft.com/office/drawing/2014/main" val="3431317789"/>
                    </a:ext>
                  </a:extLst>
                </a:gridCol>
                <a:gridCol w="2915621">
                  <a:extLst>
                    <a:ext uri="{9D8B030D-6E8A-4147-A177-3AD203B41FA5}">
                      <a16:colId xmlns:a16="http://schemas.microsoft.com/office/drawing/2014/main" val="3660211735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2918547847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815149688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4129726281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962357292"/>
                    </a:ext>
                  </a:extLst>
                </a:gridCol>
                <a:gridCol w="681429">
                  <a:extLst>
                    <a:ext uri="{9D8B030D-6E8A-4147-A177-3AD203B41FA5}">
                      <a16:colId xmlns:a16="http://schemas.microsoft.com/office/drawing/2014/main" val="3877669973"/>
                    </a:ext>
                  </a:extLst>
                </a:gridCol>
                <a:gridCol w="681429">
                  <a:extLst>
                    <a:ext uri="{9D8B030D-6E8A-4147-A177-3AD203B41FA5}">
                      <a16:colId xmlns:a16="http://schemas.microsoft.com/office/drawing/2014/main" val="238392559"/>
                    </a:ext>
                  </a:extLst>
                </a:gridCol>
              </a:tblGrid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737485"/>
                  </a:ext>
                </a:extLst>
              </a:tr>
              <a:tr h="2681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627529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71.844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299458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870438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234492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863874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346400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504.096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504.096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70.079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971030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504.086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504.086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70.079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201289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188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07: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ESTABILIZACIÓN ECONÓMICA Y SOCIAL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abril 2018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271562" y="3429000"/>
            <a:ext cx="822960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10AB7038-A544-4DA0-9517-125473F307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295044"/>
              </p:ext>
            </p:extLst>
          </p:nvPr>
        </p:nvGraphicFramePr>
        <p:xfrm>
          <a:off x="2489200" y="1912392"/>
          <a:ext cx="41656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692416377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81504160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abril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8188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7977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-10.852,8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7356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2.928,5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9219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881,1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6694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-21,6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5186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14.700,9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645316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D4D663DA-4286-4DDA-AEE1-0AD6EBB9B8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055182"/>
              </p:ext>
            </p:extLst>
          </p:nvPr>
        </p:nvGraphicFramePr>
        <p:xfrm>
          <a:off x="628650" y="3901861"/>
          <a:ext cx="7886700" cy="2206980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3145976502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2138386819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4082955586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2410987436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306884511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2502079648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4222673841"/>
                    </a:ext>
                  </a:extLst>
                </a:gridCol>
                <a:gridCol w="649111">
                  <a:extLst>
                    <a:ext uri="{9D8B030D-6E8A-4147-A177-3AD203B41FA5}">
                      <a16:colId xmlns:a16="http://schemas.microsoft.com/office/drawing/2014/main" val="1413552082"/>
                    </a:ext>
                  </a:extLst>
                </a:gridCol>
                <a:gridCol w="714022">
                  <a:extLst>
                    <a:ext uri="{9D8B030D-6E8A-4147-A177-3AD203B41FA5}">
                      <a16:colId xmlns:a16="http://schemas.microsoft.com/office/drawing/2014/main" val="2853279836"/>
                    </a:ext>
                  </a:extLst>
                </a:gridCol>
                <a:gridCol w="714022">
                  <a:extLst>
                    <a:ext uri="{9D8B030D-6E8A-4147-A177-3AD203B41FA5}">
                      <a16:colId xmlns:a16="http://schemas.microsoft.com/office/drawing/2014/main" val="3428292466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016470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33816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54.497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77961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19346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01404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35027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87449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171.049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171.049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53.606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29560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53.606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15180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48084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54345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17438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858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6399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PARA LA EDUCACIÓN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32495" y="413605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EA70E9E4-93FD-47F7-82CB-89C95B634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168504"/>
              </p:ext>
            </p:extLst>
          </p:nvPr>
        </p:nvGraphicFramePr>
        <p:xfrm>
          <a:off x="628649" y="1965192"/>
          <a:ext cx="7886701" cy="1572970"/>
        </p:xfrm>
        <a:graphic>
          <a:graphicData uri="http://schemas.openxmlformats.org/drawingml/2006/table">
            <a:tbl>
              <a:tblPr/>
              <a:tblGrid>
                <a:gridCol w="272896">
                  <a:extLst>
                    <a:ext uri="{9D8B030D-6E8A-4147-A177-3AD203B41FA5}">
                      <a16:colId xmlns:a16="http://schemas.microsoft.com/office/drawing/2014/main" val="2663536390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2510145650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2750222048"/>
                    </a:ext>
                  </a:extLst>
                </a:gridCol>
                <a:gridCol w="2859952">
                  <a:extLst>
                    <a:ext uri="{9D8B030D-6E8A-4147-A177-3AD203B41FA5}">
                      <a16:colId xmlns:a16="http://schemas.microsoft.com/office/drawing/2014/main" val="2868476600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608947781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1675408222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161934842"/>
                    </a:ext>
                  </a:extLst>
                </a:gridCol>
                <a:gridCol w="654951">
                  <a:extLst>
                    <a:ext uri="{9D8B030D-6E8A-4147-A177-3AD203B41FA5}">
                      <a16:colId xmlns:a16="http://schemas.microsoft.com/office/drawing/2014/main" val="2744631838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848755835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3560780967"/>
                    </a:ext>
                  </a:extLst>
                </a:gridCol>
              </a:tblGrid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01964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992070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175.844.077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586146923,3%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586146923,3%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356893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153.405.048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1534050480,0%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1534050480,0%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103422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153.405.048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1534050480,0%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1534050480,0%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183450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153.405.048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1534050480,0%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1534050480,0%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915765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22.439.029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112195145,0%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112195145,0%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5152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22.376.620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223766200,0%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223766200,0%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06345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62.409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624090,0%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624090,0%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160574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F400EBC1-1B82-4009-9938-32A107A0DF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62932"/>
              </p:ext>
            </p:extLst>
          </p:nvPr>
        </p:nvGraphicFramePr>
        <p:xfrm>
          <a:off x="634730" y="4559095"/>
          <a:ext cx="7886701" cy="1736821"/>
        </p:xfrm>
        <a:graphic>
          <a:graphicData uri="http://schemas.openxmlformats.org/drawingml/2006/table">
            <a:tbl>
              <a:tblPr/>
              <a:tblGrid>
                <a:gridCol w="272896">
                  <a:extLst>
                    <a:ext uri="{9D8B030D-6E8A-4147-A177-3AD203B41FA5}">
                      <a16:colId xmlns:a16="http://schemas.microsoft.com/office/drawing/2014/main" val="2172324329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1984870267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3263971098"/>
                    </a:ext>
                  </a:extLst>
                </a:gridCol>
                <a:gridCol w="2859952">
                  <a:extLst>
                    <a:ext uri="{9D8B030D-6E8A-4147-A177-3AD203B41FA5}">
                      <a16:colId xmlns:a16="http://schemas.microsoft.com/office/drawing/2014/main" val="4280238176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2883767330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1456036762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3735915034"/>
                    </a:ext>
                  </a:extLst>
                </a:gridCol>
                <a:gridCol w="654951">
                  <a:extLst>
                    <a:ext uri="{9D8B030D-6E8A-4147-A177-3AD203B41FA5}">
                      <a16:colId xmlns:a16="http://schemas.microsoft.com/office/drawing/2014/main" val="473888738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872579563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2122784985"/>
                    </a:ext>
                  </a:extLst>
                </a:gridCol>
              </a:tblGrid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388824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714310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811.681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76036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395081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870312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561334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572733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25.467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25.467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811.681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3187,2%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3187,2%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444531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25.457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805.602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3164,6%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3164,6%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24413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6.079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60790,0%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60790,0%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31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5" y="60956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09: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APOYO REGIONAL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18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3FDFE93-8701-4D11-B21B-A45EB197AC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487728"/>
              </p:ext>
            </p:extLst>
          </p:nvPr>
        </p:nvGraphicFramePr>
        <p:xfrm>
          <a:off x="628649" y="1863313"/>
          <a:ext cx="7886701" cy="404756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40937724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25814281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59901356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43530615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28882331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43202898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60532849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53605148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00471013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93767914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13116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8156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254.386.028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7688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83.162.594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73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83.162.594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2939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291.802.077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291.802.077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171.223.434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6728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291.802.067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291.802.067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171.223.434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8702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43.327.980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26.788.868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-16.539.112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2525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 Tarapacá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9.081.728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9.081.728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5.659.449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1215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12.018.691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12.018.691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12.018.691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529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III Atacama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9.991.143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9.991.143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9.991.143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1211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IV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15.030.197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18.626.296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3.596.099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15.030.197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012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 Valparaíso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18.011.887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18.011.887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9.707.808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5863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 O'Higgins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15.743.318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15.743.318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7.173.913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588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22.086.862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24.717.445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2.630.583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16.566.789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9740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VIII Bío Bío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30.654.248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32.434.915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1.780.667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17.398.936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2295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IX Araucanía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25.597.800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28.597.800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17.917.900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3037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 Los Lagos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18.928.756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22.210.821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3.282.065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13.019.201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8635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 Aysén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10.858.318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10.858.318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10.858.318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0861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 Magallanes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11.832.336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11.832.336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8.318.383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2948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XIII Metropolitana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29.414.362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30.664.060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1.249.698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16.465.956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4334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XIV Los Ríos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11.534.167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12.534.167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6.217.454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3594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XV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7.690.274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7.690.274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4.879.296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9881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212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Tesoro Público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  <a:endParaRPr lang="es-CL" sz="1600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acumulada al mes de abril de la Partida Tesoro Público, </a:t>
            </a:r>
            <a:r>
              <a:rPr lang="es-CL" sz="1600" b="1" dirty="0"/>
              <a:t>ascendió respecto del presupuesto vigente</a:t>
            </a:r>
            <a:r>
              <a:rPr lang="es-CL" sz="1600" dirty="0"/>
              <a:t> </a:t>
            </a:r>
            <a:r>
              <a:rPr lang="es-CL" sz="1600" b="1" dirty="0"/>
              <a:t>en moneda nacional a 34,2%</a:t>
            </a:r>
            <a:r>
              <a:rPr lang="es-CL" sz="1600" dirty="0"/>
              <a:t>. Dentro del presupuesto de ésta Partida, el 83% corresponde a Aporte Fiscal Libre.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consolidado, el presupuesto vigente considera disminuciones por </a:t>
            </a:r>
            <a:r>
              <a:rPr lang="es-CL" sz="1600" b="1" dirty="0"/>
              <a:t>$2.924 millones</a:t>
            </a:r>
            <a:r>
              <a:rPr lang="es-CL" sz="1600" dirty="0"/>
              <a:t>, disminuyendo los subtítulos 24 “transferencias corrientes”, en $71.517 millones y 30 “adquisición de activos financieros”, por $138 millón, mientras se registran incrementos en el subtítulo 27 “aporte fiscal libre”, por $68.730 millones</a:t>
            </a:r>
            <a:r>
              <a:rPr lang="es-CL" sz="1600" b="1" dirty="0"/>
              <a:t>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</a:rPr>
              <a:t>El </a:t>
            </a:r>
            <a:r>
              <a:rPr lang="es-CL" sz="1600" b="1" dirty="0">
                <a:solidFill>
                  <a:prstClr val="black"/>
                </a:solidFill>
              </a:rPr>
              <a:t>gasto de la Partida </a:t>
            </a:r>
            <a:r>
              <a:rPr lang="es-CL" sz="1600" dirty="0">
                <a:solidFill>
                  <a:prstClr val="black"/>
                </a:solidFill>
              </a:rPr>
              <a:t>en</a:t>
            </a:r>
            <a:r>
              <a:rPr lang="es-CL" sz="1600" b="1" dirty="0">
                <a:solidFill>
                  <a:prstClr val="black"/>
                </a:solidFill>
              </a:rPr>
              <a:t> dólares, al mes de abril alcanzó un 94,2%, </a:t>
            </a:r>
            <a:r>
              <a:rPr lang="es-CL" sz="1600" dirty="0">
                <a:solidFill>
                  <a:prstClr val="black"/>
                </a:solidFill>
              </a:rPr>
              <a:t>respecto al presupuesto vigente.  Ello debido, fundamentalmente, a que los Subtítulo 34 “Servicio de la Deuda”, presentó una ejecución de 340,4% y el subtítulo 22 “bienes y servicios de consumo” registró una erogación de 208,4%.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</a:rPr>
              <a:t>Respecto a la ejecución de los Programas presupuestarios, en moneda nacional, se destaca lo siguiente: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9720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1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10: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PARA DIAGNÓSTICOS Y TRATAMIENTOS DE ALTO COSTO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37657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marzo 2018 del Fondo en millones de dólares (información trimestral)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F0397606-854E-4D8E-9675-C6C8BD2178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58201"/>
              </p:ext>
            </p:extLst>
          </p:nvPr>
        </p:nvGraphicFramePr>
        <p:xfrm>
          <a:off x="2489200" y="2014744"/>
          <a:ext cx="41656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3592804400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77667818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marzo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8546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Inicial al 31 diciembre de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4106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259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1493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3108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910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370739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F4D0E286-F8B0-4E76-AB7C-91A2E475C4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001899"/>
              </p:ext>
            </p:extLst>
          </p:nvPr>
        </p:nvGraphicFramePr>
        <p:xfrm>
          <a:off x="628649" y="4240221"/>
          <a:ext cx="7886701" cy="151372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79693667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53745560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74278420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54386489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35614069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36921747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16095185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60815220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86589929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796269051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86557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6668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105.937.232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105.247.232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198.565.280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5735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15.540.816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1950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15.540.816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752402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 y Tratamientos de Alto Costo Ley N°20.850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15.540.816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4810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183.024.464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0739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183.024.464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77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Tesoro Público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7"/>
            <a:ext cx="8229600" cy="5333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>
                <a:solidFill>
                  <a:prstClr val="black"/>
                </a:solidFill>
              </a:rPr>
              <a:t>Subsidios</a:t>
            </a:r>
            <a:r>
              <a:rPr lang="es-CL" sz="1600" dirty="0">
                <a:solidFill>
                  <a:prstClr val="black"/>
                </a:solidFill>
              </a:rPr>
              <a:t>, con $343.658 millones ejecutados, equivalente a un 30,7% del </a:t>
            </a:r>
            <a:r>
              <a:rPr lang="es-CL" sz="1600">
                <a:solidFill>
                  <a:prstClr val="black"/>
                </a:solidFill>
              </a:rPr>
              <a:t>presupuesto vigente, </a:t>
            </a:r>
            <a:r>
              <a:rPr lang="es-CL" sz="1600" dirty="0">
                <a:solidFill>
                  <a:prstClr val="black"/>
                </a:solidFill>
              </a:rPr>
              <a:t>donde las principales erogaciones correspondieron a transferencias por $153.007 millones para el “Fondo Único de Prestaciones Familiares y Subsidios de Cesantía”; $92.786 millones para el “Fondo Nacional de Subsidio Familiar”; $28.025 millones para el “Fondo Único de Prestaciones Familiares y Subsidios de Cesantía”; y, $18.231 millones para la “Bonificación por Inversiones de Riego y Drenaje Ley N°18.450”, que en conjunto representan el 85% de la ejecución.</a:t>
            </a:r>
            <a:r>
              <a:rPr lang="es-CL" sz="1600" b="1" dirty="0">
                <a:solidFill>
                  <a:prstClr val="black"/>
                </a:solidFill>
              </a:rPr>
              <a:t> 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>
                <a:solidFill>
                  <a:prstClr val="black"/>
                </a:solidFill>
              </a:rPr>
              <a:t>Operaciones Complementarias</a:t>
            </a:r>
            <a:r>
              <a:rPr lang="es-CL" sz="1600" dirty="0">
                <a:solidFill>
                  <a:prstClr val="black"/>
                </a:solidFill>
              </a:rPr>
              <a:t>, presentó un 45,8% de ejecución, explicado por el nivel de erogación del subtítulo 30 “adquisición de activos financieros” (ítem compra de títulos y valores), que alcanza los $949.253 millones por sobre el presupuesto inicial y vigente de dicha asignación, representando a su vez el 54,5% del gasto total del programa, 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600" b="1" dirty="0"/>
              <a:t>Servicio de la Deuda Pública</a:t>
            </a:r>
            <a:r>
              <a:rPr lang="es-CL" sz="1600" dirty="0"/>
              <a:t>, registra un </a:t>
            </a:r>
            <a:r>
              <a:rPr lang="es-CL" sz="1600" b="1" dirty="0"/>
              <a:t>gasto de 59,3% en moneda nacional.</a:t>
            </a:r>
            <a:r>
              <a:rPr lang="es-CL" sz="1600" dirty="0">
                <a:solidFill>
                  <a:prstClr val="black"/>
                </a:solidFill>
              </a:rPr>
              <a:t>  Mientras que el presupuesto </a:t>
            </a:r>
            <a:r>
              <a:rPr lang="es-CL" sz="1600" b="1" dirty="0">
                <a:solidFill>
                  <a:prstClr val="black"/>
                </a:solidFill>
              </a:rPr>
              <a:t>en dólares </a:t>
            </a:r>
            <a:r>
              <a:rPr lang="es-CL" sz="1600" dirty="0">
                <a:solidFill>
                  <a:prstClr val="black"/>
                </a:solidFill>
              </a:rPr>
              <a:t>presenta un gasto de 340,4%,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600" b="1" dirty="0"/>
              <a:t>Aporte Fiscal Libre</a:t>
            </a:r>
            <a:r>
              <a:rPr lang="es-CL" sz="1600" dirty="0"/>
              <a:t>, presentó una ejecución de 30,9%, destacando las transferencias efectuadas al Ministerio de Desarrollo Social, al Ministerio de la Mujer y la Equidad de Género y al Servicio Electoral, con un 48,5%, 51,1% y un 55,4% respectivamente,</a:t>
            </a:r>
          </a:p>
        </p:txBody>
      </p:sp>
    </p:spTree>
    <p:extLst>
      <p:ext uri="{BB962C8B-B14F-4D97-AF65-F5344CB8AC3E}">
        <p14:creationId xmlns:p14="http://schemas.microsoft.com/office/powerpoint/2010/main" val="317673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Tesoro Público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600" dirty="0"/>
              <a:t>El </a:t>
            </a:r>
            <a:r>
              <a:rPr lang="es-CL" sz="1600" b="1" dirty="0"/>
              <a:t>Fondo de Estabilidad Económica y Social (FEES) </a:t>
            </a:r>
            <a:r>
              <a:rPr lang="es-CL" sz="1600" dirty="0"/>
              <a:t>presenta un saldo de activos a abril por </a:t>
            </a:r>
            <a:r>
              <a:rPr lang="es-CL" sz="1600" b="1" dirty="0"/>
              <a:t>US$14.700,9 millones</a:t>
            </a:r>
            <a:r>
              <a:rPr lang="es-CL" sz="1600" dirty="0"/>
              <a:t>, por su lado el </a:t>
            </a:r>
            <a:r>
              <a:rPr lang="es-CL" sz="1600" b="1" dirty="0"/>
              <a:t>Fondo de Reserva de Pensiones (FRP)</a:t>
            </a:r>
            <a:r>
              <a:rPr lang="es-CL" sz="1600" dirty="0"/>
              <a:t> acumula </a:t>
            </a:r>
            <a:r>
              <a:rPr lang="es-CL" sz="1600" b="1" dirty="0"/>
              <a:t>US</a:t>
            </a:r>
            <a:r>
              <a:rPr lang="es-CL" sz="1600" b="1"/>
              <a:t>$9.991 </a:t>
            </a:r>
            <a:r>
              <a:rPr lang="es-CL" sz="1600" b="1" dirty="0"/>
              <a:t>millones</a:t>
            </a:r>
            <a:r>
              <a:rPr lang="es-CL" sz="1600" dirty="0"/>
              <a:t>, mientras que el </a:t>
            </a:r>
            <a:r>
              <a:rPr lang="es-CL" sz="1600" b="1" dirty="0"/>
              <a:t>Fondo para Diagnóstico y Tratamiento de Alto Costo</a:t>
            </a:r>
            <a:r>
              <a:rPr lang="es-CL" sz="1600" dirty="0"/>
              <a:t> mantiene un saldo acumulado a marzo de </a:t>
            </a:r>
            <a:r>
              <a:rPr lang="es-CL" sz="1600" b="1" dirty="0"/>
              <a:t>$201.403 millones</a:t>
            </a:r>
            <a:r>
              <a:rPr lang="es-CL" sz="1600" dirty="0"/>
              <a:t>, y</a:t>
            </a:r>
            <a:endParaRPr lang="es-CL" sz="1600" b="1" dirty="0"/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600" dirty="0"/>
              <a:t>Para el </a:t>
            </a:r>
            <a:r>
              <a:rPr lang="es-CL" sz="1600" b="1" dirty="0"/>
              <a:t>Fondo para la Educación (FE) y</a:t>
            </a:r>
            <a:r>
              <a:rPr lang="es-CL" sz="1600" dirty="0"/>
              <a:t> </a:t>
            </a:r>
            <a:r>
              <a:rPr lang="es-CL" sz="1600" b="1" dirty="0"/>
              <a:t>Fondo de Apoyo Regional (FAR)</a:t>
            </a:r>
            <a:r>
              <a:rPr lang="es-CL" sz="1600" dirty="0"/>
              <a:t> no se entrega información respecto de los saldos acumulados y movimientos de recursos actualizado al mes de abril.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C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7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41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Tesoro Público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94988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5941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4848" y="41977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78E90DAF-2A5D-4AD9-AF3C-A904A0D0AB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59783"/>
              </p:ext>
            </p:extLst>
          </p:nvPr>
        </p:nvGraphicFramePr>
        <p:xfrm>
          <a:off x="870576" y="1574536"/>
          <a:ext cx="7402847" cy="2375352"/>
        </p:xfrm>
        <a:graphic>
          <a:graphicData uri="http://schemas.openxmlformats.org/drawingml/2006/table">
            <a:tbl>
              <a:tblPr/>
              <a:tblGrid>
                <a:gridCol w="768680">
                  <a:extLst>
                    <a:ext uri="{9D8B030D-6E8A-4147-A177-3AD203B41FA5}">
                      <a16:colId xmlns:a16="http://schemas.microsoft.com/office/drawing/2014/main" val="993526338"/>
                    </a:ext>
                  </a:extLst>
                </a:gridCol>
                <a:gridCol w="2159761">
                  <a:extLst>
                    <a:ext uri="{9D8B030D-6E8A-4147-A177-3AD203B41FA5}">
                      <a16:colId xmlns:a16="http://schemas.microsoft.com/office/drawing/2014/main" val="1357258994"/>
                    </a:ext>
                  </a:extLst>
                </a:gridCol>
                <a:gridCol w="768680">
                  <a:extLst>
                    <a:ext uri="{9D8B030D-6E8A-4147-A177-3AD203B41FA5}">
                      <a16:colId xmlns:a16="http://schemas.microsoft.com/office/drawing/2014/main" val="1737481749"/>
                    </a:ext>
                  </a:extLst>
                </a:gridCol>
                <a:gridCol w="768680">
                  <a:extLst>
                    <a:ext uri="{9D8B030D-6E8A-4147-A177-3AD203B41FA5}">
                      <a16:colId xmlns:a16="http://schemas.microsoft.com/office/drawing/2014/main" val="1233536109"/>
                    </a:ext>
                  </a:extLst>
                </a:gridCol>
                <a:gridCol w="768680">
                  <a:extLst>
                    <a:ext uri="{9D8B030D-6E8A-4147-A177-3AD203B41FA5}">
                      <a16:colId xmlns:a16="http://schemas.microsoft.com/office/drawing/2014/main" val="2837492590"/>
                    </a:ext>
                  </a:extLst>
                </a:gridCol>
                <a:gridCol w="768680">
                  <a:extLst>
                    <a:ext uri="{9D8B030D-6E8A-4147-A177-3AD203B41FA5}">
                      <a16:colId xmlns:a16="http://schemas.microsoft.com/office/drawing/2014/main" val="1135181622"/>
                    </a:ext>
                  </a:extLst>
                </a:gridCol>
                <a:gridCol w="699843">
                  <a:extLst>
                    <a:ext uri="{9D8B030D-6E8A-4147-A177-3AD203B41FA5}">
                      <a16:colId xmlns:a16="http://schemas.microsoft.com/office/drawing/2014/main" val="1995925698"/>
                    </a:ext>
                  </a:extLst>
                </a:gridCol>
                <a:gridCol w="699843">
                  <a:extLst>
                    <a:ext uri="{9D8B030D-6E8A-4147-A177-3AD203B41FA5}">
                      <a16:colId xmlns:a16="http://schemas.microsoft.com/office/drawing/2014/main" val="2066931391"/>
                    </a:ext>
                  </a:extLst>
                </a:gridCol>
              </a:tblGrid>
              <a:tr h="16156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172895"/>
                  </a:ext>
                </a:extLst>
              </a:tr>
              <a:tr h="26055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894658"/>
                  </a:ext>
                </a:extLst>
              </a:tr>
              <a:tr h="1626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42.907.021.205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42.904.096.613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-2.924.592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14.686.333.533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669559"/>
                  </a:ext>
                </a:extLst>
              </a:tr>
              <a:tr h="161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83455"/>
                  </a:ext>
                </a:extLst>
              </a:tr>
              <a:tr h="161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85.924.669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588754"/>
                  </a:ext>
                </a:extLst>
              </a:tr>
              <a:tr h="161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3.735.610.705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3.664.094.050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-71.516.655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618.336.717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01719"/>
                  </a:ext>
                </a:extLst>
              </a:tr>
              <a:tr h="161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18.842.593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359775"/>
                  </a:ext>
                </a:extLst>
              </a:tr>
              <a:tr h="161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35.572.655.878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68.730.063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11.006.019.172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405223"/>
                  </a:ext>
                </a:extLst>
              </a:tr>
              <a:tr h="161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68.004.263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255849"/>
                  </a:ext>
                </a:extLst>
              </a:tr>
              <a:tr h="161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124.575.504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124.437.504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1.237.879.169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999488"/>
                  </a:ext>
                </a:extLst>
              </a:tr>
              <a:tr h="161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923.612.281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923.612.281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325.692.298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258300"/>
                  </a:ext>
                </a:extLst>
              </a:tr>
              <a:tr h="161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1.325.631.924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222561"/>
                  </a:ext>
                </a:extLst>
              </a:tr>
              <a:tr h="161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10320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62048CFB-EC42-4D67-8761-49E4245153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886657"/>
              </p:ext>
            </p:extLst>
          </p:nvPr>
        </p:nvGraphicFramePr>
        <p:xfrm>
          <a:off x="868756" y="4539314"/>
          <a:ext cx="7402849" cy="1820097"/>
        </p:xfrm>
        <a:graphic>
          <a:graphicData uri="http://schemas.openxmlformats.org/drawingml/2006/table">
            <a:tbl>
              <a:tblPr/>
              <a:tblGrid>
                <a:gridCol w="768680">
                  <a:extLst>
                    <a:ext uri="{9D8B030D-6E8A-4147-A177-3AD203B41FA5}">
                      <a16:colId xmlns:a16="http://schemas.microsoft.com/office/drawing/2014/main" val="3607196154"/>
                    </a:ext>
                  </a:extLst>
                </a:gridCol>
                <a:gridCol w="2159761">
                  <a:extLst>
                    <a:ext uri="{9D8B030D-6E8A-4147-A177-3AD203B41FA5}">
                      <a16:colId xmlns:a16="http://schemas.microsoft.com/office/drawing/2014/main" val="375655979"/>
                    </a:ext>
                  </a:extLst>
                </a:gridCol>
                <a:gridCol w="768680">
                  <a:extLst>
                    <a:ext uri="{9D8B030D-6E8A-4147-A177-3AD203B41FA5}">
                      <a16:colId xmlns:a16="http://schemas.microsoft.com/office/drawing/2014/main" val="2438110170"/>
                    </a:ext>
                  </a:extLst>
                </a:gridCol>
                <a:gridCol w="768680">
                  <a:extLst>
                    <a:ext uri="{9D8B030D-6E8A-4147-A177-3AD203B41FA5}">
                      <a16:colId xmlns:a16="http://schemas.microsoft.com/office/drawing/2014/main" val="457669495"/>
                    </a:ext>
                  </a:extLst>
                </a:gridCol>
                <a:gridCol w="768680">
                  <a:extLst>
                    <a:ext uri="{9D8B030D-6E8A-4147-A177-3AD203B41FA5}">
                      <a16:colId xmlns:a16="http://schemas.microsoft.com/office/drawing/2014/main" val="343084251"/>
                    </a:ext>
                  </a:extLst>
                </a:gridCol>
                <a:gridCol w="768680">
                  <a:extLst>
                    <a:ext uri="{9D8B030D-6E8A-4147-A177-3AD203B41FA5}">
                      <a16:colId xmlns:a16="http://schemas.microsoft.com/office/drawing/2014/main" val="420086793"/>
                    </a:ext>
                  </a:extLst>
                </a:gridCol>
                <a:gridCol w="699844">
                  <a:extLst>
                    <a:ext uri="{9D8B030D-6E8A-4147-A177-3AD203B41FA5}">
                      <a16:colId xmlns:a16="http://schemas.microsoft.com/office/drawing/2014/main" val="454853330"/>
                    </a:ext>
                  </a:extLst>
                </a:gridCol>
                <a:gridCol w="699844">
                  <a:extLst>
                    <a:ext uri="{9D8B030D-6E8A-4147-A177-3AD203B41FA5}">
                      <a16:colId xmlns:a16="http://schemas.microsoft.com/office/drawing/2014/main" val="2270871737"/>
                    </a:ext>
                  </a:extLst>
                </a:gridCol>
              </a:tblGrid>
              <a:tr h="17456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51970"/>
                  </a:ext>
                </a:extLst>
              </a:tr>
              <a:tr h="38577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537771"/>
                  </a:ext>
                </a:extLst>
              </a:tr>
              <a:tr h="1745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3.661.378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3.711.378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3.495.071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289362"/>
                  </a:ext>
                </a:extLst>
              </a:tr>
              <a:tr h="174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159363"/>
                  </a:ext>
                </a:extLst>
              </a:tr>
              <a:tr h="174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58771"/>
                  </a:ext>
                </a:extLst>
              </a:tr>
              <a:tr h="174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126405"/>
                  </a:ext>
                </a:extLst>
              </a:tr>
              <a:tr h="174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210556"/>
                  </a:ext>
                </a:extLst>
              </a:tr>
              <a:tr h="174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2.838.321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2.888.321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2.195.236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405883"/>
                  </a:ext>
                </a:extLst>
              </a:tr>
              <a:tr h="174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1.122.982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501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Resumen por Programa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al mes de abril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0799" y="3457376"/>
            <a:ext cx="828600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36100" y="38610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436100" y="5843989"/>
            <a:ext cx="826645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DA023BA-1FFC-42E1-891F-01927AD38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89743"/>
              </p:ext>
            </p:extLst>
          </p:nvPr>
        </p:nvGraphicFramePr>
        <p:xfrm>
          <a:off x="628651" y="1695395"/>
          <a:ext cx="7886698" cy="1705229"/>
        </p:xfrm>
        <a:graphic>
          <a:graphicData uri="http://schemas.openxmlformats.org/drawingml/2006/table">
            <a:tbl>
              <a:tblPr/>
              <a:tblGrid>
                <a:gridCol w="295714">
                  <a:extLst>
                    <a:ext uri="{9D8B030D-6E8A-4147-A177-3AD203B41FA5}">
                      <a16:colId xmlns:a16="http://schemas.microsoft.com/office/drawing/2014/main" val="1904565588"/>
                    </a:ext>
                  </a:extLst>
                </a:gridCol>
                <a:gridCol w="295714">
                  <a:extLst>
                    <a:ext uri="{9D8B030D-6E8A-4147-A177-3AD203B41FA5}">
                      <a16:colId xmlns:a16="http://schemas.microsoft.com/office/drawing/2014/main" val="3820799184"/>
                    </a:ext>
                  </a:extLst>
                </a:gridCol>
                <a:gridCol w="2652556">
                  <a:extLst>
                    <a:ext uri="{9D8B030D-6E8A-4147-A177-3AD203B41FA5}">
                      <a16:colId xmlns:a16="http://schemas.microsoft.com/office/drawing/2014/main" val="3529047953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710684185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1327340907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1880417358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3892916747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2168495507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2228401600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12543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8192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343.658.056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20314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3.873.808.336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3.802.153.681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-71.654.655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1.740.763.215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706490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1.393.636.187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96233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7.049.404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63735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175.844.077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586146923,3%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586146923,3%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254492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254.386.028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85882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Diagnóstio y Tratamiento de Alto Costo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105.937.232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105.247.232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198.565.280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802163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76BD185B-C93E-498A-827C-8E63D49B3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903717"/>
              </p:ext>
            </p:extLst>
          </p:nvPr>
        </p:nvGraphicFramePr>
        <p:xfrm>
          <a:off x="625976" y="4308340"/>
          <a:ext cx="7886698" cy="1527601"/>
        </p:xfrm>
        <a:graphic>
          <a:graphicData uri="http://schemas.openxmlformats.org/drawingml/2006/table">
            <a:tbl>
              <a:tblPr/>
              <a:tblGrid>
                <a:gridCol w="295714">
                  <a:extLst>
                    <a:ext uri="{9D8B030D-6E8A-4147-A177-3AD203B41FA5}">
                      <a16:colId xmlns:a16="http://schemas.microsoft.com/office/drawing/2014/main" val="3516238705"/>
                    </a:ext>
                  </a:extLst>
                </a:gridCol>
                <a:gridCol w="295714">
                  <a:extLst>
                    <a:ext uri="{9D8B030D-6E8A-4147-A177-3AD203B41FA5}">
                      <a16:colId xmlns:a16="http://schemas.microsoft.com/office/drawing/2014/main" val="2841822083"/>
                    </a:ext>
                  </a:extLst>
                </a:gridCol>
                <a:gridCol w="2652556">
                  <a:extLst>
                    <a:ext uri="{9D8B030D-6E8A-4147-A177-3AD203B41FA5}">
                      <a16:colId xmlns:a16="http://schemas.microsoft.com/office/drawing/2014/main" val="2894534279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2103144640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1791596430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3702704956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3713384435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57714999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1757384910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075495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008495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2.710.381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2.760.381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1.278.704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561466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1.122.982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828810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155.363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785582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71.844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59078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54.497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437356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811.681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095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149" y="6071657"/>
            <a:ext cx="8229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SUBSIDIOS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072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9336346-C217-44E6-A18A-BA187FDF4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364737"/>
              </p:ext>
            </p:extLst>
          </p:nvPr>
        </p:nvGraphicFramePr>
        <p:xfrm>
          <a:off x="651434" y="1862600"/>
          <a:ext cx="7841132" cy="3870649"/>
        </p:xfrm>
        <a:graphic>
          <a:graphicData uri="http://schemas.openxmlformats.org/drawingml/2006/table">
            <a:tbl>
              <a:tblPr/>
              <a:tblGrid>
                <a:gridCol w="272640">
                  <a:extLst>
                    <a:ext uri="{9D8B030D-6E8A-4147-A177-3AD203B41FA5}">
                      <a16:colId xmlns:a16="http://schemas.microsoft.com/office/drawing/2014/main" val="1675124425"/>
                    </a:ext>
                  </a:extLst>
                </a:gridCol>
                <a:gridCol w="272640">
                  <a:extLst>
                    <a:ext uri="{9D8B030D-6E8A-4147-A177-3AD203B41FA5}">
                      <a16:colId xmlns:a16="http://schemas.microsoft.com/office/drawing/2014/main" val="4023314927"/>
                    </a:ext>
                  </a:extLst>
                </a:gridCol>
                <a:gridCol w="272640">
                  <a:extLst>
                    <a:ext uri="{9D8B030D-6E8A-4147-A177-3AD203B41FA5}">
                      <a16:colId xmlns:a16="http://schemas.microsoft.com/office/drawing/2014/main" val="380898547"/>
                    </a:ext>
                  </a:extLst>
                </a:gridCol>
                <a:gridCol w="2846364">
                  <a:extLst>
                    <a:ext uri="{9D8B030D-6E8A-4147-A177-3AD203B41FA5}">
                      <a16:colId xmlns:a16="http://schemas.microsoft.com/office/drawing/2014/main" val="2555444134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3780966809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2092688487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2143262446"/>
                    </a:ext>
                  </a:extLst>
                </a:gridCol>
                <a:gridCol w="654336">
                  <a:extLst>
                    <a:ext uri="{9D8B030D-6E8A-4147-A177-3AD203B41FA5}">
                      <a16:colId xmlns:a16="http://schemas.microsoft.com/office/drawing/2014/main" val="2775705475"/>
                    </a:ext>
                  </a:extLst>
                </a:gridCol>
                <a:gridCol w="665242">
                  <a:extLst>
                    <a:ext uri="{9D8B030D-6E8A-4147-A177-3AD203B41FA5}">
                      <a16:colId xmlns:a16="http://schemas.microsoft.com/office/drawing/2014/main" val="1628125853"/>
                    </a:ext>
                  </a:extLst>
                </a:gridCol>
                <a:gridCol w="665242">
                  <a:extLst>
                    <a:ext uri="{9D8B030D-6E8A-4147-A177-3AD203B41FA5}">
                      <a16:colId xmlns:a16="http://schemas.microsoft.com/office/drawing/2014/main" val="2268628070"/>
                    </a:ext>
                  </a:extLst>
                </a:gridCol>
              </a:tblGrid>
              <a:tr h="1516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953653"/>
                  </a:ext>
                </a:extLst>
              </a:tr>
              <a:tr h="2606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183527"/>
                  </a:ext>
                </a:extLst>
              </a:tr>
              <a:tr h="1516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343.658.056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766010"/>
                  </a:ext>
                </a:extLst>
              </a:tr>
              <a:tr h="151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1.049.589.338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1.049.589.338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324.689.924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007908"/>
                  </a:ext>
                </a:extLst>
              </a:tr>
              <a:tr h="151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960.751.845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960.751.845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296.665.107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14392"/>
                  </a:ext>
                </a:extLst>
              </a:tr>
              <a:tr h="151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3.272.629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3.272.629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484.469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302774"/>
                  </a:ext>
                </a:extLst>
              </a:tr>
              <a:tr h="260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XII y la Antártica Chilena, y Subsidio  Isla de Pascua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24.594.526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24.594.526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13.273.964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065571"/>
                  </a:ext>
                </a:extLst>
              </a:tr>
              <a:tr h="174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510.279.906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510.279.906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153.007.588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392089"/>
                  </a:ext>
                </a:extLst>
              </a:tr>
              <a:tr h="151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122938"/>
                  </a:ext>
                </a:extLst>
              </a:tr>
              <a:tr h="151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277.968.711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277.968.711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92.786.100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827261"/>
                  </a:ext>
                </a:extLst>
              </a:tr>
              <a:tr h="151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</a:t>
                      </a:r>
                      <a:r>
                        <a:rPr lang="es-CL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73.658.541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73.658.541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18.509.549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304739"/>
                  </a:ext>
                </a:extLst>
              </a:tr>
              <a:tr h="151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70.515.628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70.515.628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18.603.437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496448"/>
                  </a:ext>
                </a:extLst>
              </a:tr>
              <a:tr h="155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(Economía) N° 4, 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460948"/>
                  </a:ext>
                </a:extLst>
              </a:tr>
              <a:tr h="260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451.884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451.884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441211"/>
                  </a:ext>
                </a:extLst>
              </a:tr>
              <a:tr h="151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348765"/>
                  </a:ext>
                </a:extLst>
              </a:tr>
              <a:tr h="151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28.024.817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88474"/>
                  </a:ext>
                </a:extLst>
              </a:tr>
              <a:tr h="180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28.024.817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365502"/>
                  </a:ext>
                </a:extLst>
              </a:tr>
              <a:tr h="151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18.968.132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642821"/>
                  </a:ext>
                </a:extLst>
              </a:tr>
              <a:tr h="151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18.968.132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652962"/>
                  </a:ext>
                </a:extLst>
              </a:tr>
              <a:tr h="151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60.185.977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60.185.977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18.230.639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357450"/>
                  </a:ext>
                </a:extLst>
              </a:tr>
              <a:tr h="151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2.909.353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2.909.353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244.442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093525"/>
                  </a:ext>
                </a:extLst>
              </a:tr>
              <a:tr h="151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1.769.470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1.769.470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493.051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493424"/>
                  </a:ext>
                </a:extLst>
              </a:tr>
              <a:tr h="151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Subsidios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4.780.400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4.780.400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91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76243"/>
            <a:ext cx="81679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OPERACIONES COMPLEMENTARIAS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612DF82-9FB9-452B-B9B7-7B9FB6EA8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331209"/>
              </p:ext>
            </p:extLst>
          </p:nvPr>
        </p:nvGraphicFramePr>
        <p:xfrm>
          <a:off x="628651" y="2054363"/>
          <a:ext cx="7886698" cy="4130115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270920673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3001643210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3397060570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205616944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72747225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68440872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81072906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93226179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06265138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639515822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262435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78012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3.873.808.336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3.802.153.681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-71.654.655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1.740.763.215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80619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54239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85.924.669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34311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100.293.124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100.293.124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34.046.573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25425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50.312.560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50.312.560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17.402.918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51014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6338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39.720.564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39.720.564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13.143.655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28234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51.878.096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02495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51.878.096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27171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12575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04299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2.603.941.367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2.532.976.712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-70.964.655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278.105.977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73863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101.197.010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101.197.010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27.792.552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9841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2.625.126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2.625.126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65.071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3059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4.773.421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4.773.421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2.463.670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37996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223.619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223.619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223.166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81326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10.772.762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10.772.762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3.550.336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41460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14.420.163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14.420.163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-1.789.731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43227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829680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59.831.939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56.001.939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18.615.998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83691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3.091.702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16330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8.549.970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8.549.970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1.572.340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485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572" y="6356350"/>
            <a:ext cx="821856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03: OPERACIONES COMPLEMENTARIAS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867B38E-76A2-4087-8466-6292B9F246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794284"/>
              </p:ext>
            </p:extLst>
          </p:nvPr>
        </p:nvGraphicFramePr>
        <p:xfrm>
          <a:off x="628651" y="1862599"/>
          <a:ext cx="7886698" cy="4226164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52531138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416017995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612037858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125680867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57285520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81794985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97978124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04091890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84514557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201721278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206529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09024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874.121.884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874.121.884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153.813.847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84075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27.697.197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27.697.197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42096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424.687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424.687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408.799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41865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Ley N° 20.630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650.000.000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153.405.048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79551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62796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1.628.622.463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1.557.657.808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-70.964.655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96.544.163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22915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305.362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305.362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-135.269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93983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963.295.528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898.301.577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-64.993.951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79.101.245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97871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4.997.939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4.997.939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1.665.980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26705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49.023.200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49.023.200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2.539.700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802207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5.025.553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5.025.553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2.872.450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59474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6.614.337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6.614.337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2.021.968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86476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666.103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666.103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223.378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00305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3.586.636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3.586.636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1.070.929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27504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-5.970.694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-5.970.704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72975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1.897.219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1.897.219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68440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267.463.677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267.463.677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843096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3.339.791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3.339.791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1.015.223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179065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9.741.779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9.741.779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2.587.754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14842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7.383.730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7.383.730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1.404.138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54804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5.639.968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5.639.968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1.497.327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49434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429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3462</TotalTime>
  <Words>6195</Words>
  <Application>Microsoft Office PowerPoint</Application>
  <PresentationFormat>Presentación en pantalla (4:3)</PresentationFormat>
  <Paragraphs>3118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9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2_Tema de Office</vt:lpstr>
      <vt:lpstr>Imagen de mapa de bits</vt:lpstr>
      <vt:lpstr>EJECUCIÓN PRESUPUESTARIA DE GASTOS ACUMULADA al mes de abril de 2018 Partida 50: TESORO PÚBLICO</vt:lpstr>
      <vt:lpstr>Ejecución Presupuestaria de Gastos Tesoro Público Acumulada al mes de abril de 2018 </vt:lpstr>
      <vt:lpstr>Ejecución Presupuestaria de Gastos Tesoro Público acumulada al mes de abril de 2018 </vt:lpstr>
      <vt:lpstr>Ejecución Presupuestaria de Gastos Tesoro Público acumulada al mes de abril de 2018 </vt:lpstr>
      <vt:lpstr>Ejecución Presupuestaria de Gastos Tesoro Público acumulada al mes de abril de 2018</vt:lpstr>
      <vt:lpstr>Ejecución Presupuestaria de Gastos Partida 50, Resumen por Programa acumulada al mes de abril de 2018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216</cp:revision>
  <cp:lastPrinted>2016-08-01T14:19:25Z</cp:lastPrinted>
  <dcterms:created xsi:type="dcterms:W3CDTF">2016-06-23T13:38:47Z</dcterms:created>
  <dcterms:modified xsi:type="dcterms:W3CDTF">2018-08-13T14:17:44Z</dcterms:modified>
</cp:coreProperties>
</file>