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301" r:id="rId5"/>
    <p:sldId id="264" r:id="rId6"/>
    <p:sldId id="263" r:id="rId7"/>
    <p:sldId id="265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abril, el Servicio Electoral registró una ejecución que ascendió a </a:t>
            </a:r>
            <a:r>
              <a:rPr lang="es-CL" sz="1600" b="1" dirty="0"/>
              <a:t>$9.259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38,8%</a:t>
            </a:r>
            <a:r>
              <a:rPr lang="es-CL" sz="1600" dirty="0"/>
              <a:t> respecto de la ley inicial, dicha ejecución es mayor en 36,2 puntos porcentuales respecto a igual mes del </a:t>
            </a:r>
            <a:r>
              <a:rPr lang="es-CL" sz="1600"/>
              <a:t>año 2017.  </a:t>
            </a:r>
            <a:r>
              <a:rPr lang="es-CL" sz="1600" dirty="0"/>
              <a:t>Con ello, la ejecución acumulada de 2018 ascendió a </a:t>
            </a:r>
            <a:r>
              <a:rPr lang="es-CL" sz="1600" b="1" dirty="0"/>
              <a:t>$20.619 millones</a:t>
            </a:r>
            <a:r>
              <a:rPr lang="es-CL" sz="1600" dirty="0"/>
              <a:t>, que representa el 62,8% del presupuesto vigente y un </a:t>
            </a:r>
            <a:r>
              <a:rPr lang="es-CL" sz="1600" b="1" dirty="0"/>
              <a:t>86,5%</a:t>
            </a:r>
            <a:r>
              <a:rPr lang="es-CL" sz="1600" dirty="0"/>
              <a:t> del presupuesto inicial que presentó un incremento de $8.501 millones en el subtítulo 34 “servicio de la deuda”, para hacer frente a los gastos devengados al 31 de diciembre de 2017 (deuda flotante).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51% del presupuesto vigente para el ejercicio 2018,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abril alcanzó un nivel de ejecución de </a:t>
            </a:r>
            <a:r>
              <a:rPr lang="es-CL" sz="1600" b="1" dirty="0"/>
              <a:t>94,4%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adquisición de activos no financieros</a:t>
            </a:r>
            <a:r>
              <a:rPr lang="es-CL" sz="1600" dirty="0"/>
              <a:t> con un gasto menor al 1%, mientras que el mayor nivel de ejecución se registra en</a:t>
            </a:r>
            <a:r>
              <a:rPr lang="es-CL" sz="1600" b="1" dirty="0"/>
              <a:t> Servicio de la deuda, con un 98,9%</a:t>
            </a:r>
            <a:r>
              <a:rPr lang="es-CL" sz="1600" dirty="0"/>
              <a:t>, que a su vez representa el 26,3% del presupuesto vigente de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F1C7C23-5DEA-4D06-91FA-EDBED1E5F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083503"/>
              </p:ext>
            </p:extLst>
          </p:nvPr>
        </p:nvGraphicFramePr>
        <p:xfrm>
          <a:off x="414338" y="1724100"/>
          <a:ext cx="8201487" cy="1704898"/>
        </p:xfrm>
        <a:graphic>
          <a:graphicData uri="http://schemas.openxmlformats.org/drawingml/2006/table">
            <a:tbl>
              <a:tblPr/>
              <a:tblGrid>
                <a:gridCol w="806605">
                  <a:extLst>
                    <a:ext uri="{9D8B030D-6E8A-4147-A177-3AD203B41FA5}">
                      <a16:colId xmlns:a16="http://schemas.microsoft.com/office/drawing/2014/main" val="1299010251"/>
                    </a:ext>
                  </a:extLst>
                </a:gridCol>
                <a:gridCol w="2699718">
                  <a:extLst>
                    <a:ext uri="{9D8B030D-6E8A-4147-A177-3AD203B41FA5}">
                      <a16:colId xmlns:a16="http://schemas.microsoft.com/office/drawing/2014/main" val="1446444425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758125658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335709682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3833479579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474511221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val="3413721807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val="345328205"/>
                    </a:ext>
                  </a:extLst>
                </a:gridCol>
              </a:tblGrid>
              <a:tr h="1982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170973"/>
                  </a:ext>
                </a:extLst>
              </a:tr>
              <a:tr h="31719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356765"/>
                  </a:ext>
                </a:extLst>
              </a:tr>
              <a:tr h="198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32.342.070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20.619.026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441175"/>
                  </a:ext>
                </a:extLst>
              </a:tr>
              <a:tr h="198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4.114.591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273888"/>
                  </a:ext>
                </a:extLst>
              </a:tr>
              <a:tr h="198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8.091.864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92837"/>
                  </a:ext>
                </a:extLst>
              </a:tr>
              <a:tr h="198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458255"/>
                  </a:ext>
                </a:extLst>
              </a:tr>
              <a:tr h="198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206207"/>
                  </a:ext>
                </a:extLst>
              </a:tr>
              <a:tr h="198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8.410.807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854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45A4E3F-980C-4301-9574-EE0457D419D4}"/>
              </a:ext>
            </a:extLst>
          </p:cNvPr>
          <p:cNvSpPr txBox="1"/>
          <p:nvPr/>
        </p:nvSpPr>
        <p:spPr>
          <a:xfrm>
            <a:off x="414338" y="1388341"/>
            <a:ext cx="82107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Comportamiento de la Ejecución Presupuestaria de la Partida 2017 - 2018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6528C62-A4A8-4E70-91B3-EA187714A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913909"/>
            <a:ext cx="3998455" cy="244826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9EE1FE7-6F5D-474F-BEA7-C66247DBBE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208" y="1913909"/>
            <a:ext cx="3998455" cy="244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abril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2EBA7A3-3FD2-406F-AF9D-0E6F52F72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887154"/>
              </p:ext>
            </p:extLst>
          </p:nvPr>
        </p:nvGraphicFramePr>
        <p:xfrm>
          <a:off x="414336" y="1724100"/>
          <a:ext cx="8201488" cy="1128837"/>
        </p:xfrm>
        <a:graphic>
          <a:graphicData uri="http://schemas.openxmlformats.org/drawingml/2006/table">
            <a:tbl>
              <a:tblPr/>
              <a:tblGrid>
                <a:gridCol w="308676">
                  <a:extLst>
                    <a:ext uri="{9D8B030D-6E8A-4147-A177-3AD203B41FA5}">
                      <a16:colId xmlns:a16="http://schemas.microsoft.com/office/drawing/2014/main" val="3831639599"/>
                    </a:ext>
                  </a:extLst>
                </a:gridCol>
                <a:gridCol w="308676">
                  <a:extLst>
                    <a:ext uri="{9D8B030D-6E8A-4147-A177-3AD203B41FA5}">
                      <a16:colId xmlns:a16="http://schemas.microsoft.com/office/drawing/2014/main" val="2356503184"/>
                    </a:ext>
                  </a:extLst>
                </a:gridCol>
                <a:gridCol w="2768812">
                  <a:extLst>
                    <a:ext uri="{9D8B030D-6E8A-4147-A177-3AD203B41FA5}">
                      <a16:colId xmlns:a16="http://schemas.microsoft.com/office/drawing/2014/main" val="682662806"/>
                    </a:ext>
                  </a:extLst>
                </a:gridCol>
                <a:gridCol w="827248">
                  <a:extLst>
                    <a:ext uri="{9D8B030D-6E8A-4147-A177-3AD203B41FA5}">
                      <a16:colId xmlns:a16="http://schemas.microsoft.com/office/drawing/2014/main" val="2345518344"/>
                    </a:ext>
                  </a:extLst>
                </a:gridCol>
                <a:gridCol w="827248">
                  <a:extLst>
                    <a:ext uri="{9D8B030D-6E8A-4147-A177-3AD203B41FA5}">
                      <a16:colId xmlns:a16="http://schemas.microsoft.com/office/drawing/2014/main" val="3837522866"/>
                    </a:ext>
                  </a:extLst>
                </a:gridCol>
                <a:gridCol w="827248">
                  <a:extLst>
                    <a:ext uri="{9D8B030D-6E8A-4147-A177-3AD203B41FA5}">
                      <a16:colId xmlns:a16="http://schemas.microsoft.com/office/drawing/2014/main" val="3117256244"/>
                    </a:ext>
                  </a:extLst>
                </a:gridCol>
                <a:gridCol w="827248">
                  <a:extLst>
                    <a:ext uri="{9D8B030D-6E8A-4147-A177-3AD203B41FA5}">
                      <a16:colId xmlns:a16="http://schemas.microsoft.com/office/drawing/2014/main" val="2568095729"/>
                    </a:ext>
                  </a:extLst>
                </a:gridCol>
                <a:gridCol w="753166">
                  <a:extLst>
                    <a:ext uri="{9D8B030D-6E8A-4147-A177-3AD203B41FA5}">
                      <a16:colId xmlns:a16="http://schemas.microsoft.com/office/drawing/2014/main" val="3717443123"/>
                    </a:ext>
                  </a:extLst>
                </a:gridCol>
                <a:gridCol w="753166">
                  <a:extLst>
                    <a:ext uri="{9D8B030D-6E8A-4147-A177-3AD203B41FA5}">
                      <a16:colId xmlns:a16="http://schemas.microsoft.com/office/drawing/2014/main" val="2815361508"/>
                    </a:ext>
                  </a:extLst>
                </a:gridCol>
              </a:tblGrid>
              <a:tr h="201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88741"/>
                  </a:ext>
                </a:extLst>
              </a:tr>
              <a:tr h="3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879364"/>
                  </a:ext>
                </a:extLst>
              </a:tr>
              <a:tr h="201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32.342.070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20.619.026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098559"/>
                  </a:ext>
                </a:extLst>
              </a:tr>
              <a:tr h="201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15.800.733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5.006.168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77319"/>
                  </a:ext>
                </a:extLst>
              </a:tr>
              <a:tr h="201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Elecciones Parlamentarias y Presidencial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16.541.337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15.612.858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433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AC6921F-DA74-416C-8639-346910F81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08504"/>
              </p:ext>
            </p:extLst>
          </p:nvPr>
        </p:nvGraphicFramePr>
        <p:xfrm>
          <a:off x="414336" y="1988840"/>
          <a:ext cx="8201489" cy="2567223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3109058503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125489548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2969451742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2799706428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825987586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575017274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322386936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1347536004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732144907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3403432732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09091"/>
                  </a:ext>
                </a:extLst>
              </a:tr>
              <a:tr h="312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62210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15.800.733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5.006.168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35707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3.271.649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68158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641.043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47254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51663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71678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3556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39048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63851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60565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03006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1.091.712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1115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1.091.712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49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28, Capítulo 01,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ELECCIONES PARLAMENTARIAS Y PRESIDENCIAL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0A8CD8E-A685-4225-917D-350F3B883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022186"/>
              </p:ext>
            </p:extLst>
          </p:nvPr>
        </p:nvGraphicFramePr>
        <p:xfrm>
          <a:off x="414336" y="1988840"/>
          <a:ext cx="8201489" cy="1440162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3074515629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891938017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2270969630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2474257511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205931762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039161490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754201053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4096835364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630826424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3081087799"/>
                    </a:ext>
                  </a:extLst>
                </a:gridCol>
              </a:tblGrid>
              <a:tr h="189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609833"/>
                  </a:ext>
                </a:extLst>
              </a:tr>
              <a:tr h="303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595926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16.541.337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15.612.858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609938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842.942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520626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7.450.821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388866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908511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966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</TotalTime>
  <Words>780</Words>
  <Application>Microsoft Office PowerPoint</Application>
  <PresentationFormat>Presentación en pantalla (4:3)</PresentationFormat>
  <Paragraphs>330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2018 Partida 28: SERVICIO ELECTORAL</vt:lpstr>
      <vt:lpstr>Ejecución Presupuestaria de Gastos Servicio Electoral acumulada al mes de abril de 2018</vt:lpstr>
      <vt:lpstr>Ejecución Presupuestaria de Gastos Servicio Electoral acumulada al mes de abril de 2018</vt:lpstr>
      <vt:lpstr>Ejecución Presupuestaria de Gastos Servicio Electoral acumulada al mes de abril de 2018</vt:lpstr>
      <vt:lpstr>Ejecución Presupuestaria de Gastos Partida 28, Resumen por Capítulos acumulada al mes de abril de 2018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163</cp:revision>
  <cp:lastPrinted>2016-10-11T11:56:42Z</cp:lastPrinted>
  <dcterms:created xsi:type="dcterms:W3CDTF">2016-06-23T13:38:47Z</dcterms:created>
  <dcterms:modified xsi:type="dcterms:W3CDTF">2018-08-08T14:42:44Z</dcterms:modified>
</cp:coreProperties>
</file>