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99" r:id="rId6"/>
    <p:sldId id="264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PREVENCION Y ATENCION DE VIOLENCIA CONTRA LAS MUJERES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23FD05C-8DDF-48B9-9DEC-2EECC4D49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57072"/>
              </p:ext>
            </p:extLst>
          </p:nvPr>
        </p:nvGraphicFramePr>
        <p:xfrm>
          <a:off x="414336" y="1988840"/>
          <a:ext cx="8201489" cy="288032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818944600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422764547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977140766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60386180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861482386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414351325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708667014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547429189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485640316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137336100"/>
                    </a:ext>
                  </a:extLst>
                </a:gridCol>
              </a:tblGrid>
              <a:tr h="182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7764"/>
                  </a:ext>
                </a:extLst>
              </a:tr>
              <a:tr h="2916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09995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6.568.516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428253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998791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992000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6.534.931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233945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6.232.210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163564"/>
                  </a:ext>
                </a:extLst>
              </a:tr>
              <a:tr h="291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5.693.391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58557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Integral de Violencias contra las Mujeres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315122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95171"/>
                  </a:ext>
                </a:extLst>
              </a:tr>
              <a:tr h="291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264804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35526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47012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437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$52.845 millones</a:t>
            </a:r>
            <a:r>
              <a:rPr lang="es-CL" sz="1600" dirty="0"/>
              <a:t>, con un 62% de los recursos destinado a transferencias corrientes, los que al mes de abril registraron erogaciones del 59,4% sobre el presupuesto vigente y en línea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abril ascendió a </a:t>
            </a:r>
            <a:r>
              <a:rPr lang="es-CL" sz="1600" b="1" dirty="0"/>
              <a:t>$1.836 millones</a:t>
            </a:r>
            <a:r>
              <a:rPr lang="es-CL" sz="1600" dirty="0"/>
              <a:t>, es decir, un </a:t>
            </a:r>
            <a:r>
              <a:rPr lang="es-CL" sz="1600" b="1" dirty="0"/>
              <a:t>3,5%</a:t>
            </a:r>
            <a:r>
              <a:rPr lang="es-CL" sz="1600" dirty="0"/>
              <a:t> respecto de la ley inicial, gasto levemente superior en 0,3 puntos porcentuales respecto a igual mes del año 2017.  Por su parte, la ejecución acumulada al cuarto mes de 2018 asciende a </a:t>
            </a:r>
            <a:r>
              <a:rPr lang="es-CL" sz="1600" b="1" dirty="0"/>
              <a:t>$24.90 millones</a:t>
            </a:r>
            <a:r>
              <a:rPr lang="es-CL" sz="1600" dirty="0"/>
              <a:t>, equivalente a un </a:t>
            </a:r>
            <a:r>
              <a:rPr lang="es-CL" sz="1600" b="1" dirty="0"/>
              <a:t>47,1%</a:t>
            </a:r>
            <a:r>
              <a:rPr lang="es-CL" sz="1600" dirty="0"/>
              <a:t> del presupuesto inicial que solo ha sufrido modificaciones relativas a prestaciones de seguridad social por la aplicación de la Ley de Incentivo al Retiro y su respectivo ajuste en el subtítulo 21 “gastos en personal”.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75% del presupuesto vigente, se concentra en el Servicio Nacional de la Mujer y la Equidad de Género (48%) y Prevención y Atención de la Violencia contra las Mujeres (27%), los que al mes de abril alcanzaron niveles de ejecución de 41% y 45,9% respectivamente, calculados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26,3%, mientras que el programa Mujer y Trabajo es el que presenta la ejecución mayor con un 85,4%.</a:t>
            </a:r>
          </a:p>
        </p:txBody>
      </p:sp>
    </p:spTree>
    <p:extLst>
      <p:ext uri="{BB962C8B-B14F-4D97-AF65-F5344CB8AC3E}">
        <p14:creationId xmlns:p14="http://schemas.microsoft.com/office/powerpoint/2010/main" val="327827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4138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78178B4-4214-476E-9A59-C2E5E9700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1869237"/>
            <a:ext cx="4077793" cy="271189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3E6CF4A-AA20-4CAB-A5D3-127184C93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665" y="1869237"/>
            <a:ext cx="4133005" cy="27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06924F1-8F96-432B-A33E-D9DF941AD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11869"/>
              </p:ext>
            </p:extLst>
          </p:nvPr>
        </p:nvGraphicFramePr>
        <p:xfrm>
          <a:off x="414338" y="1724100"/>
          <a:ext cx="8201487" cy="1777286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val="1502096105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val="3903621235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748729424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65732422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717743180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013219519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1524798126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2608002103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92135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8477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52.845.168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52.889.116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24.910.284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08403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15.329.151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15.319.198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4.592.483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9258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1.025.554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24695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61314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19.292.106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9556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83257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7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BBC2075-5937-454E-84C8-E2492C57E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47789"/>
              </p:ext>
            </p:extLst>
          </p:nvPr>
        </p:nvGraphicFramePr>
        <p:xfrm>
          <a:off x="414335" y="1696566"/>
          <a:ext cx="8200234" cy="1516412"/>
        </p:xfrm>
        <a:graphic>
          <a:graphicData uri="http://schemas.openxmlformats.org/drawingml/2006/table">
            <a:tbl>
              <a:tblPr/>
              <a:tblGrid>
                <a:gridCol w="308628">
                  <a:extLst>
                    <a:ext uri="{9D8B030D-6E8A-4147-A177-3AD203B41FA5}">
                      <a16:colId xmlns:a16="http://schemas.microsoft.com/office/drawing/2014/main" val="412374055"/>
                    </a:ext>
                  </a:extLst>
                </a:gridCol>
                <a:gridCol w="308628">
                  <a:extLst>
                    <a:ext uri="{9D8B030D-6E8A-4147-A177-3AD203B41FA5}">
                      <a16:colId xmlns:a16="http://schemas.microsoft.com/office/drawing/2014/main" val="1026369752"/>
                    </a:ext>
                  </a:extLst>
                </a:gridCol>
                <a:gridCol w="2768388">
                  <a:extLst>
                    <a:ext uri="{9D8B030D-6E8A-4147-A177-3AD203B41FA5}">
                      <a16:colId xmlns:a16="http://schemas.microsoft.com/office/drawing/2014/main" val="1705366311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1300268538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3578286741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1222539502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3413435473"/>
                    </a:ext>
                  </a:extLst>
                </a:gridCol>
                <a:gridCol w="753051">
                  <a:extLst>
                    <a:ext uri="{9D8B030D-6E8A-4147-A177-3AD203B41FA5}">
                      <a16:colId xmlns:a16="http://schemas.microsoft.com/office/drawing/2014/main" val="3941985648"/>
                    </a:ext>
                  </a:extLst>
                </a:gridCol>
                <a:gridCol w="753051">
                  <a:extLst>
                    <a:ext uri="{9D8B030D-6E8A-4147-A177-3AD203B41FA5}">
                      <a16:colId xmlns:a16="http://schemas.microsoft.com/office/drawing/2014/main" val="2428812532"/>
                    </a:ext>
                  </a:extLst>
                </a:gridCol>
              </a:tblGrid>
              <a:tr h="199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721164"/>
                  </a:ext>
                </a:extLst>
              </a:tr>
              <a:tr h="319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46588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1.750.194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777228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23.160.090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32240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10.307.718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42865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Mujer y Trabajo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6.586.577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13487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Prevención y Atención de la Violencia contra las Mujeres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6.568.516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594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01, Programa 01: SUBSECRETARÍA DE LA MUJER Y LA EQUIDAD DE GÉNERO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DED6681-B21D-4C3F-BCA1-D426A9F2E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221556"/>
              </p:ext>
            </p:extLst>
          </p:nvPr>
        </p:nvGraphicFramePr>
        <p:xfrm>
          <a:off x="414336" y="1987054"/>
          <a:ext cx="8201489" cy="2018007"/>
        </p:xfrm>
        <a:graphic>
          <a:graphicData uri="http://schemas.openxmlformats.org/drawingml/2006/table">
            <a:tbl>
              <a:tblPr/>
              <a:tblGrid>
                <a:gridCol w="300972">
                  <a:extLst>
                    <a:ext uri="{9D8B030D-6E8A-4147-A177-3AD203B41FA5}">
                      <a16:colId xmlns:a16="http://schemas.microsoft.com/office/drawing/2014/main" val="3085134942"/>
                    </a:ext>
                  </a:extLst>
                </a:gridCol>
                <a:gridCol w="300972">
                  <a:extLst>
                    <a:ext uri="{9D8B030D-6E8A-4147-A177-3AD203B41FA5}">
                      <a16:colId xmlns:a16="http://schemas.microsoft.com/office/drawing/2014/main" val="3241592263"/>
                    </a:ext>
                  </a:extLst>
                </a:gridCol>
                <a:gridCol w="300972">
                  <a:extLst>
                    <a:ext uri="{9D8B030D-6E8A-4147-A177-3AD203B41FA5}">
                      <a16:colId xmlns:a16="http://schemas.microsoft.com/office/drawing/2014/main" val="1907111952"/>
                    </a:ext>
                  </a:extLst>
                </a:gridCol>
                <a:gridCol w="2699719">
                  <a:extLst>
                    <a:ext uri="{9D8B030D-6E8A-4147-A177-3AD203B41FA5}">
                      <a16:colId xmlns:a16="http://schemas.microsoft.com/office/drawing/2014/main" val="1400522270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158887301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942635289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1248638241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2696998500"/>
                    </a:ext>
                  </a:extLst>
                </a:gridCol>
                <a:gridCol w="734373">
                  <a:extLst>
                    <a:ext uri="{9D8B030D-6E8A-4147-A177-3AD203B41FA5}">
                      <a16:colId xmlns:a16="http://schemas.microsoft.com/office/drawing/2014/main" val="1484347707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1168566788"/>
                    </a:ext>
                  </a:extLst>
                </a:gridCol>
              </a:tblGrid>
              <a:tr h="190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16129"/>
                  </a:ext>
                </a:extLst>
              </a:tr>
              <a:tr h="304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29474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1.750.194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74000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4.639.767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4.629.814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1.292.961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82798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457.233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40209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99939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550999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44226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936933"/>
                  </a:ext>
                </a:extLst>
              </a:tr>
              <a:tr h="190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305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MUJER Y LA EQUIDAD DE GÉNERO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E57F586-D7CF-43BF-9383-532578CCC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39285"/>
              </p:ext>
            </p:extLst>
          </p:nvPr>
        </p:nvGraphicFramePr>
        <p:xfrm>
          <a:off x="414336" y="1916832"/>
          <a:ext cx="8201488" cy="347968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4079417085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1441585596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4279355884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115520914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64717545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29873418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777343540"/>
                    </a:ext>
                  </a:extLst>
                </a:gridCol>
                <a:gridCol w="721274">
                  <a:extLst>
                    <a:ext uri="{9D8B030D-6E8A-4147-A177-3AD203B41FA5}">
                      <a16:colId xmlns:a16="http://schemas.microsoft.com/office/drawing/2014/main" val="1473389378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297130120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811472052"/>
                    </a:ext>
                  </a:extLst>
                </a:gridCol>
              </a:tblGrid>
              <a:tr h="185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59288"/>
                  </a:ext>
                </a:extLst>
              </a:tr>
              <a:tr h="297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22965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10.307.718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28446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3.221.163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448935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498.119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62244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6.588.295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99630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6.588.295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125559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4.515.976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12153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913.224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9688"/>
                  </a:ext>
                </a:extLst>
              </a:tr>
              <a:tr h="209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Vivir de la Sexualidad y la Reproducción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774.745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43764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Ciudadanía y Participación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384.350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26006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83404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4178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84198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07695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29830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729610"/>
                  </a:ext>
                </a:extLst>
              </a:tr>
              <a:tr h="185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02: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MUJER Y TRABAJO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AAAEB7C-A8AA-4E80-AACD-9D75E5907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93616"/>
              </p:ext>
            </p:extLst>
          </p:nvPr>
        </p:nvGraphicFramePr>
        <p:xfrm>
          <a:off x="414336" y="1874572"/>
          <a:ext cx="8201489" cy="2562540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279723289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51819872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1745378372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83073527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067436910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90104476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496976905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4149222417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923314261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4095343355"/>
                    </a:ext>
                  </a:extLst>
                </a:gridCol>
              </a:tblGrid>
              <a:tr h="188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266774"/>
                  </a:ext>
                </a:extLst>
              </a:tr>
              <a:tr h="301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82580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6.586.577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17056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515580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95443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6.471.601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71310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2.822.206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026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2.822.206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23414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38151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3.649.395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426792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3.649.395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31006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885801"/>
                  </a:ext>
                </a:extLst>
              </a:tr>
              <a:tr h="188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644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1525</Words>
  <Application>Microsoft Office PowerPoint</Application>
  <PresentationFormat>Presentación en pantalla (4:3)</PresentationFormat>
  <Paragraphs>708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27: MINISTERIO DE LA MUJER Y LA EQUIDAD DE GÉNERO</vt:lpstr>
      <vt:lpstr>Ejecución Presupuestaria de Gastos Ministerio de la Mujer y la Equidad de Género acumulada al mes de abril de 2018</vt:lpstr>
      <vt:lpstr>Ejecución Presupuestaria de Gastos Ministerio de la Mujer y la Equidad de Género acumulada al mes de abril de 2018</vt:lpstr>
      <vt:lpstr>Ejecución Presupuestaria de Gastos  Ministerio de la Mujer y la Equidad de Género acumulada al mes de abril de 2018</vt:lpstr>
      <vt:lpstr>Ejecución Presupuestaria de Gastos Ministerio de la Mujer y la Equidad de Género acumulada al mes de abril de 2018</vt:lpstr>
      <vt:lpstr>Ejecución Presupuestaria de Gastos Partida 27, Resumen por Capítulos  acumulada al mes de abril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141</cp:revision>
  <cp:lastPrinted>2016-10-11T11:56:42Z</cp:lastPrinted>
  <dcterms:created xsi:type="dcterms:W3CDTF">2016-06-23T13:38:47Z</dcterms:created>
  <dcterms:modified xsi:type="dcterms:W3CDTF">2018-08-07T17:43:56Z</dcterms:modified>
</cp:coreProperties>
</file>