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4" r:id="rId5"/>
    <p:sldId id="305" r:id="rId6"/>
    <p:sldId id="264" r:id="rId7"/>
    <p:sldId id="263" r:id="rId8"/>
    <p:sldId id="302" r:id="rId9"/>
    <p:sldId id="303" r:id="rId10"/>
    <p:sldId id="299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834688"/>
        <c:axId val="162886016"/>
        <c:axId val="0"/>
      </c:bar3DChart>
      <c:catAx>
        <c:axId val="162834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2886016"/>
        <c:crosses val="autoZero"/>
        <c:auto val="1"/>
        <c:lblAlgn val="ctr"/>
        <c:lblOffset val="100"/>
        <c:noMultiLvlLbl val="0"/>
      </c:catAx>
      <c:valAx>
        <c:axId val="1628860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28346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>
        <c:manualLayout>
          <c:xMode val="edge"/>
          <c:yMode val="edge"/>
          <c:x val="0.40246508436148803"/>
          <c:y val="5.982874503532765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96106736657919E-2"/>
          <c:y val="5.0925925925925923E-2"/>
          <c:w val="0.88681671041119858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Partida'!$X$19:$AA$19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Partida'!$X$20:$AA$20</c:f>
              <c:numCache>
                <c:formatCode>0.0%</c:formatCode>
                <c:ptCount val="4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</c:numCache>
            </c:numRef>
          </c:val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Partida'!$X$19:$AA$19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Partida'!$X$21:$AA$21</c:f>
              <c:numCache>
                <c:formatCode>0.0%</c:formatCode>
                <c:ptCount val="4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66304"/>
        <c:axId val="142867840"/>
      </c:barChart>
      <c:catAx>
        <c:axId val="142866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2867840"/>
        <c:crosses val="autoZero"/>
        <c:auto val="1"/>
        <c:lblAlgn val="ctr"/>
        <c:lblOffset val="100"/>
        <c:noMultiLvlLbl val="0"/>
      </c:catAx>
      <c:valAx>
        <c:axId val="14286784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428663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Ejecución Acumulada</a:t>
            </a:r>
          </a:p>
        </c:rich>
      </c:tx>
      <c:layout>
        <c:manualLayout>
          <c:xMode val="edge"/>
          <c:yMode val="edge"/>
          <c:x val="0.22615966754155731"/>
          <c:y val="2.7777777777777776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Partida'!$AK$19:$AN$19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Partida'!$AK$20:$AN$20</c:f>
              <c:numCache>
                <c:formatCode>0.0%</c:formatCode>
                <c:ptCount val="4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444444444444446E-2"/>
                  <c:y val="-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999999999999997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6666666666666666E-2"/>
                  <c:y val="-5.092592592592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Partida'!$AK$19:$AN$19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'Resumen Partida'!$AK$21:$AN$21</c:f>
              <c:numCache>
                <c:formatCode>0.0%</c:formatCode>
                <c:ptCount val="4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477056"/>
        <c:axId val="86482944"/>
      </c:lineChart>
      <c:catAx>
        <c:axId val="86477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6482944"/>
        <c:crosses val="autoZero"/>
        <c:auto val="1"/>
        <c:lblAlgn val="ctr"/>
        <c:lblOffset val="100"/>
        <c:noMultiLvlLbl val="0"/>
      </c:catAx>
      <c:valAx>
        <c:axId val="864829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64770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8" name="Picture 18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ABRIL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junio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7" name="Picture 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hallazgos</a:t>
            </a:r>
          </a:p>
          <a:p>
            <a:pPr lvl="0" algn="just"/>
            <a:endParaRPr lang="es-CL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</a:t>
            </a:r>
            <a:r>
              <a:rPr lang="es-CL" sz="1400" dirty="0" smtClean="0">
                <a:solidFill>
                  <a:prstClr val="black"/>
                </a:solidFill>
              </a:rPr>
              <a:t>considera: </a:t>
            </a:r>
            <a:r>
              <a:rPr lang="es-CL" sz="1400" dirty="0">
                <a:solidFill>
                  <a:prstClr val="black"/>
                </a:solidFill>
              </a:rPr>
              <a:t>un 47% para Transferencias Corrientes, 20% en Gastos en Personal, 13% Transferencias de Capital </a:t>
            </a:r>
            <a:r>
              <a:rPr lang="es-CL" sz="1400" dirty="0" smtClean="0">
                <a:solidFill>
                  <a:prstClr val="black"/>
                </a:solidFill>
              </a:rPr>
              <a:t>y </a:t>
            </a:r>
            <a:r>
              <a:rPr lang="es-CL" sz="1400" dirty="0">
                <a:solidFill>
                  <a:prstClr val="black"/>
                </a:solidFill>
              </a:rPr>
              <a:t>10% Iniciativas de </a:t>
            </a:r>
            <a:r>
              <a:rPr lang="es-CL" sz="1400" dirty="0" smtClean="0">
                <a:solidFill>
                  <a:prstClr val="black"/>
                </a:solidFill>
              </a:rPr>
              <a:t>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</a:t>
            </a:r>
            <a:r>
              <a:rPr lang="es-MX" sz="1400" dirty="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</a:t>
            </a:r>
            <a:r>
              <a:rPr lang="es-CL" sz="1400" dirty="0">
                <a:solidFill>
                  <a:prstClr val="black"/>
                </a:solidFill>
              </a:rPr>
              <a:t>el mes de </a:t>
            </a:r>
            <a:r>
              <a:rPr lang="es-CL" sz="1400" dirty="0" smtClean="0">
                <a:solidFill>
                  <a:prstClr val="black"/>
                </a:solidFill>
              </a:rPr>
              <a:t>abril, </a:t>
            </a:r>
            <a:r>
              <a:rPr lang="es-CL" sz="1400" dirty="0">
                <a:solidFill>
                  <a:prstClr val="black"/>
                </a:solidFill>
              </a:rPr>
              <a:t>la ejecución de la Partida fue de </a:t>
            </a:r>
            <a:r>
              <a:rPr lang="es-CL" sz="1400" dirty="0" smtClean="0">
                <a:solidFill>
                  <a:prstClr val="black"/>
                </a:solidFill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</a:rPr>
              <a:t>12.447 </a:t>
            </a:r>
            <a:r>
              <a:rPr lang="es-CL" sz="1400" b="1" dirty="0">
                <a:solidFill>
                  <a:prstClr val="black"/>
                </a:solidFill>
              </a:rPr>
              <a:t>millones</a:t>
            </a:r>
            <a:r>
              <a:rPr lang="es-CL" sz="1400" dirty="0">
                <a:solidFill>
                  <a:prstClr val="black"/>
                </a:solidFill>
              </a:rPr>
              <a:t>, equivalente a un </a:t>
            </a:r>
            <a:r>
              <a:rPr lang="es-CL" sz="1400" dirty="0" smtClean="0">
                <a:solidFill>
                  <a:prstClr val="black"/>
                </a:solidFill>
              </a:rPr>
              <a:t>10,2% </a:t>
            </a:r>
            <a:r>
              <a:rPr lang="es-CL" sz="1400" dirty="0">
                <a:solidFill>
                  <a:prstClr val="black"/>
                </a:solidFill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</a:rPr>
              <a:t>inicial. Esta ejecución es  </a:t>
            </a:r>
            <a:r>
              <a:rPr lang="es-CL" sz="1400" dirty="0">
                <a:solidFill>
                  <a:prstClr val="black"/>
                </a:solidFill>
              </a:rPr>
              <a:t>superior a la ejecución del </a:t>
            </a:r>
            <a:r>
              <a:rPr lang="es-CL" sz="1400" dirty="0" smtClean="0">
                <a:solidFill>
                  <a:prstClr val="black"/>
                </a:solidFill>
              </a:rPr>
              <a:t>mes anterior (7,6%), pero inferior a la del mismo mes del año 2017 (12,4%). </a:t>
            </a:r>
            <a:r>
              <a:rPr lang="es-MX" sz="1400" dirty="0" smtClean="0">
                <a:solidFill>
                  <a:prstClr val="black"/>
                </a:solidFill>
              </a:rPr>
              <a:t>Con </a:t>
            </a:r>
            <a:r>
              <a:rPr lang="es-MX" sz="1400" dirty="0">
                <a:solidFill>
                  <a:prstClr val="black"/>
                </a:solidFill>
              </a:rPr>
              <a:t>ello, la ejecución acumulada </a:t>
            </a:r>
            <a:r>
              <a:rPr lang="es-MX" sz="1400" dirty="0" smtClean="0">
                <a:solidFill>
                  <a:prstClr val="black"/>
                </a:solidFill>
              </a:rPr>
              <a:t>de </a:t>
            </a:r>
            <a:r>
              <a:rPr lang="es-MX" sz="1400" dirty="0">
                <a:solidFill>
                  <a:prstClr val="black"/>
                </a:solidFill>
              </a:rPr>
              <a:t>la Partida </a:t>
            </a:r>
            <a:r>
              <a:rPr lang="es-MX" sz="1400" dirty="0" smtClean="0">
                <a:solidFill>
                  <a:prstClr val="black"/>
                </a:solidFill>
              </a:rPr>
              <a:t>totalizó en </a:t>
            </a:r>
            <a:r>
              <a:rPr lang="es-MX" sz="1400" b="1" dirty="0" smtClean="0">
                <a:solidFill>
                  <a:prstClr val="black"/>
                </a:solidFill>
              </a:rPr>
              <a:t>$30.814 </a:t>
            </a:r>
            <a:r>
              <a:rPr lang="es-MX" sz="1400" b="1" dirty="0">
                <a:solidFill>
                  <a:prstClr val="black"/>
                </a:solidFill>
              </a:rPr>
              <a:t>millones, equivalente a un </a:t>
            </a:r>
            <a:r>
              <a:rPr lang="es-MX" sz="1400" b="1" dirty="0" smtClean="0">
                <a:solidFill>
                  <a:prstClr val="black"/>
                </a:solidFill>
              </a:rPr>
              <a:t>2</a:t>
            </a:r>
            <a:r>
              <a:rPr lang="es-MX" sz="1400" b="1" dirty="0" smtClean="0">
                <a:solidFill>
                  <a:prstClr val="black"/>
                </a:solidFill>
              </a:rPr>
              <a:t>5,3%</a:t>
            </a:r>
            <a:r>
              <a:rPr lang="es-CL" sz="1400" b="1" dirty="0" smtClean="0">
                <a:solidFill>
                  <a:prstClr val="black"/>
                </a:solidFill>
              </a:rPr>
              <a:t> </a:t>
            </a:r>
            <a:r>
              <a:rPr lang="es-CL" sz="1400" dirty="0">
                <a:solidFill>
                  <a:prstClr val="black"/>
                </a:solidFill>
              </a:rPr>
              <a:t>respecto de la ley inicial</a:t>
            </a:r>
            <a:r>
              <a:rPr lang="es-MX" sz="1400" dirty="0">
                <a:solidFill>
                  <a:prstClr val="black"/>
                </a:solidFill>
              </a:rPr>
              <a:t>, superior al </a:t>
            </a:r>
            <a:r>
              <a:rPr lang="es-MX" sz="1400" dirty="0" smtClean="0">
                <a:solidFill>
                  <a:prstClr val="black"/>
                </a:solidFill>
              </a:rPr>
              <a:t>24% </a:t>
            </a:r>
            <a:r>
              <a:rPr lang="es-MX" sz="1400" dirty="0">
                <a:solidFill>
                  <a:prstClr val="black"/>
                </a:solidFill>
              </a:rPr>
              <a:t>obtenido al mismo período del año 2017</a:t>
            </a:r>
            <a:r>
              <a:rPr lang="es-MX" sz="1400" dirty="0" smtClean="0">
                <a:solidFill>
                  <a:prstClr val="black"/>
                </a:solidFill>
              </a:rPr>
              <a:t>. </a:t>
            </a:r>
            <a:r>
              <a:rPr lang="es-CL" sz="1400" dirty="0" smtClean="0">
                <a:solidFill>
                  <a:prstClr val="black"/>
                </a:solidFill>
              </a:rPr>
              <a:t>Durante </a:t>
            </a:r>
            <a:r>
              <a:rPr lang="es-CL" sz="1400" dirty="0">
                <a:solidFill>
                  <a:prstClr val="black"/>
                </a:solidFill>
              </a:rPr>
              <a:t>este </a:t>
            </a:r>
            <a:r>
              <a:rPr lang="es-CL" sz="1400" dirty="0" smtClean="0">
                <a:solidFill>
                  <a:prstClr val="black"/>
                </a:solidFill>
              </a:rPr>
              <a:t>mes </a:t>
            </a:r>
            <a:r>
              <a:rPr lang="es-CL" sz="1400" dirty="0" smtClean="0">
                <a:solidFill>
                  <a:prstClr val="black"/>
                </a:solidFill>
              </a:rPr>
              <a:t>no se observó modificaciones presupuestarias, por lo que se mantienen las del mes anterior </a:t>
            </a:r>
            <a:r>
              <a:rPr lang="es-CL" sz="1400" dirty="0" smtClean="0">
                <a:solidFill>
                  <a:prstClr val="black"/>
                </a:solidFill>
              </a:rPr>
              <a:t>que incrementaron Prestaciones de Seguridad Social en $76 millones. </a:t>
            </a: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4561533"/>
              </p:ext>
            </p:extLst>
          </p:nvPr>
        </p:nvGraphicFramePr>
        <p:xfrm>
          <a:off x="956606" y="2924944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745475"/>
              </p:ext>
            </p:extLst>
          </p:nvPr>
        </p:nvGraphicFramePr>
        <p:xfrm>
          <a:off x="4522214" y="2924944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0653519"/>
              </p:ext>
            </p:extLst>
          </p:nvPr>
        </p:nvGraphicFramePr>
        <p:xfrm>
          <a:off x="755576" y="1268760"/>
          <a:ext cx="7720466" cy="4669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73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579457"/>
            <a:ext cx="74168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9584" y="5805264"/>
            <a:ext cx="726158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8361" y="1672140"/>
            <a:ext cx="7272808" cy="3453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DBDD66CD-CC0E-44E8-ADC8-21F7D6370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25571"/>
              </p:ext>
            </p:extLst>
          </p:nvPr>
        </p:nvGraphicFramePr>
        <p:xfrm>
          <a:off x="895349" y="2020707"/>
          <a:ext cx="7353301" cy="2516505"/>
        </p:xfrm>
        <a:graphic>
          <a:graphicData uri="http://schemas.openxmlformats.org/drawingml/2006/table">
            <a:tbl>
              <a:tblPr/>
              <a:tblGrid>
                <a:gridCol w="730324">
                  <a:extLst>
                    <a:ext uri="{9D8B030D-6E8A-4147-A177-3AD203B41FA5}">
                      <a16:colId xmlns="" xmlns:a16="http://schemas.microsoft.com/office/drawing/2014/main" val="2752895121"/>
                    </a:ext>
                  </a:extLst>
                </a:gridCol>
                <a:gridCol w="2285207">
                  <a:extLst>
                    <a:ext uri="{9D8B030D-6E8A-4147-A177-3AD203B41FA5}">
                      <a16:colId xmlns="" xmlns:a16="http://schemas.microsoft.com/office/drawing/2014/main" val="997345020"/>
                    </a:ext>
                  </a:extLst>
                </a:gridCol>
                <a:gridCol w="733269">
                  <a:extLst>
                    <a:ext uri="{9D8B030D-6E8A-4147-A177-3AD203B41FA5}">
                      <a16:colId xmlns="" xmlns:a16="http://schemas.microsoft.com/office/drawing/2014/main" val="3361650050"/>
                    </a:ext>
                  </a:extLst>
                </a:gridCol>
                <a:gridCol w="742103">
                  <a:extLst>
                    <a:ext uri="{9D8B030D-6E8A-4147-A177-3AD203B41FA5}">
                      <a16:colId xmlns="" xmlns:a16="http://schemas.microsoft.com/office/drawing/2014/main" val="15785582"/>
                    </a:ext>
                  </a:extLst>
                </a:gridCol>
                <a:gridCol w="742103">
                  <a:extLst>
                    <a:ext uri="{9D8B030D-6E8A-4147-A177-3AD203B41FA5}">
                      <a16:colId xmlns="" xmlns:a16="http://schemas.microsoft.com/office/drawing/2014/main" val="2134722141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424121335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2368164012"/>
                    </a:ext>
                  </a:extLst>
                </a:gridCol>
                <a:gridCol w="706765">
                  <a:extLst>
                    <a:ext uri="{9D8B030D-6E8A-4147-A177-3AD203B41FA5}">
                      <a16:colId xmlns="" xmlns:a16="http://schemas.microsoft.com/office/drawing/2014/main" val="4137513778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6006991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5305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121.843.718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30.814.718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45452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7.895.260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74337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2.288.788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36509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2559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12.573.167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1589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4332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203.781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70306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1646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93522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6405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7" y="795481"/>
            <a:ext cx="74888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2216510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8177FF67-79A1-4243-9587-548E106D61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052933"/>
              </p:ext>
            </p:extLst>
          </p:nvPr>
        </p:nvGraphicFramePr>
        <p:xfrm>
          <a:off x="740449" y="2692074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="" xmlns:a16="http://schemas.microsoft.com/office/drawing/2014/main" val="2810638152"/>
                    </a:ext>
                  </a:extLst>
                </a:gridCol>
                <a:gridCol w="266700">
                  <a:extLst>
                    <a:ext uri="{9D8B030D-6E8A-4147-A177-3AD203B41FA5}">
                      <a16:colId xmlns="" xmlns:a16="http://schemas.microsoft.com/office/drawing/2014/main" val="151714428"/>
                    </a:ext>
                  </a:extLst>
                </a:gridCol>
                <a:gridCol w="2400300">
                  <a:extLst>
                    <a:ext uri="{9D8B030D-6E8A-4147-A177-3AD203B41FA5}">
                      <a16:colId xmlns="" xmlns:a16="http://schemas.microsoft.com/office/drawing/2014/main" val="51854744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416916652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414280335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423836492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35681485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68029826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6536423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795433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7922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1376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29.073.674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71801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28.887.312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2280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7896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8860" y="755136"/>
            <a:ext cx="78916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49825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C001B9A7-AA4F-4511-8CBB-97EE128A7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216177"/>
              </p:ext>
            </p:extLst>
          </p:nvPr>
        </p:nvGraphicFramePr>
        <p:xfrm>
          <a:off x="557674" y="1996987"/>
          <a:ext cx="7886698" cy="3066436"/>
        </p:xfrm>
        <a:graphic>
          <a:graphicData uri="http://schemas.openxmlformats.org/drawingml/2006/table">
            <a:tbl>
              <a:tblPr/>
              <a:tblGrid>
                <a:gridCol w="333241">
                  <a:extLst>
                    <a:ext uri="{9D8B030D-6E8A-4147-A177-3AD203B41FA5}">
                      <a16:colId xmlns="" xmlns:a16="http://schemas.microsoft.com/office/drawing/2014/main" val="3075880622"/>
                    </a:ext>
                  </a:extLst>
                </a:gridCol>
                <a:gridCol w="394952">
                  <a:extLst>
                    <a:ext uri="{9D8B030D-6E8A-4147-A177-3AD203B41FA5}">
                      <a16:colId xmlns="" xmlns:a16="http://schemas.microsoft.com/office/drawing/2014/main" val="2961546803"/>
                    </a:ext>
                  </a:extLst>
                </a:gridCol>
                <a:gridCol w="357925">
                  <a:extLst>
                    <a:ext uri="{9D8B030D-6E8A-4147-A177-3AD203B41FA5}">
                      <a16:colId xmlns="" xmlns:a16="http://schemas.microsoft.com/office/drawing/2014/main" val="3052206460"/>
                    </a:ext>
                  </a:extLst>
                </a:gridCol>
                <a:gridCol w="2357370">
                  <a:extLst>
                    <a:ext uri="{9D8B030D-6E8A-4147-A177-3AD203B41FA5}">
                      <a16:colId xmlns="" xmlns:a16="http://schemas.microsoft.com/office/drawing/2014/main" val="321148032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3006510871"/>
                    </a:ext>
                  </a:extLst>
                </a:gridCol>
                <a:gridCol w="703508">
                  <a:extLst>
                    <a:ext uri="{9D8B030D-6E8A-4147-A177-3AD203B41FA5}">
                      <a16:colId xmlns="" xmlns:a16="http://schemas.microsoft.com/office/drawing/2014/main" val="1061023132"/>
                    </a:ext>
                  </a:extLst>
                </a:gridCol>
                <a:gridCol w="777562">
                  <a:extLst>
                    <a:ext uri="{9D8B030D-6E8A-4147-A177-3AD203B41FA5}">
                      <a16:colId xmlns="" xmlns:a16="http://schemas.microsoft.com/office/drawing/2014/main" val="2358771118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1799206916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4232782078"/>
                    </a:ext>
                  </a:extLst>
                </a:gridCol>
                <a:gridCol w="740535">
                  <a:extLst>
                    <a:ext uri="{9D8B030D-6E8A-4147-A177-3AD203B41FA5}">
                      <a16:colId xmlns="" xmlns:a16="http://schemas.microsoft.com/office/drawing/2014/main" val="3324111785"/>
                    </a:ext>
                  </a:extLst>
                </a:gridCol>
              </a:tblGrid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5041199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613214"/>
                  </a:ext>
                </a:extLst>
              </a:tr>
              <a:tr h="1783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7.185.197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7.261.379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1.741.044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151458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1.259.567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874527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1.390.780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266.868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613278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55617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51510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1.174.465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975374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67.195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682361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418.339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3896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368364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127.903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410328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928270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818300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38.682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921460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1506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7" y="645333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48680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6996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58A29463-1A0D-4145-B743-C7C72CF85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68164"/>
              </p:ext>
            </p:extLst>
          </p:nvPr>
        </p:nvGraphicFramePr>
        <p:xfrm>
          <a:off x="755576" y="1556792"/>
          <a:ext cx="7560840" cy="4597138"/>
        </p:xfrm>
        <a:graphic>
          <a:graphicData uri="http://schemas.openxmlformats.org/drawingml/2006/table">
            <a:tbl>
              <a:tblPr/>
              <a:tblGrid>
                <a:gridCol w="326427">
                  <a:extLst>
                    <a:ext uri="{9D8B030D-6E8A-4147-A177-3AD203B41FA5}">
                      <a16:colId xmlns="" xmlns:a16="http://schemas.microsoft.com/office/drawing/2014/main" val="1165436346"/>
                    </a:ext>
                  </a:extLst>
                </a:gridCol>
                <a:gridCol w="301318">
                  <a:extLst>
                    <a:ext uri="{9D8B030D-6E8A-4147-A177-3AD203B41FA5}">
                      <a16:colId xmlns="" xmlns:a16="http://schemas.microsoft.com/office/drawing/2014/main" val="729347871"/>
                    </a:ext>
                  </a:extLst>
                </a:gridCol>
                <a:gridCol w="312477">
                  <a:extLst>
                    <a:ext uri="{9D8B030D-6E8A-4147-A177-3AD203B41FA5}">
                      <a16:colId xmlns="" xmlns:a16="http://schemas.microsoft.com/office/drawing/2014/main" val="3098955755"/>
                    </a:ext>
                  </a:extLst>
                </a:gridCol>
                <a:gridCol w="2603048">
                  <a:extLst>
                    <a:ext uri="{9D8B030D-6E8A-4147-A177-3AD203B41FA5}">
                      <a16:colId xmlns="" xmlns:a16="http://schemas.microsoft.com/office/drawing/2014/main" val="2364532345"/>
                    </a:ext>
                  </a:extLst>
                </a:gridCol>
                <a:gridCol w="669595">
                  <a:extLst>
                    <a:ext uri="{9D8B030D-6E8A-4147-A177-3AD203B41FA5}">
                      <a16:colId xmlns="" xmlns:a16="http://schemas.microsoft.com/office/drawing/2014/main" val="2814497919"/>
                    </a:ext>
                  </a:extLst>
                </a:gridCol>
                <a:gridCol w="669595">
                  <a:extLst>
                    <a:ext uri="{9D8B030D-6E8A-4147-A177-3AD203B41FA5}">
                      <a16:colId xmlns="" xmlns:a16="http://schemas.microsoft.com/office/drawing/2014/main" val="1371654589"/>
                    </a:ext>
                  </a:extLst>
                </a:gridCol>
                <a:gridCol w="669595">
                  <a:extLst>
                    <a:ext uri="{9D8B030D-6E8A-4147-A177-3AD203B41FA5}">
                      <a16:colId xmlns="" xmlns:a16="http://schemas.microsoft.com/office/drawing/2014/main" val="302773599"/>
                    </a:ext>
                  </a:extLst>
                </a:gridCol>
                <a:gridCol w="669595">
                  <a:extLst>
                    <a:ext uri="{9D8B030D-6E8A-4147-A177-3AD203B41FA5}">
                      <a16:colId xmlns="" xmlns:a16="http://schemas.microsoft.com/office/drawing/2014/main" val="3306621380"/>
                    </a:ext>
                  </a:extLst>
                </a:gridCol>
                <a:gridCol w="669595">
                  <a:extLst>
                    <a:ext uri="{9D8B030D-6E8A-4147-A177-3AD203B41FA5}">
                      <a16:colId xmlns="" xmlns:a16="http://schemas.microsoft.com/office/drawing/2014/main" val="699315145"/>
                    </a:ext>
                  </a:extLst>
                </a:gridCol>
                <a:gridCol w="669595">
                  <a:extLst>
                    <a:ext uri="{9D8B030D-6E8A-4147-A177-3AD203B41FA5}">
                      <a16:colId xmlns="" xmlns:a16="http://schemas.microsoft.com/office/drawing/2014/main" val="4189720491"/>
                    </a:ext>
                  </a:extLst>
                </a:gridCol>
              </a:tblGrid>
              <a:tr h="99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0223290"/>
                  </a:ext>
                </a:extLst>
              </a:tr>
              <a:tr h="1595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2540601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110.069.810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28.887.312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0991151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19.819.456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6.635.693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542499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7.734.210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1.963.939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96438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2091353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194706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53.070.354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12.331.567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52861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36.268.199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8.841.416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9772835"/>
                  </a:ext>
                </a:extLst>
              </a:tr>
              <a:tr h="1495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17.103.467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5.489.384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7717830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182361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269.993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5248812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1.754.952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1.469.468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1444331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838940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518.478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239.919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2019559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61.209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596497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9.795.520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728.859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859024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777.121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85.226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032930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236.116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3386120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493.622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771529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406.441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81676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887.382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191259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3.785.305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783.801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362779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16.802.155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3.490.151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12602165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1.068.235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336.014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861950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7.710.100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1.437.980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4552641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7233761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575.768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121.178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798039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7.228.664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1.594.979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2552769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86.215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3303039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287.010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86.215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0619871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633.388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178.572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714091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30.146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2279183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96.732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8004594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93.395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14.622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7639160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129.276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50.372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043007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281.124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101.475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905316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458170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1.165.793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192219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12.544.671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1.165.793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31956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6.525.533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3260199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6.525.533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8828776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15.938.599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6.525.533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7896568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3602634"/>
                  </a:ext>
                </a:extLst>
              </a:tr>
              <a:tr h="99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719" marR="4719" marT="4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4719" marR="4719" marT="471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5582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69586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ABRIL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628799"/>
            <a:ext cx="794156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E14B978C-8E9A-41DE-A489-6C280FD93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598134"/>
              </p:ext>
            </p:extLst>
          </p:nvPr>
        </p:nvGraphicFramePr>
        <p:xfrm>
          <a:off x="628651" y="2028478"/>
          <a:ext cx="7886697" cy="3920798"/>
        </p:xfrm>
        <a:graphic>
          <a:graphicData uri="http://schemas.openxmlformats.org/drawingml/2006/table">
            <a:tbl>
              <a:tblPr/>
              <a:tblGrid>
                <a:gridCol w="336032">
                  <a:extLst>
                    <a:ext uri="{9D8B030D-6E8A-4147-A177-3AD203B41FA5}">
                      <a16:colId xmlns="" xmlns:a16="http://schemas.microsoft.com/office/drawing/2014/main" val="1316508775"/>
                    </a:ext>
                  </a:extLst>
                </a:gridCol>
                <a:gridCol w="310183">
                  <a:extLst>
                    <a:ext uri="{9D8B030D-6E8A-4147-A177-3AD203B41FA5}">
                      <a16:colId xmlns="" xmlns:a16="http://schemas.microsoft.com/office/drawing/2014/main" val="3677395176"/>
                    </a:ext>
                  </a:extLst>
                </a:gridCol>
                <a:gridCol w="321672">
                  <a:extLst>
                    <a:ext uri="{9D8B030D-6E8A-4147-A177-3AD203B41FA5}">
                      <a16:colId xmlns="" xmlns:a16="http://schemas.microsoft.com/office/drawing/2014/main" val="1899969820"/>
                    </a:ext>
                  </a:extLst>
                </a:gridCol>
                <a:gridCol w="2783034">
                  <a:extLst>
                    <a:ext uri="{9D8B030D-6E8A-4147-A177-3AD203B41FA5}">
                      <a16:colId xmlns="" xmlns:a16="http://schemas.microsoft.com/office/drawing/2014/main" val="690232677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3300404391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3886669553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2067052220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3159006374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1358761492"/>
                    </a:ext>
                  </a:extLst>
                </a:gridCol>
                <a:gridCol w="689296">
                  <a:extLst>
                    <a:ext uri="{9D8B030D-6E8A-4147-A177-3AD203B41FA5}">
                      <a16:colId xmlns="" xmlns:a16="http://schemas.microsoft.com/office/drawing/2014/main" val="2528652003"/>
                    </a:ext>
                  </a:extLst>
                </a:gridCol>
              </a:tblGrid>
              <a:tr h="190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6622293"/>
                  </a:ext>
                </a:extLst>
              </a:tr>
              <a:tr h="304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815001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4.512.529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186.362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311291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258.466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945371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3.813.173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128.381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9259683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2.091.035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4289084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Liderazgo Deportivo Nacional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566.923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3670275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599.784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927410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833.940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4.578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5394420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90.388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8986453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1.722.138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111.873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1584336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65.816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3282167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689.186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41.242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5476173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35.667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0734307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514.763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34.964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6108336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440.890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7409531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72425927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271.413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5683535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28776446"/>
                  </a:ext>
                </a:extLst>
              </a:tr>
              <a:tr h="1903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169.477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22" marR="8622" marT="8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22" marR="8622" marT="8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2809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1812</Words>
  <Application>Microsoft Office PowerPoint</Application>
  <PresentationFormat>Presentación en pantalla (4:3)</PresentationFormat>
  <Paragraphs>982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ABRIL 2018 PARTIDA 26: MINISTERIO DEL DEPORTE</vt:lpstr>
      <vt:lpstr>EJECUCIÓN PRESUPUESTARIA DE GASTOS ACUMULADA A ABRIL DE 2018  PARTIDA 26 MINISTERIO DEL DEPORTE</vt:lpstr>
      <vt:lpstr>Ejecución Presupuestaria de Gastos Acumulada a ABRIL 2018  PARTIDA 26 MINISTERIO DEL DEPORTE</vt:lpstr>
      <vt:lpstr>Comportamiento de la Ejecución Presupuestaria de Gastos Acumulada a ABRIL 2018  PARTIDA 26 MINISTERIO DEL DEPORTE</vt:lpstr>
      <vt:lpstr>EJECUCIÓN PRESUPUESTARIA DE GASTOS ACUMULADA A ABRIL 2018  PARTIDA 26 MINISTERIO DEL DEPORTE</vt:lpstr>
      <vt:lpstr>EJECUCIÓN PRESUPUESTARIA DE GASTOS ACUMULADA A ABRIL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158</cp:revision>
  <cp:lastPrinted>2016-07-14T20:27:16Z</cp:lastPrinted>
  <dcterms:created xsi:type="dcterms:W3CDTF">2016-06-23T13:38:47Z</dcterms:created>
  <dcterms:modified xsi:type="dcterms:W3CDTF">2018-08-29T19:33:09Z</dcterms:modified>
</cp:coreProperties>
</file>