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307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partida'!$B$22:$B$25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partida'!$C$22:$C$25</c:f>
              <c:numCache>
                <c:formatCode>0.0%</c:formatCode>
                <c:ptCount val="4"/>
                <c:pt idx="0">
                  <c:v>0.59190983558113186</c:v>
                </c:pt>
                <c:pt idx="1">
                  <c:v>0.21063180285202088</c:v>
                </c:pt>
                <c:pt idx="2">
                  <c:v>0.15536880107427148</c:v>
                </c:pt>
                <c:pt idx="3">
                  <c:v>4.2033926430146362E-2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662592"/>
        <c:axId val="5664128"/>
        <c:axId val="0"/>
      </c:bar3DChart>
      <c:catAx>
        <c:axId val="5662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664128"/>
        <c:crosses val="autoZero"/>
        <c:auto val="1"/>
        <c:lblAlgn val="ctr"/>
        <c:lblOffset val="100"/>
        <c:noMultiLvlLbl val="0"/>
      </c:catAx>
      <c:valAx>
        <c:axId val="5664128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662592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 Mensual</a:t>
            </a:r>
          </a:p>
        </c:rich>
      </c:tx>
      <c:layout>
        <c:manualLayout>
          <c:xMode val="edge"/>
          <c:yMode val="edge"/>
          <c:x val="0.22615966754155731"/>
          <c:y val="3.7037037037037035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partida'!$W$15:$Z$15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partida'!$W$16:$Z$16</c:f>
              <c:numCache>
                <c:formatCode>0.0%</c:formatCode>
                <c:ptCount val="4"/>
                <c:pt idx="0">
                  <c:v>5.4622252095353138E-2</c:v>
                </c:pt>
                <c:pt idx="1">
                  <c:v>6.0519176705306273E-2</c:v>
                </c:pt>
                <c:pt idx="2">
                  <c:v>8.1569363771360481E-2</c:v>
                </c:pt>
                <c:pt idx="3">
                  <c:v>6.8299457336850916E-2</c:v>
                </c:pt>
              </c:numCache>
            </c:numRef>
          </c:val>
        </c:ser>
        <c:ser>
          <c:idx val="1"/>
          <c:order val="1"/>
          <c:tx>
            <c:strRef>
              <c:f>'resumen partida'!$V$17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partida'!$W$15:$Z$15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partida'!$W$17:$Z$17</c:f>
              <c:numCache>
                <c:formatCode>0.0%</c:formatCode>
                <c:ptCount val="4"/>
                <c:pt idx="0">
                  <c:v>5.4198481082536491E-2</c:v>
                </c:pt>
                <c:pt idx="1">
                  <c:v>5.2181356881031322E-2</c:v>
                </c:pt>
                <c:pt idx="2">
                  <c:v>8.9297028200850614E-2</c:v>
                </c:pt>
                <c:pt idx="3">
                  <c:v>7.2750308263703753E-2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03552"/>
        <c:axId val="5705088"/>
      </c:barChart>
      <c:catAx>
        <c:axId val="5703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705088"/>
        <c:crosses val="autoZero"/>
        <c:auto val="1"/>
        <c:lblAlgn val="ctr"/>
        <c:lblOffset val="100"/>
        <c:noMultiLvlLbl val="0"/>
      </c:catAx>
      <c:valAx>
        <c:axId val="570508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7035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3888888888888884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388888888888883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16666666666666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249999999999999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partida'!$AJ$15:$AM$15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partida'!$AJ$16:$AM$16</c:f>
              <c:numCache>
                <c:formatCode>0.0%</c:formatCode>
                <c:ptCount val="4"/>
                <c:pt idx="0">
                  <c:v>5.4622252095353138E-2</c:v>
                </c:pt>
                <c:pt idx="1">
                  <c:v>0.1151414288006594</c:v>
                </c:pt>
                <c:pt idx="2">
                  <c:v>0.1967107925720199</c:v>
                </c:pt>
                <c:pt idx="3">
                  <c:v>0.26501024990887079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partida'!$AI$17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partida'!$AJ$15:$AM$15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partida'!$AJ$17:$AM$17</c:f>
              <c:numCache>
                <c:formatCode>0.0%</c:formatCode>
                <c:ptCount val="4"/>
                <c:pt idx="0">
                  <c:v>5.4198481082536491E-2</c:v>
                </c:pt>
                <c:pt idx="1">
                  <c:v>0.10637983796356781</c:v>
                </c:pt>
                <c:pt idx="2">
                  <c:v>0.19567686616441843</c:v>
                </c:pt>
                <c:pt idx="3">
                  <c:v>0.26842717442812219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405184"/>
        <c:axId val="33685504"/>
      </c:lineChart>
      <c:catAx>
        <c:axId val="33405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3685504"/>
        <c:crosses val="autoZero"/>
        <c:auto val="1"/>
        <c:lblAlgn val="ctr"/>
        <c:lblOffset val="100"/>
        <c:noMultiLvlLbl val="0"/>
      </c:catAx>
      <c:valAx>
        <c:axId val="3368550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34051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8" name="Picture 18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2385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ABRIL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junio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7" name="Picture 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580526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46145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772816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57FAF5E3-B120-4ACE-B292-67D85081A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35359"/>
              </p:ext>
            </p:extLst>
          </p:nvPr>
        </p:nvGraphicFramePr>
        <p:xfrm>
          <a:off x="628651" y="2146086"/>
          <a:ext cx="7886698" cy="3498232"/>
        </p:xfrm>
        <a:graphic>
          <a:graphicData uri="http://schemas.openxmlformats.org/drawingml/2006/table">
            <a:tbl>
              <a:tblPr/>
              <a:tblGrid>
                <a:gridCol w="366604">
                  <a:extLst>
                    <a:ext uri="{9D8B030D-6E8A-4147-A177-3AD203B41FA5}">
                      <a16:colId xmlns:a16="http://schemas.microsoft.com/office/drawing/2014/main" xmlns="" val="718548914"/>
                    </a:ext>
                  </a:extLst>
                </a:gridCol>
                <a:gridCol w="338405">
                  <a:extLst>
                    <a:ext uri="{9D8B030D-6E8A-4147-A177-3AD203B41FA5}">
                      <a16:colId xmlns:a16="http://schemas.microsoft.com/office/drawing/2014/main" xmlns="" val="832799605"/>
                    </a:ext>
                  </a:extLst>
                </a:gridCol>
                <a:gridCol w="350938">
                  <a:extLst>
                    <a:ext uri="{9D8B030D-6E8A-4147-A177-3AD203B41FA5}">
                      <a16:colId xmlns:a16="http://schemas.microsoft.com/office/drawing/2014/main" xmlns="" val="876212027"/>
                    </a:ext>
                  </a:extLst>
                </a:gridCol>
                <a:gridCol w="2318697">
                  <a:extLst>
                    <a:ext uri="{9D8B030D-6E8A-4147-A177-3AD203B41FA5}">
                      <a16:colId xmlns:a16="http://schemas.microsoft.com/office/drawing/2014/main" xmlns="" val="1045205966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2870404288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2353481271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42639391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4120965054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2647579163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1600179562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9699187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3860237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10.125.690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2.948.001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100542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7.110.121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7.110.121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2.243.989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297277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320.828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741123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330215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118861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4415247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275298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382131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88.637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10590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905113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037880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719344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75264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41198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888304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3807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 smtClean="0">
                <a:solidFill>
                  <a:prstClr val="black"/>
                </a:solidFill>
              </a:rPr>
              <a:t>Principales hallazgos</a:t>
            </a:r>
            <a:endParaRPr lang="es-CL" sz="1600" b="1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CL" sz="1400" dirty="0" smtClean="0">
                <a:solidFill>
                  <a:prstClr val="black"/>
                </a:solidFill>
              </a:rPr>
              <a:t>La </a:t>
            </a:r>
            <a:r>
              <a:rPr lang="es-CL" sz="1400" dirty="0">
                <a:solidFill>
                  <a:prstClr val="black"/>
                </a:solidFill>
              </a:rPr>
              <a:t>ejecución el mes de </a:t>
            </a:r>
            <a:r>
              <a:rPr lang="es-CL" sz="1400" dirty="0" smtClean="0">
                <a:solidFill>
                  <a:prstClr val="black"/>
                </a:solidFill>
              </a:rPr>
              <a:t>abril ascendió </a:t>
            </a:r>
            <a:r>
              <a:rPr lang="es-CL" sz="1400" dirty="0">
                <a:solidFill>
                  <a:prstClr val="black"/>
                </a:solidFill>
              </a:rPr>
              <a:t>a </a:t>
            </a:r>
            <a:r>
              <a:rPr lang="es-CL" sz="1400" dirty="0" smtClean="0">
                <a:solidFill>
                  <a:prstClr val="black"/>
                </a:solidFill>
              </a:rPr>
              <a:t>$3.922 </a:t>
            </a:r>
            <a:r>
              <a:rPr lang="es-CL" sz="1400" dirty="0">
                <a:solidFill>
                  <a:prstClr val="black"/>
                </a:solidFill>
              </a:rPr>
              <a:t>millones, equivalente a un </a:t>
            </a:r>
            <a:r>
              <a:rPr lang="es-CL" sz="1400" dirty="0" smtClean="0">
                <a:solidFill>
                  <a:prstClr val="black"/>
                </a:solidFill>
              </a:rPr>
              <a:t>7,3%, superior al 6,8% registrado </a:t>
            </a:r>
            <a:r>
              <a:rPr lang="es-CL" sz="1400" dirty="0">
                <a:solidFill>
                  <a:prstClr val="black"/>
                </a:solidFill>
              </a:rPr>
              <a:t>al mismo mes del año anterior </a:t>
            </a:r>
            <a:r>
              <a:rPr lang="es-CL" sz="1400" dirty="0" smtClean="0">
                <a:solidFill>
                  <a:prstClr val="black"/>
                </a:solidFill>
              </a:rPr>
              <a:t>pero inferior  al  8,9% </a:t>
            </a:r>
            <a:r>
              <a:rPr lang="es-CL" sz="1400" dirty="0">
                <a:solidFill>
                  <a:prstClr val="black"/>
                </a:solidFill>
              </a:rPr>
              <a:t>logrado en el mes de </a:t>
            </a:r>
            <a:r>
              <a:rPr lang="es-CL" sz="1400" dirty="0" smtClean="0">
                <a:solidFill>
                  <a:prstClr val="black"/>
                </a:solidFill>
              </a:rPr>
              <a:t>marzo de este mismo año. 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Con ello, la ejecución acumulada al mes de abril totalizó $14.474 millones, equivalente a un 26,5% de avance, en línea con el comportamiento de la ejecución presupuestaria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Al mes de abril no se observaron nuevas modificaciones presupuestarias, manteniéndose las registradas en el mes de marzo que, vía decretos de modificación presupuestaria, incrementaron en $718 millones el presupuesto del presente año,, de los cuales $293 millones  se destinan a Prestaciones de Seguridad Social y $485 millones a Servicio de la Deuda, provenientes de operaciones de años anteriores, con una rebaja de $60 millones en Gastos en Personal.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473527"/>
              </p:ext>
            </p:extLst>
          </p:nvPr>
        </p:nvGraphicFramePr>
        <p:xfrm>
          <a:off x="3563888" y="4221088"/>
          <a:ext cx="381642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55576" y="1429363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/>
              <a:t>Principales hallazgos</a:t>
            </a:r>
            <a:endParaRPr lang="es-CL" sz="1600" b="1" dirty="0" smtClean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 smtClean="0"/>
              <a:t>Para </a:t>
            </a:r>
            <a:r>
              <a:rPr lang="es-CL" sz="1400" dirty="0"/>
              <a:t>el año 2018, el Ministerio del Medio </a:t>
            </a:r>
            <a:r>
              <a:rPr lang="es-CL" sz="1400" dirty="0" smtClean="0"/>
              <a:t>Ambiente cuenta con un presupuesto de 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11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496630"/>
              </p:ext>
            </p:extLst>
          </p:nvPr>
        </p:nvGraphicFramePr>
        <p:xfrm>
          <a:off x="2915816" y="3212976"/>
          <a:ext cx="439248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569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713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 ABRIL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764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90872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01" y="4653136"/>
            <a:ext cx="7128884" cy="360040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8907" y="1916832"/>
            <a:ext cx="711398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503C155-7D58-437B-BDF5-4B6D78B19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28865"/>
              </p:ext>
            </p:extLst>
          </p:nvPr>
        </p:nvGraphicFramePr>
        <p:xfrm>
          <a:off x="901151" y="2395537"/>
          <a:ext cx="7162799" cy="2066925"/>
        </p:xfrm>
        <a:graphic>
          <a:graphicData uri="http://schemas.openxmlformats.org/drawingml/2006/table">
            <a:tbl>
              <a:tblPr/>
              <a:tblGrid>
                <a:gridCol w="734646">
                  <a:extLst>
                    <a:ext uri="{9D8B030D-6E8A-4147-A177-3AD203B41FA5}">
                      <a16:colId xmlns:a16="http://schemas.microsoft.com/office/drawing/2014/main" xmlns="" val="3640897731"/>
                    </a:ext>
                  </a:extLst>
                </a:gridCol>
                <a:gridCol w="2020277">
                  <a:extLst>
                    <a:ext uri="{9D8B030D-6E8A-4147-A177-3AD203B41FA5}">
                      <a16:colId xmlns:a16="http://schemas.microsoft.com/office/drawing/2014/main" xmlns="" val="1555296742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138591796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1128374398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721784426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656237807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134382409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3833383274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8635711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35904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53.923.799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54.642.304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14.474.613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38055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31.918.027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10.231.522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82386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29419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145926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4937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22058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5012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65" y="795481"/>
            <a:ext cx="772256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7865" y="3475045"/>
            <a:ext cx="772256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05042" y="1700808"/>
            <a:ext cx="775539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3E9EFC3-ED65-484F-AFDA-F004298D3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687774"/>
              </p:ext>
            </p:extLst>
          </p:nvPr>
        </p:nvGraphicFramePr>
        <p:xfrm>
          <a:off x="686755" y="2214939"/>
          <a:ext cx="7861298" cy="1066800"/>
        </p:xfrm>
        <a:graphic>
          <a:graphicData uri="http://schemas.openxmlformats.org/drawingml/2006/table">
            <a:tbl>
              <a:tblPr/>
              <a:tblGrid>
                <a:gridCol w="330067">
                  <a:extLst>
                    <a:ext uri="{9D8B030D-6E8A-4147-A177-3AD203B41FA5}">
                      <a16:colId xmlns:a16="http://schemas.microsoft.com/office/drawing/2014/main" xmlns="" val="3993502474"/>
                    </a:ext>
                  </a:extLst>
                </a:gridCol>
                <a:gridCol w="371325">
                  <a:extLst>
                    <a:ext uri="{9D8B030D-6E8A-4147-A177-3AD203B41FA5}">
                      <a16:colId xmlns:a16="http://schemas.microsoft.com/office/drawing/2014/main" xmlns="" val="476055450"/>
                    </a:ext>
                  </a:extLst>
                </a:gridCol>
                <a:gridCol w="2589754">
                  <a:extLst>
                    <a:ext uri="{9D8B030D-6E8A-4147-A177-3AD203B41FA5}">
                      <a16:colId xmlns:a16="http://schemas.microsoft.com/office/drawing/2014/main" xmlns="" val="4288205618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2625903038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1784950435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1662221083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2703238927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3037077568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35420332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227536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4400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5771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4.165.467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16347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2.948.001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300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0486" y="6093297"/>
            <a:ext cx="7351914" cy="36004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899592" y="548680"/>
            <a:ext cx="74168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99592" y="1309898"/>
            <a:ext cx="7416824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9E014CAE-B483-43F5-82C6-74AEDE936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970891"/>
              </p:ext>
            </p:extLst>
          </p:nvPr>
        </p:nvGraphicFramePr>
        <p:xfrm>
          <a:off x="863587" y="1607991"/>
          <a:ext cx="7416825" cy="4413294"/>
        </p:xfrm>
        <a:graphic>
          <a:graphicData uri="http://schemas.openxmlformats.org/drawingml/2006/table">
            <a:tbl>
              <a:tblPr/>
              <a:tblGrid>
                <a:gridCol w="340435">
                  <a:extLst>
                    <a:ext uri="{9D8B030D-6E8A-4147-A177-3AD203B41FA5}">
                      <a16:colId xmlns:a16="http://schemas.microsoft.com/office/drawing/2014/main" xmlns="" val="1774654839"/>
                    </a:ext>
                  </a:extLst>
                </a:gridCol>
                <a:gridCol w="314247">
                  <a:extLst>
                    <a:ext uri="{9D8B030D-6E8A-4147-A177-3AD203B41FA5}">
                      <a16:colId xmlns:a16="http://schemas.microsoft.com/office/drawing/2014/main" xmlns="" val="2487141829"/>
                    </a:ext>
                  </a:extLst>
                </a:gridCol>
                <a:gridCol w="325886">
                  <a:extLst>
                    <a:ext uri="{9D8B030D-6E8A-4147-A177-3AD203B41FA5}">
                      <a16:colId xmlns:a16="http://schemas.microsoft.com/office/drawing/2014/main" xmlns="" val="3626270279"/>
                    </a:ext>
                  </a:extLst>
                </a:gridCol>
                <a:gridCol w="2246289">
                  <a:extLst>
                    <a:ext uri="{9D8B030D-6E8A-4147-A177-3AD203B41FA5}">
                      <a16:colId xmlns:a16="http://schemas.microsoft.com/office/drawing/2014/main" xmlns="" val="3047646162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2076714972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4224251032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557421375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1000900130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2277163370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2829645537"/>
                    </a:ext>
                  </a:extLst>
                </a:gridCol>
              </a:tblGrid>
              <a:tr h="1313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7015504"/>
                  </a:ext>
                </a:extLst>
              </a:tr>
              <a:tr h="210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3559650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30.522.599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390.471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7.361.145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962192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15.068.439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15.008.288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4.758.024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8109668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4624749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0622845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2178251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1.043.057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5467266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147768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3335941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0661552"/>
                  </a:ext>
                </a:extLst>
              </a:tr>
              <a:tr h="19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- CORFO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1679210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1.043.057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6844660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623.709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0586273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5541906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7712183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331.183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060811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3025967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7099529"/>
                  </a:ext>
                </a:extLst>
              </a:tr>
              <a:tr h="19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5410764"/>
                  </a:ext>
                </a:extLst>
              </a:tr>
              <a:tr h="19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9582946"/>
                  </a:ext>
                </a:extLst>
              </a:tr>
              <a:tr h="197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2039831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Wetlands International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9645566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60.335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2701621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42.805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4017676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0002278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6168860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511.431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503.236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3314863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6178037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3307754"/>
                  </a:ext>
                </a:extLst>
              </a:tr>
              <a:tr h="131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5934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5013176"/>
            <a:ext cx="7848872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651465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62880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99BE3A7-DB42-440B-9F2C-AD4D8C53B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5524"/>
              </p:ext>
            </p:extLst>
          </p:nvPr>
        </p:nvGraphicFramePr>
        <p:xfrm>
          <a:off x="628650" y="2044636"/>
          <a:ext cx="7886700" cy="2768727"/>
        </p:xfrm>
        <a:graphic>
          <a:graphicData uri="http://schemas.openxmlformats.org/drawingml/2006/table">
            <a:tbl>
              <a:tblPr/>
              <a:tblGrid>
                <a:gridCol w="251620">
                  <a:extLst>
                    <a:ext uri="{9D8B030D-6E8A-4147-A177-3AD203B41FA5}">
                      <a16:colId xmlns:a16="http://schemas.microsoft.com/office/drawing/2014/main" xmlns="" val="524461210"/>
                    </a:ext>
                  </a:extLst>
                </a:gridCol>
                <a:gridCol w="241135">
                  <a:extLst>
                    <a:ext uri="{9D8B030D-6E8A-4147-A177-3AD203B41FA5}">
                      <a16:colId xmlns:a16="http://schemas.microsoft.com/office/drawing/2014/main" xmlns="" val="2597598144"/>
                    </a:ext>
                  </a:extLst>
                </a:gridCol>
                <a:gridCol w="243756">
                  <a:extLst>
                    <a:ext uri="{9D8B030D-6E8A-4147-A177-3AD203B41FA5}">
                      <a16:colId xmlns:a16="http://schemas.microsoft.com/office/drawing/2014/main" xmlns="" val="3503937918"/>
                    </a:ext>
                  </a:extLst>
                </a:gridCol>
                <a:gridCol w="3375895">
                  <a:extLst>
                    <a:ext uri="{9D8B030D-6E8A-4147-A177-3AD203B41FA5}">
                      <a16:colId xmlns:a16="http://schemas.microsoft.com/office/drawing/2014/main" xmlns="" val="2141557658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1671205515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70717902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11327629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1829617700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806956611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1246760794"/>
                    </a:ext>
                  </a:extLst>
                </a:gridCol>
              </a:tblGrid>
              <a:tr h="157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7472162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0663023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13.994.015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4.165.467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776078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3.229.509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1006752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483.920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3646736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286.769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4984303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286.769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58123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212.952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7280357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73.817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4307224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996295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409497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1654967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7803822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9133447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7590042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172227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7193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1550</Words>
  <Application>Microsoft Office PowerPoint</Application>
  <PresentationFormat>Presentación en pantalla (4:3)</PresentationFormat>
  <Paragraphs>824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1_Tema de Office</vt:lpstr>
      <vt:lpstr>Tema de Office</vt:lpstr>
      <vt:lpstr>Imagen de mapa de bits</vt:lpstr>
      <vt:lpstr>EJECUCIÓN PRESUPUESTARIA DE GASTOS ACUMULADA ABRIL 2018 PARTIDA 25: MINISTERIO DE MEDIO AMBIENTE</vt:lpstr>
      <vt:lpstr>EJECUCIÓN PRESUPUESTARIA DE GASTOS ACUMULADA A ABRIL DE 2018  PARTIDA 25 MINISTERIO DEL MEDIO AMBIENTE</vt:lpstr>
      <vt:lpstr>EJECUCIÓN PRESUPUESTARIA DE GASTOS ACUMULADA A ABRIL DE 2018  PARTIDA 25 MINISTERIO DEL MEDIO AMBIENTE</vt:lpstr>
      <vt:lpstr>EJECUCIÓN PRESUPUESTARIA DE GASTOS ACUMULADA A ABRIL DE 2018  PARTIDA 25 MINISTERIO DEL MEDIO AMBIENTE</vt:lpstr>
      <vt:lpstr>COMPORTAMIENTO DE LA EJECUCIÓN DE GASTOS ACUMULADA A ABRIL DE 2018  PARTIDA 25 MINISTERIO DEL MEDIO AMBIENTE</vt:lpstr>
      <vt:lpstr>EJECUCIÓN PRESUPUESTARIA DE GASTOS ACUMULADA A ABRIL 2018  PARTIDA 25 MINISTERIO DEL MEDIO AMBIENTE</vt:lpstr>
      <vt:lpstr>EJECUCIÓN PRESUPUESTARIA DE GASTOS ACUMULADA A ABRIL 2018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156</cp:revision>
  <cp:lastPrinted>2016-07-14T20:27:16Z</cp:lastPrinted>
  <dcterms:created xsi:type="dcterms:W3CDTF">2016-06-23T13:38:47Z</dcterms:created>
  <dcterms:modified xsi:type="dcterms:W3CDTF">2018-09-13T12:52:46Z</dcterms:modified>
</cp:coreProperties>
</file>