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xls" ContentType="application/vnd.ms-excel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6"/>
  </p:notesMasterIdLst>
  <p:handoutMasterIdLst>
    <p:handoutMasterId r:id="rId7"/>
  </p:handoutMasterIdLst>
  <p:sldIdLst>
    <p:sldId id="256" r:id="rId3"/>
    <p:sldId id="298" r:id="rId4"/>
    <p:sldId id="264" r:id="rId5"/>
  </p:sldIdLst>
  <p:sldSz cx="9144000" cy="6858000" type="screen4x3"/>
  <p:notesSz cx="7077075" cy="9363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2010" y="-47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49"/>
        <p:guide pos="222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18-07-2018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18-07-2018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8563" y="701675"/>
            <a:ext cx="4679950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55" tIns="46427" rIns="92855" bIns="46427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2855" tIns="46427" rIns="92855" bIns="46427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18-07-2018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18-07-2018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18-07-2018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18-07-2018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 smtClean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18-07-2018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18-07-2018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18-07-2018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18-07-2018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18-07-2018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18-07-2018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18-07-2018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18-07-2018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18-07-2018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18-07-2018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18-07-2018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18-07-2018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18-07-2018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18-07-2018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18-07-2018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18-07-2018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18-07-2018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18-07-2018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vmlDrawing" Target="../drawings/vmlDrawing2.v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oleObject" Target="../embeddings/oleObject2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18-07-2018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630719" y="260648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 smtClean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DE LA REPÚBLICA DE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114182832"/>
              </p:ext>
            </p:extLst>
          </p:nvPr>
        </p:nvGraphicFramePr>
        <p:xfrm>
          <a:off x="5940152" y="203419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05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203419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444208" y="231031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 smtClean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18-07-2018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702727" y="82405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 smtClean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DE LA REPÚBLICA DE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596557328"/>
              </p:ext>
            </p:extLst>
          </p:nvPr>
        </p:nvGraphicFramePr>
        <p:xfrm>
          <a:off x="6012160" y="44624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38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11 Objeto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2160" y="44624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516216" y="44624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 smtClean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2.emf"/><Relationship Id="rId4" Type="http://schemas.openxmlformats.org/officeDocument/2006/relationships/oleObject" Target="../embeddings/Hoja_de_c_lculo_de_Microsoft_Excel_97-20031.xls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400" b="1" dirty="0" smtClean="0">
                <a:latin typeface="+mn-lt"/>
              </a:rPr>
              <a:t>EJECUCIÓN </a:t>
            </a:r>
            <a:r>
              <a:rPr lang="es-CL" sz="2400" b="1" dirty="0" smtClean="0">
                <a:latin typeface="+mn-lt"/>
              </a:rPr>
              <a:t>PRESUPUESTARIA ACUMULADA </a:t>
            </a:r>
            <a:r>
              <a:rPr lang="es-CL" sz="2400" b="1" dirty="0" smtClean="0">
                <a:latin typeface="+mn-lt"/>
              </a:rPr>
              <a:t>DE GASTOS</a:t>
            </a:r>
            <a:br>
              <a:rPr lang="es-CL" sz="2400" b="1" dirty="0" smtClean="0">
                <a:latin typeface="+mn-lt"/>
              </a:rPr>
            </a:br>
            <a:r>
              <a:rPr lang="es-CL" sz="2400" b="1" cap="all" dirty="0" smtClean="0">
                <a:latin typeface="+mn-lt"/>
              </a:rPr>
              <a:t>al mes de </a:t>
            </a:r>
            <a:r>
              <a:rPr lang="es-CL" sz="2400" b="1" cap="all" dirty="0" smtClean="0">
                <a:latin typeface="+mn-lt"/>
              </a:rPr>
              <a:t>abril de 2018</a:t>
            </a:r>
            <a:br>
              <a:rPr lang="es-CL" sz="2400" b="1" cap="all" dirty="0" smtClean="0">
                <a:latin typeface="+mn-lt"/>
              </a:rPr>
            </a:br>
            <a:r>
              <a:rPr lang="es-CL" sz="2400" b="1" cap="all" dirty="0" smtClean="0">
                <a:latin typeface="+mn-lt"/>
              </a:rPr>
              <a:t>Partida </a:t>
            </a:r>
            <a:r>
              <a:rPr lang="es-CL" sz="2400" b="1" dirty="0" smtClean="0">
                <a:latin typeface="+mn-lt"/>
              </a:rPr>
              <a:t>23:</a:t>
            </a:r>
            <a:br>
              <a:rPr lang="es-CL" sz="2400" b="1" dirty="0" smtClean="0">
                <a:latin typeface="+mn-lt"/>
              </a:rPr>
            </a:br>
            <a:r>
              <a:rPr lang="es-CL" sz="2400" b="1" dirty="0" smtClean="0">
                <a:latin typeface="+mn-lt"/>
              </a:rPr>
              <a:t>MINISTERIO </a:t>
            </a:r>
            <a:r>
              <a:rPr lang="es-CL" sz="2400" b="1" dirty="0" smtClean="0">
                <a:latin typeface="+mn-lt"/>
              </a:rPr>
              <a:t>PÚBLICO</a:t>
            </a:r>
            <a:endParaRPr lang="es-CL" sz="2400" b="1" dirty="0">
              <a:latin typeface="+mn-lt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Valparaíso, junio 2018</a:t>
            </a:r>
            <a:endParaRPr lang="es-CL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5" name="4 CuadroTexto"/>
          <p:cNvSpPr txBox="1"/>
          <p:nvPr/>
        </p:nvSpPr>
        <p:spPr>
          <a:xfrm>
            <a:off x="1844875" y="1064930"/>
            <a:ext cx="3771241" cy="34995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1200" b="1" kern="1200" dirty="0" smtClean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12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</a:t>
            </a:r>
            <a:r>
              <a:rPr lang="es-CL" sz="12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DE LA REPÚBLICA DE </a:t>
            </a:r>
            <a:r>
              <a:rPr lang="es-CL" sz="12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CHILE</a:t>
            </a:r>
            <a:endParaRPr lang="es-CL" sz="24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6" name="5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6421450"/>
              </p:ext>
            </p:extLst>
          </p:nvPr>
        </p:nvGraphicFramePr>
        <p:xfrm>
          <a:off x="410078" y="836712"/>
          <a:ext cx="1209594" cy="8933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27" name="Imagen de mapa de bits" r:id="rId3" imgW="743054" imgH="523810" progId="PBrush">
                  <p:embed/>
                </p:oleObj>
              </mc:Choice>
              <mc:Fallback>
                <p:oleObj name="Imagen de mapa de bits" r:id="rId3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0078" y="836712"/>
                        <a:ext cx="1209594" cy="89331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7 Rectángulo"/>
          <p:cNvSpPr/>
          <p:nvPr/>
        </p:nvSpPr>
        <p:spPr>
          <a:xfrm>
            <a:off x="1547664" y="992922"/>
            <a:ext cx="446449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4000" b="1" kern="1200" dirty="0" smtClean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600" b="1" kern="1200" dirty="0" smtClean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400" dirty="0" smtClean="0"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Gastos Acumulada al Mes de abril de 2018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Público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algn="just"/>
            <a:endParaRPr lang="es-CL" sz="1600" b="1" dirty="0" smtClean="0">
              <a:latin typeface="+mn-lt"/>
              <a:ea typeface="Verdana" pitchFamily="34" charset="0"/>
              <a:cs typeface="Verdana" pitchFamily="34" charset="0"/>
            </a:endParaRPr>
          </a:p>
          <a:p>
            <a:pPr marL="342900" indent="-342900" algn="just">
              <a:buFont typeface="+mj-lt"/>
              <a:buAutoNum type="arabicPeriod"/>
            </a:pPr>
            <a:r>
              <a:rPr lang="es-CL" sz="1600" dirty="0">
                <a:latin typeface="+mn-lt"/>
              </a:rPr>
              <a:t>Para </a:t>
            </a:r>
            <a:r>
              <a:rPr lang="es-CL" sz="1600" dirty="0" smtClean="0">
                <a:latin typeface="+mn-lt"/>
              </a:rPr>
              <a:t>abril de 2018, </a:t>
            </a:r>
            <a:r>
              <a:rPr lang="es-CL" sz="1600" dirty="0">
                <a:latin typeface="+mn-lt"/>
              </a:rPr>
              <a:t>el Ministerio Público presentó recursos </a:t>
            </a:r>
            <a:r>
              <a:rPr lang="es-CL" sz="1600" dirty="0" smtClean="0">
                <a:latin typeface="+mn-lt"/>
              </a:rPr>
              <a:t>vigentes por $193.289 </a:t>
            </a:r>
            <a:r>
              <a:rPr lang="es-CL" sz="1600" dirty="0">
                <a:latin typeface="+mn-lt"/>
              </a:rPr>
              <a:t>millones. Entre sus prioridades, </a:t>
            </a:r>
            <a:r>
              <a:rPr lang="es-CL" sz="1600" dirty="0" smtClean="0">
                <a:latin typeface="+mn-lt"/>
              </a:rPr>
              <a:t>se </a:t>
            </a:r>
            <a:r>
              <a:rPr lang="es-CL" sz="1600" dirty="0">
                <a:latin typeface="+mn-lt"/>
              </a:rPr>
              <a:t>da cuenta </a:t>
            </a:r>
            <a:r>
              <a:rPr lang="es-CL" sz="1600" dirty="0" smtClean="0">
                <a:latin typeface="+mn-lt"/>
              </a:rPr>
              <a:t>los </a:t>
            </a:r>
            <a:r>
              <a:rPr lang="es-CL" sz="1600" dirty="0">
                <a:latin typeface="+mn-lt"/>
              </a:rPr>
              <a:t>recursos n esta línea se da cuenta de los recursos necesarios para el funcionamiento </a:t>
            </a:r>
            <a:r>
              <a:rPr lang="es-CL" sz="1600" dirty="0" smtClean="0">
                <a:latin typeface="+mn-lt"/>
              </a:rPr>
              <a:t>del Ministerio </a:t>
            </a:r>
            <a:r>
              <a:rPr lang="es-CL" sz="1600" dirty="0">
                <a:latin typeface="+mn-lt"/>
              </a:rPr>
              <a:t>Público: La Fiscalía Nacional, 18 Fiscalías Regionales, 132 Fiscalías Locales </a:t>
            </a:r>
            <a:r>
              <a:rPr lang="es-CL" sz="1600" dirty="0" smtClean="0">
                <a:latin typeface="+mn-lt"/>
              </a:rPr>
              <a:t>y 11 </a:t>
            </a:r>
            <a:r>
              <a:rPr lang="es-CL" sz="1600" dirty="0">
                <a:latin typeface="+mn-lt"/>
              </a:rPr>
              <a:t>Oficinas de Atención de Público (en total son 161 dependencias a lo largo del país</a:t>
            </a:r>
            <a:r>
              <a:rPr lang="es-CL" sz="1600" dirty="0" smtClean="0">
                <a:latin typeface="+mn-lt"/>
              </a:rPr>
              <a:t>). Además</a:t>
            </a:r>
            <a:r>
              <a:rPr lang="es-CL" sz="1600" dirty="0">
                <a:latin typeface="+mn-lt"/>
              </a:rPr>
              <a:t>, se financia una dotación de 3.787 personas (666 fiscales y </a:t>
            </a:r>
            <a:r>
              <a:rPr lang="es-CL" sz="1600" dirty="0" smtClean="0">
                <a:latin typeface="+mn-lt"/>
              </a:rPr>
              <a:t>3.121 funcionarios</a:t>
            </a:r>
            <a:r>
              <a:rPr lang="es-CL" sz="1600" dirty="0">
                <a:latin typeface="+mn-lt"/>
              </a:rPr>
              <a:t>).La </a:t>
            </a:r>
            <a:r>
              <a:rPr lang="es-CL" sz="1600" dirty="0" smtClean="0">
                <a:latin typeface="+mn-lt"/>
              </a:rPr>
              <a:t>ejecución a abril evidenció un 35%.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es-ES" sz="1600" dirty="0"/>
              <a:t>Las </a:t>
            </a:r>
            <a:r>
              <a:rPr lang="es-ES" sz="1600" b="1" dirty="0" smtClean="0"/>
              <a:t>Iniciativas </a:t>
            </a:r>
            <a:r>
              <a:rPr lang="es-ES" sz="1600" b="1" dirty="0"/>
              <a:t>de </a:t>
            </a:r>
            <a:r>
              <a:rPr lang="es-ES" sz="1600" b="1" dirty="0" smtClean="0"/>
              <a:t>inversión</a:t>
            </a:r>
            <a:r>
              <a:rPr lang="es-ES" sz="1600" dirty="0" smtClean="0"/>
              <a:t>, con </a:t>
            </a:r>
            <a:r>
              <a:rPr lang="es-CL" sz="1600" dirty="0" smtClean="0"/>
              <a:t>32 proyectos </a:t>
            </a:r>
            <a:r>
              <a:rPr lang="es-CL" sz="1600" dirty="0"/>
              <a:t>de arrastre del servicio (18 en etapa de ejecución y </a:t>
            </a:r>
            <a:r>
              <a:rPr lang="es-CL" sz="1600" dirty="0" smtClean="0"/>
              <a:t>14 en etapa </a:t>
            </a:r>
            <a:r>
              <a:rPr lang="es-CL" sz="1600" dirty="0"/>
              <a:t>de diseño</a:t>
            </a:r>
            <a:r>
              <a:rPr lang="es-CL" sz="1600" dirty="0" smtClean="0"/>
              <a:t>),</a:t>
            </a:r>
            <a:r>
              <a:rPr lang="es-ES" sz="1600" b="1" dirty="0" smtClean="0"/>
              <a:t> </a:t>
            </a:r>
            <a:r>
              <a:rPr lang="es-ES" sz="1600" dirty="0" smtClean="0"/>
              <a:t>ejecutaron un 7% sus recursos.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es-CL" sz="1600" dirty="0"/>
              <a:t>En </a:t>
            </a:r>
            <a:r>
              <a:rPr lang="es-CL" sz="1600" b="1" dirty="0"/>
              <a:t>becas de postgrado</a:t>
            </a:r>
            <a:r>
              <a:rPr lang="es-CL" sz="1600" dirty="0"/>
              <a:t>, </a:t>
            </a:r>
            <a:r>
              <a:rPr lang="es-CL" sz="1600" dirty="0" smtClean="0"/>
              <a:t>que contiene recursos </a:t>
            </a:r>
            <a:r>
              <a:rPr lang="es-CL" sz="1600" dirty="0"/>
              <a:t>para financiar estudios de postgrado para fiscales </a:t>
            </a:r>
            <a:r>
              <a:rPr lang="es-CL" sz="1600" dirty="0" smtClean="0"/>
              <a:t>y funcionarios </a:t>
            </a:r>
            <a:r>
              <a:rPr lang="es-CL" sz="1600" dirty="0"/>
              <a:t>del Ministerio Público, sobre todo en materias de persecución penal </a:t>
            </a:r>
            <a:r>
              <a:rPr lang="es-CL" sz="1600" dirty="0" smtClean="0"/>
              <a:t>y economía </a:t>
            </a:r>
            <a:r>
              <a:rPr lang="es-CL" sz="1600" dirty="0"/>
              <a:t>de la justicia. Se considera el financiamiento de becas para 71 </a:t>
            </a:r>
            <a:r>
              <a:rPr lang="es-CL" sz="1600" dirty="0" smtClean="0"/>
              <a:t>beneficiarios en </a:t>
            </a:r>
            <a:r>
              <a:rPr lang="es-CL" sz="1600" dirty="0"/>
              <a:t>2018</a:t>
            </a:r>
            <a:r>
              <a:rPr lang="es-CL" sz="1600" dirty="0" smtClean="0"/>
              <a:t>.</a:t>
            </a:r>
            <a:r>
              <a:rPr lang="es-ES" sz="1600" dirty="0"/>
              <a:t> </a:t>
            </a:r>
            <a:r>
              <a:rPr lang="es-ES" sz="1600" dirty="0" smtClean="0"/>
              <a:t>No evidencia ejecución presupuestaria.</a:t>
            </a:r>
            <a:endParaRPr lang="es-ES" sz="1600" dirty="0"/>
          </a:p>
          <a:p>
            <a:pPr marL="342900" indent="-342900" algn="just">
              <a:buFont typeface="+mj-lt"/>
              <a:buAutoNum type="arabicPeriod"/>
            </a:pPr>
            <a:endParaRPr lang="es-CL" sz="1600" dirty="0" smtClean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205060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Gastos Acumulada al Mes de abril de 2018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23 Ministerio Público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0231" y="6381328"/>
            <a:ext cx="8406135" cy="365125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</a:t>
            </a:r>
            <a:r>
              <a:rPr lang="es-CL" sz="1050" dirty="0" smtClean="0">
                <a:solidFill>
                  <a:prstClr val="black"/>
                </a:solidFill>
              </a:rPr>
              <a:t>ejecución presupuestaria </a:t>
            </a:r>
            <a:r>
              <a:rPr lang="es-CL" sz="1050" dirty="0">
                <a:solidFill>
                  <a:prstClr val="black"/>
                </a:solidFill>
              </a:rPr>
              <a:t>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78499" y="130583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en miles de pesos de 2018</a:t>
            </a:r>
            <a:endParaRPr lang="es-CL" sz="16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75547006"/>
              </p:ext>
            </p:extLst>
          </p:nvPr>
        </p:nvGraphicFramePr>
        <p:xfrm>
          <a:off x="467544" y="1844005"/>
          <a:ext cx="8140555" cy="4105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9" name="Hoja de cálculo" r:id="rId4" imgW="7515157" imgH="4105365" progId="Excel.Sheet.8">
                  <p:embed/>
                </p:oleObj>
              </mc:Choice>
              <mc:Fallback>
                <p:oleObj name="Hoja de cálculo" r:id="rId4" imgW="7515157" imgH="4105365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67544" y="1844005"/>
                        <a:ext cx="8140555" cy="41052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1493</TotalTime>
  <Words>245</Words>
  <Application>Microsoft Office PowerPoint</Application>
  <PresentationFormat>Presentación en pantalla (4:3)</PresentationFormat>
  <Paragraphs>15</Paragraphs>
  <Slides>3</Slides>
  <Notes>0</Notes>
  <HiddenSlides>0</HiddenSlides>
  <MMClips>0</MMClips>
  <ScaleCrop>false</ScaleCrop>
  <HeadingPairs>
    <vt:vector size="6" baseType="variant">
      <vt:variant>
        <vt:lpstr>Tema</vt:lpstr>
      </vt:variant>
      <vt:variant>
        <vt:i4>2</vt:i4>
      </vt:variant>
      <vt:variant>
        <vt:lpstr>Servidores OLE incrustados</vt:lpstr>
      </vt:variant>
      <vt:variant>
        <vt:i4>2</vt:i4>
      </vt:variant>
      <vt:variant>
        <vt:lpstr>Títulos de diapositiva</vt:lpstr>
      </vt:variant>
      <vt:variant>
        <vt:i4>3</vt:i4>
      </vt:variant>
    </vt:vector>
  </HeadingPairs>
  <TitlesOfParts>
    <vt:vector size="7" baseType="lpstr">
      <vt:lpstr>1_Tema de Office</vt:lpstr>
      <vt:lpstr>Tema de Office</vt:lpstr>
      <vt:lpstr>Imagen de mapa de bits</vt:lpstr>
      <vt:lpstr>Hoja de cálculo</vt:lpstr>
      <vt:lpstr>EJECUCIÓN PRESUPUESTARIA ACUMULADA DE GASTOS al mes de abril de 2018 Partida 23: MINISTERIO PÚBLICO</vt:lpstr>
      <vt:lpstr>Ejecución Presupuestaria de Gastos Acumulada al Mes de abril de 2018  Ministerio Público</vt:lpstr>
      <vt:lpstr>Ejecución Presupuestaria de Gastos Acumulada al Mes de abril de 2018  Partida 23 Ministerio Público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EDIAZ</cp:lastModifiedBy>
  <cp:revision>81</cp:revision>
  <cp:lastPrinted>2016-07-04T14:42:46Z</cp:lastPrinted>
  <dcterms:created xsi:type="dcterms:W3CDTF">2016-06-23T13:38:47Z</dcterms:created>
  <dcterms:modified xsi:type="dcterms:W3CDTF">2018-07-18T20:56:08Z</dcterms:modified>
</cp:coreProperties>
</file>