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1" r:id="rId6"/>
    <p:sldId id="299" r:id="rId7"/>
    <p:sldId id="302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20672"/>
        <c:axId val="121822208"/>
      </c:barChart>
      <c:catAx>
        <c:axId val="121820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1822208"/>
        <c:crosses val="autoZero"/>
        <c:auto val="1"/>
        <c:lblAlgn val="ctr"/>
        <c:lblOffset val="100"/>
        <c:noMultiLvlLbl val="0"/>
      </c:catAx>
      <c:valAx>
        <c:axId val="121822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2182067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2281255468066491"/>
          <c:y val="2.777777777777777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E-4377-B923-7C63FDC4D8C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E-4377-B923-7C63FDC4D8CF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EE-4377-B923-7C63FDC4D8CF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E-4377-B923-7C63FDC4D8CF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EE-4377-B923-7C63FDC4D8C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E-4377-B923-7C63FDC4D8C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E-4377-B923-7C63FDC4D8C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E-4377-B923-7C63FDC4D8C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06-423C-BDF0-724B8B637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Partida'!$X$16:$AA$16</c:f>
              <c:strCache>
                <c:ptCount val="4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Partida'!$X$17:$AA$17</c:f>
              <c:numCache>
                <c:formatCode>0.0%</c:formatCode>
                <c:ptCount val="4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EE-4377-B923-7C63FDC4D8CF}"/>
            </c:ext>
          </c:extLst>
        </c:ser>
        <c:ser>
          <c:idx val="1"/>
          <c:order val="1"/>
          <c:tx>
            <c:strRef>
              <c:f>'Resumen Partida'!$W$18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0168967580600201E-3"/>
                  <c:y val="7.11452936205741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EE-4377-B923-7C63FDC4D8CF}"/>
                </c:ext>
              </c:extLst>
            </c:dLbl>
            <c:dLbl>
              <c:idx val="1"/>
              <c:layout>
                <c:manualLayout>
                  <c:x val="2.222206791837944E-2"/>
                  <c:y val="1.1744275888537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EE-4377-B923-7C63FDC4D8CF}"/>
                </c:ext>
              </c:extLst>
            </c:dLbl>
            <c:dLbl>
              <c:idx val="3"/>
              <c:layout>
                <c:manualLayout>
                  <c:x val="3.0239086495262711E-2"/>
                  <c:y val="6.3997518794208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EE-4377-B923-7C63FDC4D8C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EE-4377-B923-7C63FDC4D8C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EE-4377-B923-7C63FDC4D8C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EE-4377-B923-7C63FDC4D8C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EE-4377-B923-7C63FDC4D8C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EE-4377-B923-7C63FDC4D8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Partida'!$X$16:$AA$16</c:f>
              <c:strCache>
                <c:ptCount val="4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Partida'!$X$18:$AA$18</c:f>
              <c:numCache>
                <c:formatCode>0.0%</c:formatCode>
                <c:ptCount val="4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7EE-4377-B923-7C63FDC4D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58720"/>
        <c:axId val="97200384"/>
      </c:barChart>
      <c:catAx>
        <c:axId val="7695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7200384"/>
        <c:crosses val="autoZero"/>
        <c:auto val="1"/>
        <c:lblAlgn val="ctr"/>
        <c:lblOffset val="100"/>
        <c:noMultiLvlLbl val="0"/>
      </c:catAx>
      <c:valAx>
        <c:axId val="97200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s-CL"/>
          </a:p>
        </c:txPr>
        <c:crossAx val="76958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175240594925634"/>
          <c:y val="2.8252405949256341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5-4F3F-9BA8-BAABB2D5444A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5-4F3F-9BA8-BAABB2D5444A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5-4F3F-9BA8-BAABB2D5444A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5-4F3F-9BA8-BAABB2D5444A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5-4F3F-9BA8-BAABB2D5444A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5-4F3F-9BA8-BAABB2D5444A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85-4F3F-9BA8-BAABB2D5444A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5-4F3F-9BA8-BAABB2D5444A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5-4F3F-9BA8-BAABB2D5444A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5-4F3F-9BA8-BAABB2D5444A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5-4F3F-9BA8-BAABB2D5444A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Partida'!$AK$16:$AN$16</c:f>
              <c:strCache>
                <c:ptCount val="4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Partida'!$AK$17:$AN$17</c:f>
              <c:numCache>
                <c:formatCode>0.0%</c:formatCode>
                <c:ptCount val="4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E85-4F3F-9BA8-BAABB2D5444A}"/>
            </c:ext>
          </c:extLst>
        </c:ser>
        <c:ser>
          <c:idx val="1"/>
          <c:order val="1"/>
          <c:tx>
            <c:strRef>
              <c:f>'Resumen Partida'!$AJ$18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5-4F3F-9BA8-BAABB2D5444A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85-4F3F-9BA8-BAABB2D5444A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85-4F3F-9BA8-BAABB2D5444A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85-4F3F-9BA8-BAABB2D5444A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85-4F3F-9BA8-BAABB2D5444A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85-4F3F-9BA8-BAABB2D5444A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85-4F3F-9BA8-BAABB2D5444A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85-4F3F-9BA8-BAABB2D5444A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85-4F3F-9BA8-BAABB2D5444A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85-4F3F-9BA8-BAABB2D5444A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5-4F3F-9BA8-BAABB2D5444A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Partida'!$AK$16:$AN$16</c:f>
              <c:strCache>
                <c:ptCount val="4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Partida'!$AK$18:$AN$18</c:f>
              <c:numCache>
                <c:formatCode>0.0%</c:formatCode>
                <c:ptCount val="4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FE85-4F3F-9BA8-BAABB2D544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695232"/>
        <c:axId val="75696768"/>
      </c:lineChart>
      <c:catAx>
        <c:axId val="7569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696768"/>
        <c:crosses val="autoZero"/>
        <c:auto val="1"/>
        <c:lblAlgn val="ctr"/>
        <c:lblOffset val="100"/>
        <c:noMultiLvlLbl val="0"/>
      </c:catAx>
      <c:valAx>
        <c:axId val="756967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695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63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39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97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5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80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26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3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480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211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1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2" name="Picture 20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0"/>
            <a:ext cx="3530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66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ABRIL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</a:t>
            </a:r>
            <a:r>
              <a:rPr lang="es-CL" sz="1200" dirty="0" smtClean="0"/>
              <a:t>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1" name="Picture 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40369"/>
            <a:ext cx="4839583" cy="9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E63B03AA-1020-472B-820D-CD95E8DC3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98204"/>
              </p:ext>
            </p:extLst>
          </p:nvPr>
        </p:nvGraphicFramePr>
        <p:xfrm>
          <a:off x="576384" y="2462121"/>
          <a:ext cx="7886701" cy="1933758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:a16="http://schemas.microsoft.com/office/drawing/2014/main" xmlns="" val="2538626289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3249795854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880865858"/>
                    </a:ext>
                  </a:extLst>
                </a:gridCol>
                <a:gridCol w="2186537">
                  <a:extLst>
                    <a:ext uri="{9D8B030D-6E8A-4147-A177-3AD203B41FA5}">
                      <a16:colId xmlns:a16="http://schemas.microsoft.com/office/drawing/2014/main" xmlns="" val="3876432341"/>
                    </a:ext>
                  </a:extLst>
                </a:gridCol>
                <a:gridCol w="796253">
                  <a:extLst>
                    <a:ext uri="{9D8B030D-6E8A-4147-A177-3AD203B41FA5}">
                      <a16:colId xmlns:a16="http://schemas.microsoft.com/office/drawing/2014/main" xmlns="" val="58736074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3935448309"/>
                    </a:ext>
                  </a:extLst>
                </a:gridCol>
                <a:gridCol w="846809">
                  <a:extLst>
                    <a:ext uri="{9D8B030D-6E8A-4147-A177-3AD203B41FA5}">
                      <a16:colId xmlns:a16="http://schemas.microsoft.com/office/drawing/2014/main" xmlns="" val="3140402262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219485037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193332606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393722117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730498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730307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410.895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24258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393.604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31899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418548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080173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124771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95680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09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088CDA3-F9D3-4AA8-A457-3FBA031D0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93543"/>
              </p:ext>
            </p:extLst>
          </p:nvPr>
        </p:nvGraphicFramePr>
        <p:xfrm>
          <a:off x="576385" y="2905711"/>
          <a:ext cx="7886700" cy="1046578"/>
        </p:xfrm>
        <a:graphic>
          <a:graphicData uri="http://schemas.openxmlformats.org/drawingml/2006/table">
            <a:tbl>
              <a:tblPr/>
              <a:tblGrid>
                <a:gridCol w="336134">
                  <a:extLst>
                    <a:ext uri="{9D8B030D-6E8A-4147-A177-3AD203B41FA5}">
                      <a16:colId xmlns:a16="http://schemas.microsoft.com/office/drawing/2014/main" xmlns="" val="914426122"/>
                    </a:ext>
                  </a:extLst>
                </a:gridCol>
                <a:gridCol w="311235">
                  <a:extLst>
                    <a:ext uri="{9D8B030D-6E8A-4147-A177-3AD203B41FA5}">
                      <a16:colId xmlns:a16="http://schemas.microsoft.com/office/drawing/2014/main" xmlns="" val="1043802511"/>
                    </a:ext>
                  </a:extLst>
                </a:gridCol>
                <a:gridCol w="311235">
                  <a:extLst>
                    <a:ext uri="{9D8B030D-6E8A-4147-A177-3AD203B41FA5}">
                      <a16:colId xmlns:a16="http://schemas.microsoft.com/office/drawing/2014/main" xmlns="" val="3112432896"/>
                    </a:ext>
                  </a:extLst>
                </a:gridCol>
                <a:gridCol w="2156860">
                  <a:extLst>
                    <a:ext uri="{9D8B030D-6E8A-4147-A177-3AD203B41FA5}">
                      <a16:colId xmlns:a16="http://schemas.microsoft.com/office/drawing/2014/main" xmlns="" val="1175812462"/>
                    </a:ext>
                  </a:extLst>
                </a:gridCol>
                <a:gridCol w="846559">
                  <a:extLst>
                    <a:ext uri="{9D8B030D-6E8A-4147-A177-3AD203B41FA5}">
                      <a16:colId xmlns:a16="http://schemas.microsoft.com/office/drawing/2014/main" xmlns="" val="3994064296"/>
                    </a:ext>
                  </a:extLst>
                </a:gridCol>
                <a:gridCol w="834110">
                  <a:extLst>
                    <a:ext uri="{9D8B030D-6E8A-4147-A177-3AD203B41FA5}">
                      <a16:colId xmlns:a16="http://schemas.microsoft.com/office/drawing/2014/main" xmlns="" val="2876547069"/>
                    </a:ext>
                  </a:extLst>
                </a:gridCol>
                <a:gridCol w="849672">
                  <a:extLst>
                    <a:ext uri="{9D8B030D-6E8A-4147-A177-3AD203B41FA5}">
                      <a16:colId xmlns:a16="http://schemas.microsoft.com/office/drawing/2014/main" xmlns="" val="4169724422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3746617480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1768950737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3296974457"/>
                    </a:ext>
                  </a:extLst>
                </a:gridCol>
              </a:tblGrid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3906876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1207655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938389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414.209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791881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539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abril,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el ministerio presentó un gasto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$841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millones, equivalente a un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6,2%, inferior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8,8%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ejecución registrado en el mismo mes del año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anterior y también inferior a lo ejecutado en el mes de marzo ($1.230 millones).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al mes de abril de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la Partida asciende a $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3.914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28,7%,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levemente superior al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27%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ejecutado a igual 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abril no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se observaron modificaciones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presupuestarias. Por lo tanto se mantienen las observadas hasta el mes de marzo, con un incremento de $26 millones y cuyo detalle se presenta a continuación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Rebaja de $15 millones en Gastos en Personal.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Rebaja de 173 millones en Bienes y Servicios de Consumo en el Programa Consejo 		Nacional de la Infancia.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Incremento de $173 millones en Transferencias Corrientes (en el Programa  de 		Naciones Unidas para el Desarrollo (PNUD) de Secretaría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).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		Incremento de $41 millones en Integro al Fisco en el programa Gobierno Digital.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00700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119118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546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113090"/>
              </p:ext>
            </p:extLst>
          </p:nvPr>
        </p:nvGraphicFramePr>
        <p:xfrm>
          <a:off x="395536" y="1484784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321307"/>
              </p:ext>
            </p:extLst>
          </p:nvPr>
        </p:nvGraphicFramePr>
        <p:xfrm>
          <a:off x="457200" y="1700808"/>
          <a:ext cx="822960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29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1206110B-88F9-42F2-A77B-0BAED8DA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29782"/>
              </p:ext>
            </p:extLst>
          </p:nvPr>
        </p:nvGraphicFramePr>
        <p:xfrm>
          <a:off x="517068" y="2656102"/>
          <a:ext cx="7886699" cy="1785667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:a16="http://schemas.microsoft.com/office/drawing/2014/main" xmlns="" val="2700449526"/>
                    </a:ext>
                  </a:extLst>
                </a:gridCol>
                <a:gridCol w="2225483">
                  <a:extLst>
                    <a:ext uri="{9D8B030D-6E8A-4147-A177-3AD203B41FA5}">
                      <a16:colId xmlns:a16="http://schemas.microsoft.com/office/drawing/2014/main" xmlns="" val="119287953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xmlns="" val="2827033081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xmlns="" val="1132971744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xmlns="" val="1537668286"/>
                    </a:ext>
                  </a:extLst>
                </a:gridCol>
                <a:gridCol w="817349">
                  <a:extLst>
                    <a:ext uri="{9D8B030D-6E8A-4147-A177-3AD203B41FA5}">
                      <a16:colId xmlns:a16="http://schemas.microsoft.com/office/drawing/2014/main" xmlns="" val="3600677649"/>
                    </a:ext>
                  </a:extLst>
                </a:gridCol>
                <a:gridCol w="814480">
                  <a:extLst>
                    <a:ext uri="{9D8B030D-6E8A-4147-A177-3AD203B41FA5}">
                      <a16:colId xmlns:a16="http://schemas.microsoft.com/office/drawing/2014/main" xmlns="" val="2275439777"/>
                    </a:ext>
                  </a:extLst>
                </a:gridCol>
                <a:gridCol w="817349">
                  <a:extLst>
                    <a:ext uri="{9D8B030D-6E8A-4147-A177-3AD203B41FA5}">
                      <a16:colId xmlns:a16="http://schemas.microsoft.com/office/drawing/2014/main" xmlns="" val="676988161"/>
                    </a:ext>
                  </a:extLst>
                </a:gridCol>
              </a:tblGrid>
              <a:tr h="186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490099"/>
                  </a:ext>
                </a:extLst>
              </a:tr>
              <a:tr h="2976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434503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3.914.310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34378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9.989.051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3.334.810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3409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2.524.554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427.271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911642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911.920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151423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5630724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62511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069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573C7D2D-80EA-4D35-8863-0CCF665FB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16281"/>
              </p:ext>
            </p:extLst>
          </p:nvPr>
        </p:nvGraphicFramePr>
        <p:xfrm>
          <a:off x="745558" y="2557692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>
                  <a:extLst>
                    <a:ext uri="{9D8B030D-6E8A-4147-A177-3AD203B41FA5}">
                      <a16:colId xmlns:a16="http://schemas.microsoft.com/office/drawing/2014/main" xmlns="" val="155880769"/>
                    </a:ext>
                  </a:extLst>
                </a:gridCol>
                <a:gridCol w="291977">
                  <a:extLst>
                    <a:ext uri="{9D8B030D-6E8A-4147-A177-3AD203B41FA5}">
                      <a16:colId xmlns:a16="http://schemas.microsoft.com/office/drawing/2014/main" xmlns="" val="753234838"/>
                    </a:ext>
                  </a:extLst>
                </a:gridCol>
                <a:gridCol w="2069231">
                  <a:extLst>
                    <a:ext uri="{9D8B030D-6E8A-4147-A177-3AD203B41FA5}">
                      <a16:colId xmlns:a16="http://schemas.microsoft.com/office/drawing/2014/main" xmlns="" val="3694211431"/>
                    </a:ext>
                  </a:extLst>
                </a:gridCol>
                <a:gridCol w="888627">
                  <a:extLst>
                    <a:ext uri="{9D8B030D-6E8A-4147-A177-3AD203B41FA5}">
                      <a16:colId xmlns:a16="http://schemas.microsoft.com/office/drawing/2014/main" xmlns="" val="3618917148"/>
                    </a:ext>
                  </a:extLst>
                </a:gridCol>
                <a:gridCol w="787069">
                  <a:extLst>
                    <a:ext uri="{9D8B030D-6E8A-4147-A177-3AD203B41FA5}">
                      <a16:colId xmlns:a16="http://schemas.microsoft.com/office/drawing/2014/main" xmlns="" val="2521432014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3463787925"/>
                    </a:ext>
                  </a:extLst>
                </a:gridCol>
                <a:gridCol w="787069">
                  <a:extLst>
                    <a:ext uri="{9D8B030D-6E8A-4147-A177-3AD203B41FA5}">
                      <a16:colId xmlns:a16="http://schemas.microsoft.com/office/drawing/2014/main" xmlns="" val="2734274514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2773331170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186511032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440796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6836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46932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5437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194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897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045776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182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AC77542-E666-4F72-BB18-E5E537EA1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18574"/>
              </p:ext>
            </p:extLst>
          </p:nvPr>
        </p:nvGraphicFramePr>
        <p:xfrm>
          <a:off x="576385" y="2202081"/>
          <a:ext cx="7886700" cy="2952809"/>
        </p:xfrm>
        <a:graphic>
          <a:graphicData uri="http://schemas.openxmlformats.org/drawingml/2006/table">
            <a:tbl>
              <a:tblPr/>
              <a:tblGrid>
                <a:gridCol w="338405">
                  <a:extLst>
                    <a:ext uri="{9D8B030D-6E8A-4147-A177-3AD203B41FA5}">
                      <a16:colId xmlns:a16="http://schemas.microsoft.com/office/drawing/2014/main" xmlns="" val="1758412588"/>
                    </a:ext>
                  </a:extLst>
                </a:gridCol>
                <a:gridCol w="401072">
                  <a:extLst>
                    <a:ext uri="{9D8B030D-6E8A-4147-A177-3AD203B41FA5}">
                      <a16:colId xmlns:a16="http://schemas.microsoft.com/office/drawing/2014/main" xmlns="" val="1617688122"/>
                    </a:ext>
                  </a:extLst>
                </a:gridCol>
                <a:gridCol w="363472">
                  <a:extLst>
                    <a:ext uri="{9D8B030D-6E8A-4147-A177-3AD203B41FA5}">
                      <a16:colId xmlns:a16="http://schemas.microsoft.com/office/drawing/2014/main" xmlns="" val="1007116497"/>
                    </a:ext>
                  </a:extLst>
                </a:gridCol>
                <a:gridCol w="2105626">
                  <a:extLst>
                    <a:ext uri="{9D8B030D-6E8A-4147-A177-3AD203B41FA5}">
                      <a16:colId xmlns:a16="http://schemas.microsoft.com/office/drawing/2014/main" xmlns="" val="1391015709"/>
                    </a:ext>
                  </a:extLst>
                </a:gridCol>
                <a:gridCol w="817811">
                  <a:extLst>
                    <a:ext uri="{9D8B030D-6E8A-4147-A177-3AD203B41FA5}">
                      <a16:colId xmlns:a16="http://schemas.microsoft.com/office/drawing/2014/main" xmlns="" val="2960207261"/>
                    </a:ext>
                  </a:extLst>
                </a:gridCol>
                <a:gridCol w="789610">
                  <a:extLst>
                    <a:ext uri="{9D8B030D-6E8A-4147-A177-3AD203B41FA5}">
                      <a16:colId xmlns:a16="http://schemas.microsoft.com/office/drawing/2014/main" xmlns="" val="1221265414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xmlns="" val="33230302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4230477463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218954650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749089018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3690370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533569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2.569.953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4097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7.661.111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2.347.479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586606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216.135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628546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17683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183329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909071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99372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27175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65189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389713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517693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78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3BEC06D-E52C-48A6-B756-4EE0850C5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89752"/>
              </p:ext>
            </p:extLst>
          </p:nvPr>
        </p:nvGraphicFramePr>
        <p:xfrm>
          <a:off x="628649" y="2418915"/>
          <a:ext cx="7886701" cy="2312926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:a16="http://schemas.microsoft.com/office/drawing/2014/main" xmlns="" val="1268003406"/>
                    </a:ext>
                  </a:extLst>
                </a:gridCol>
                <a:gridCol w="278057">
                  <a:extLst>
                    <a:ext uri="{9D8B030D-6E8A-4147-A177-3AD203B41FA5}">
                      <a16:colId xmlns:a16="http://schemas.microsoft.com/office/drawing/2014/main" xmlns="" val="705155078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1566972692"/>
                    </a:ext>
                  </a:extLst>
                </a:gridCol>
                <a:gridCol w="2123342">
                  <a:extLst>
                    <a:ext uri="{9D8B030D-6E8A-4147-A177-3AD203B41FA5}">
                      <a16:colId xmlns:a16="http://schemas.microsoft.com/office/drawing/2014/main" xmlns="" val="584309075"/>
                    </a:ext>
                  </a:extLst>
                </a:gridCol>
                <a:gridCol w="821531">
                  <a:extLst>
                    <a:ext uri="{9D8B030D-6E8A-4147-A177-3AD203B41FA5}">
                      <a16:colId xmlns:a16="http://schemas.microsoft.com/office/drawing/2014/main" xmlns="" val="1142910839"/>
                    </a:ext>
                  </a:extLst>
                </a:gridCol>
                <a:gridCol w="872087">
                  <a:extLst>
                    <a:ext uri="{9D8B030D-6E8A-4147-A177-3AD203B41FA5}">
                      <a16:colId xmlns:a16="http://schemas.microsoft.com/office/drawing/2014/main" xmlns="" val="2334992460"/>
                    </a:ext>
                  </a:extLst>
                </a:gridCol>
                <a:gridCol w="859448">
                  <a:extLst>
                    <a:ext uri="{9D8B030D-6E8A-4147-A177-3AD203B41FA5}">
                      <a16:colId xmlns:a16="http://schemas.microsoft.com/office/drawing/2014/main" xmlns="" val="3743837588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1277030803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1194331612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075117731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936776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702717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424.163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51844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232.128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600909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46.761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031027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443649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9802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469785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30352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052119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904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1242</Words>
  <Application>Microsoft Office PowerPoint</Application>
  <PresentationFormat>Presentación en pantalla (4:3)</PresentationFormat>
  <Paragraphs>572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EJECUCIÓN PRESUPUESTARIA DE GASTOS ACUMULADA AL MES DE ABRIL DE 2018 PARTIDA 22: MINISTERIO SECRETARÍA DE LA PRESIDENCIA</vt:lpstr>
      <vt:lpstr>Ejecución Presupuestaria de Gastos Acumulada al mes de ABRIL de 2018  Ministerio Secretaría General de la Presidencia</vt:lpstr>
      <vt:lpstr>Ejecución Presupuestaria de Gastos Acumulada al mes de MARZO de 2018  Ministerio Secretaría General de la Presidencia</vt:lpstr>
      <vt:lpstr>Ejecución Presupuestaria de Gastos Acumulada al mes de ABRIL de 2018  Ministerio Secretaría General de la Presidencia</vt:lpstr>
      <vt:lpstr>Ejecución Presupuestaria de Gastos Acumulada al mes de ABRIL de 2018  Ministerio Secretaría General de la Presidencia</vt:lpstr>
      <vt:lpstr>Ejecución Presupuestaria de Gastos Acumulada al mes de ABRIL de 2018  Ministerio Secretaría General de la Presidencia</vt:lpstr>
      <vt:lpstr>Ejecución Presupuestaria de Gastos Acumulada al mes de ABRIL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177</cp:revision>
  <cp:lastPrinted>2017-05-05T19:52:29Z</cp:lastPrinted>
  <dcterms:created xsi:type="dcterms:W3CDTF">2016-06-23T13:38:47Z</dcterms:created>
  <dcterms:modified xsi:type="dcterms:W3CDTF">2018-09-12T21:29:13Z</dcterms:modified>
</cp:coreProperties>
</file>