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Partida'!$W$16:$Z$16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Partida'!$W$17:$Z$17</c:f>
              <c:numCache>
                <c:formatCode>0.0%</c:formatCode>
                <c:ptCount val="4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9A-4754-AAE5-14F66160D975}"/>
            </c:ext>
          </c:extLst>
        </c:ser>
        <c:ser>
          <c:idx val="1"/>
          <c:order val="1"/>
          <c:tx>
            <c:strRef>
              <c:f>'Resumen Partida'!$V$18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Partida'!$W$16:$Z$16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Partida'!$W$18:$Z$18</c:f>
              <c:numCache>
                <c:formatCode>0.0%</c:formatCode>
                <c:ptCount val="4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59A-4754-AAE5-14F66160D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7862400"/>
        <c:axId val="37867520"/>
      </c:barChart>
      <c:catAx>
        <c:axId val="37862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867520"/>
        <c:crosses val="autoZero"/>
        <c:auto val="1"/>
        <c:lblAlgn val="ctr"/>
        <c:lblOffset val="100"/>
        <c:noMultiLvlLbl val="0"/>
      </c:catAx>
      <c:valAx>
        <c:axId val="378675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37862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277777777777777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5A-45A2-9A47-D93CF711F71A}"/>
                </c:ext>
              </c:extLst>
            </c:dLbl>
            <c:dLbl>
              <c:idx val="1"/>
              <c:layout>
                <c:manualLayout>
                  <c:x val="-0.1333333333333333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5A-45A2-9A47-D93CF711F71A}"/>
                </c:ext>
              </c:extLst>
            </c:dLbl>
            <c:dLbl>
              <c:idx val="2"/>
              <c:layout>
                <c:manualLayout>
                  <c:x val="-8.3333333333333329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277777777777777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Partida'!$AJ$16:$AM$16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Partida'!$AJ$17:$AM$17</c:f>
              <c:numCache>
                <c:formatCode>0.0%</c:formatCode>
                <c:ptCount val="4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F05A-45A2-9A47-D93CF711F71A}"/>
            </c:ext>
          </c:extLst>
        </c:ser>
        <c:ser>
          <c:idx val="1"/>
          <c:order val="1"/>
          <c:tx>
            <c:strRef>
              <c:f>'Resumen Partida'!$AI$18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3"/>
              <c:layout>
                <c:manualLayout>
                  <c:x val="-3.3333333333333333E-2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Partida'!$AJ$16:$AM$16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Partida'!$AJ$18:$AM$18</c:f>
              <c:numCache>
                <c:formatCode>0.0%</c:formatCode>
                <c:ptCount val="4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F05A-45A2-9A47-D93CF711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19840"/>
        <c:axId val="38021376"/>
      </c:lineChart>
      <c:catAx>
        <c:axId val="38019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8021376"/>
        <c:crosses val="autoZero"/>
        <c:auto val="1"/>
        <c:lblAlgn val="ctr"/>
        <c:lblOffset val="100"/>
        <c:noMultiLvlLbl val="0"/>
      </c:catAx>
      <c:valAx>
        <c:axId val="3802137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380198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8" name="Picture 16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513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ABRIL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junio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8" name="Picture 1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63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Al mes de </a:t>
            </a:r>
            <a:r>
              <a:rPr lang="es-CL" sz="1600" dirty="0" smtClean="0"/>
              <a:t>abril, </a:t>
            </a:r>
            <a:r>
              <a:rPr lang="es-CL" sz="1600" dirty="0"/>
              <a:t>el Ministerio registró una ejecución que ascendió a </a:t>
            </a:r>
            <a:r>
              <a:rPr lang="es-CL" sz="1600" b="1" dirty="0"/>
              <a:t>$</a:t>
            </a:r>
            <a:r>
              <a:rPr lang="es-CL" sz="1600" b="1" dirty="0" smtClean="0"/>
              <a:t>1.499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dirty="0" smtClean="0"/>
              <a:t>5,1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En el mes de marzo, vía modificaciones presupuestarias, se incrementó la autorización de gastos por $9.224 millones, compuestas por un aumento  de $24 millones en Prestaciones de Seguridad Social y una rebaja de $14 millones en  Gastos en 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Personal. En abril no se observaron nuevas modificaciones presupuestarias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600" dirty="0"/>
              <a:t>En cuanto a los programas, el 70% del presupuesto vigente se concentra en la Secretaría General de Gobierno y el 30% restante va dirigido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466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9C8FD82D-9470-4151-91E0-278BF6515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243457"/>
              </p:ext>
            </p:extLst>
          </p:nvPr>
        </p:nvGraphicFramePr>
        <p:xfrm>
          <a:off x="607909" y="2069805"/>
          <a:ext cx="7264403" cy="2135505"/>
        </p:xfrm>
        <a:graphic>
          <a:graphicData uri="http://schemas.openxmlformats.org/drawingml/2006/table">
            <a:tbl>
              <a:tblPr/>
              <a:tblGrid>
                <a:gridCol w="716882">
                  <a:extLst>
                    <a:ext uri="{9D8B030D-6E8A-4147-A177-3AD203B41FA5}">
                      <a16:colId xmlns="" xmlns:a16="http://schemas.microsoft.com/office/drawing/2014/main" val="1220045106"/>
                    </a:ext>
                  </a:extLst>
                </a:gridCol>
                <a:gridCol w="2246229">
                  <a:extLst>
                    <a:ext uri="{9D8B030D-6E8A-4147-A177-3AD203B41FA5}">
                      <a16:colId xmlns="" xmlns:a16="http://schemas.microsoft.com/office/drawing/2014/main" val="826922350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1628047173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3625036787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2015898634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1134067280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384255667"/>
                    </a:ext>
                  </a:extLst>
                </a:gridCol>
                <a:gridCol w="716882">
                  <a:extLst>
                    <a:ext uri="{9D8B030D-6E8A-4147-A177-3AD203B41FA5}">
                      <a16:colId xmlns="" xmlns:a16="http://schemas.microsoft.com/office/drawing/2014/main" val="1521080372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634640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6047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29.235.350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452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53194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09417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8311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2269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9328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0613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729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2F307EB-0E2F-49AC-8233-3CB8BA847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986980"/>
              </p:ext>
            </p:extLst>
          </p:nvPr>
        </p:nvGraphicFramePr>
        <p:xfrm>
          <a:off x="611560" y="2231094"/>
          <a:ext cx="7493001" cy="876300"/>
        </p:xfrm>
        <a:graphic>
          <a:graphicData uri="http://schemas.openxmlformats.org/drawingml/2006/table">
            <a:tbl>
              <a:tblPr/>
              <a:tblGrid>
                <a:gridCol w="333093">
                  <a:extLst>
                    <a:ext uri="{9D8B030D-6E8A-4147-A177-3AD203B41FA5}">
                      <a16:colId xmlns="" xmlns:a16="http://schemas.microsoft.com/office/drawing/2014/main" val="3060033987"/>
                    </a:ext>
                  </a:extLst>
                </a:gridCol>
                <a:gridCol w="279163">
                  <a:extLst>
                    <a:ext uri="{9D8B030D-6E8A-4147-A177-3AD203B41FA5}">
                      <a16:colId xmlns="" xmlns:a16="http://schemas.microsoft.com/office/drawing/2014/main" val="1832853317"/>
                    </a:ext>
                  </a:extLst>
                </a:gridCol>
                <a:gridCol w="2312615">
                  <a:extLst>
                    <a:ext uri="{9D8B030D-6E8A-4147-A177-3AD203B41FA5}">
                      <a16:colId xmlns="" xmlns:a16="http://schemas.microsoft.com/office/drawing/2014/main" val="3485177958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337207776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2799886395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3385536616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1764672812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1643328631"/>
                    </a:ext>
                  </a:extLst>
                </a:gridCol>
                <a:gridCol w="761355">
                  <a:extLst>
                    <a:ext uri="{9D8B030D-6E8A-4147-A177-3AD203B41FA5}">
                      <a16:colId xmlns="" xmlns:a16="http://schemas.microsoft.com/office/drawing/2014/main" val="321857603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34459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0383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7540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9.001.567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413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37514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0876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112A9CEC-E87E-4326-927D-A452B55B2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529009"/>
              </p:ext>
            </p:extLst>
          </p:nvPr>
        </p:nvGraphicFramePr>
        <p:xfrm>
          <a:off x="683568" y="1602273"/>
          <a:ext cx="7184244" cy="4423912"/>
        </p:xfrm>
        <a:graphic>
          <a:graphicData uri="http://schemas.openxmlformats.org/drawingml/2006/table">
            <a:tbl>
              <a:tblPr/>
              <a:tblGrid>
                <a:gridCol w="229375">
                  <a:extLst>
                    <a:ext uri="{9D8B030D-6E8A-4147-A177-3AD203B41FA5}">
                      <a16:colId xmlns="" xmlns:a16="http://schemas.microsoft.com/office/drawing/2014/main" val="1265800727"/>
                    </a:ext>
                  </a:extLst>
                </a:gridCol>
                <a:gridCol w="441759">
                  <a:extLst>
                    <a:ext uri="{9D8B030D-6E8A-4147-A177-3AD203B41FA5}">
                      <a16:colId xmlns="" xmlns:a16="http://schemas.microsoft.com/office/drawing/2014/main" val="1743295276"/>
                    </a:ext>
                  </a:extLst>
                </a:gridCol>
                <a:gridCol w="317160">
                  <a:extLst>
                    <a:ext uri="{9D8B030D-6E8A-4147-A177-3AD203B41FA5}">
                      <a16:colId xmlns="" xmlns:a16="http://schemas.microsoft.com/office/drawing/2014/main" val="1783670425"/>
                    </a:ext>
                  </a:extLst>
                </a:gridCol>
                <a:gridCol w="2118176">
                  <a:extLst>
                    <a:ext uri="{9D8B030D-6E8A-4147-A177-3AD203B41FA5}">
                      <a16:colId xmlns="" xmlns:a16="http://schemas.microsoft.com/office/drawing/2014/main" val="1057534615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1667200770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2018658340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1027793477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315119741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3642409945"/>
                    </a:ext>
                  </a:extLst>
                </a:gridCol>
                <a:gridCol w="679629">
                  <a:extLst>
                    <a:ext uri="{9D8B030D-6E8A-4147-A177-3AD203B41FA5}">
                      <a16:colId xmlns="" xmlns:a16="http://schemas.microsoft.com/office/drawing/2014/main" val="4089556648"/>
                    </a:ext>
                  </a:extLst>
                </a:gridCol>
              </a:tblGrid>
              <a:tr h="242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9870594"/>
                  </a:ext>
                </a:extLst>
              </a:tr>
              <a:tr h="27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0273924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20.233.783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5.027.340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1218195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3.145.375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467185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3.908.842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778.921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487321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945.493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669392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6.365.273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945.493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756876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960.359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268.866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12993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946.548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315.716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3633749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945.672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291.801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5558675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1.811.565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36.483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8340499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1.439.155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102578"/>
                  </a:ext>
                </a:extLst>
              </a:tr>
              <a:tr h="254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261.974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8299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168.143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1114314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731744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430673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2183498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49.094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7.624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0178917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57.969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8799931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145.373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2619326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227.187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105.135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0404433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81.025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40.238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8926793"/>
                  </a:ext>
                </a:extLst>
              </a:tr>
              <a:tr h="169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99" marR="8499" marT="84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99" marR="8499" marT="84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7329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ABRIL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E86A81E-DB60-4AB9-AAAA-9AAA4077A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22015"/>
              </p:ext>
            </p:extLst>
          </p:nvPr>
        </p:nvGraphicFramePr>
        <p:xfrm>
          <a:off x="576385" y="2104048"/>
          <a:ext cx="7886699" cy="3125562"/>
        </p:xfrm>
        <a:graphic>
          <a:graphicData uri="http://schemas.openxmlformats.org/drawingml/2006/table">
            <a:tbl>
              <a:tblPr/>
              <a:tblGrid>
                <a:gridCol w="327563">
                  <a:extLst>
                    <a:ext uri="{9D8B030D-6E8A-4147-A177-3AD203B41FA5}">
                      <a16:colId xmlns="" xmlns:a16="http://schemas.microsoft.com/office/drawing/2014/main" val="2917231019"/>
                    </a:ext>
                  </a:extLst>
                </a:gridCol>
                <a:gridCol w="302365">
                  <a:extLst>
                    <a:ext uri="{9D8B030D-6E8A-4147-A177-3AD203B41FA5}">
                      <a16:colId xmlns="" xmlns:a16="http://schemas.microsoft.com/office/drawing/2014/main" val="3466915282"/>
                    </a:ext>
                  </a:extLst>
                </a:gridCol>
                <a:gridCol w="313564">
                  <a:extLst>
                    <a:ext uri="{9D8B030D-6E8A-4147-A177-3AD203B41FA5}">
                      <a16:colId xmlns="" xmlns:a16="http://schemas.microsoft.com/office/drawing/2014/main" val="4112007616"/>
                    </a:ext>
                  </a:extLst>
                </a:gridCol>
                <a:gridCol w="2956463">
                  <a:extLst>
                    <a:ext uri="{9D8B030D-6E8A-4147-A177-3AD203B41FA5}">
                      <a16:colId xmlns="" xmlns:a16="http://schemas.microsoft.com/office/drawing/2014/main" val="3817574704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539800192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447715736"/>
                    </a:ext>
                  </a:extLst>
                </a:gridCol>
                <a:gridCol w="627129">
                  <a:extLst>
                    <a:ext uri="{9D8B030D-6E8A-4147-A177-3AD203B41FA5}">
                      <a16:colId xmlns="" xmlns:a16="http://schemas.microsoft.com/office/drawing/2014/main" val="3289564072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1818344020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595652734"/>
                    </a:ext>
                  </a:extLst>
                </a:gridCol>
                <a:gridCol w="671923">
                  <a:extLst>
                    <a:ext uri="{9D8B030D-6E8A-4147-A177-3AD203B41FA5}">
                      <a16:colId xmlns="" xmlns:a16="http://schemas.microsoft.com/office/drawing/2014/main" val="2076219327"/>
                    </a:ext>
                  </a:extLst>
                </a:gridCol>
              </a:tblGrid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2864711"/>
                  </a:ext>
                </a:extLst>
              </a:tr>
              <a:tr h="2688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7171379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8.992.343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9.001.567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920526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3.178.562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3.163.774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-14.788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965.117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1525602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475.053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119.989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497873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24.012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671391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74.958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401144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5.128.615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74.958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412005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4.479.804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28.566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848722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648.811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46.392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631797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36.215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0069965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1.354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0335225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78.323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893653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33.035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1453467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603903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33.695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22.025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0174036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0763401"/>
                  </a:ext>
                </a:extLst>
              </a:tr>
              <a:tr h="1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2" marR="8402" marT="84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2" marR="8402" marT="84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9113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2594</TotalTime>
  <Words>1104</Words>
  <Application>Microsoft Office PowerPoint</Application>
  <PresentationFormat>Presentación en pantalla (4:3)</PresentationFormat>
  <Paragraphs>544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AL MES DE ABRIL DE 2018 PARTIDA 20: MINISTERIO SECRETARÍA GENERAL DE GOBIERNO</vt:lpstr>
      <vt:lpstr>Ejecución Presupuestaria de Gastos Acumulada al mes de ABRIL de 2018  Ministerio Secretaría General de Gobierno</vt:lpstr>
      <vt:lpstr>Comportamiento de Ejecución Presupuestaria de Gastos Acumulada al mes de ABRIL de 2018  Ministerio Secretaría General de Gobierno</vt:lpstr>
      <vt:lpstr>Comportamiento de Ejecución Presupuestaria de Gastos Acumulada al mes de ABRIL de 2018  Ministerio Secretaría General de Gobierno</vt:lpstr>
      <vt:lpstr>Ejecución Presupuestaria de Gastos Acumulada al mes de ABRIL de 2018  Ministerio Secretaría General de Gobierno</vt:lpstr>
      <vt:lpstr>Ejecución Presupuestaria de Gastos Acumulada al mes de ABRIL de 2018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150</cp:revision>
  <cp:lastPrinted>2016-10-11T11:56:42Z</cp:lastPrinted>
  <dcterms:created xsi:type="dcterms:W3CDTF">2016-06-23T13:38:47Z</dcterms:created>
  <dcterms:modified xsi:type="dcterms:W3CDTF">2018-09-11T22:05:50Z</dcterms:modified>
</cp:coreProperties>
</file>