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304" r:id="rId10"/>
    <p:sldId id="269" r:id="rId11"/>
    <p:sldId id="271" r:id="rId12"/>
    <p:sldId id="27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abril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VIVIENDA Y URBANISMO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RECUPERACIÓN DE BARRIOS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FB94979-C7A7-455F-AB0F-95ECB892C9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28855"/>
              </p:ext>
            </p:extLst>
          </p:nvPr>
        </p:nvGraphicFramePr>
        <p:xfrm>
          <a:off x="414336" y="1916832"/>
          <a:ext cx="8201486" cy="1872205"/>
        </p:xfrm>
        <a:graphic>
          <a:graphicData uri="http://schemas.openxmlformats.org/drawingml/2006/table">
            <a:tbl>
              <a:tblPr/>
              <a:tblGrid>
                <a:gridCol w="339672">
                  <a:extLst>
                    <a:ext uri="{9D8B030D-6E8A-4147-A177-3AD203B41FA5}">
                      <a16:colId xmlns:a16="http://schemas.microsoft.com/office/drawing/2014/main" val="2558939049"/>
                    </a:ext>
                  </a:extLst>
                </a:gridCol>
                <a:gridCol w="313545">
                  <a:extLst>
                    <a:ext uri="{9D8B030D-6E8A-4147-A177-3AD203B41FA5}">
                      <a16:colId xmlns:a16="http://schemas.microsoft.com/office/drawing/2014/main" val="123831076"/>
                    </a:ext>
                  </a:extLst>
                </a:gridCol>
                <a:gridCol w="325156">
                  <a:extLst>
                    <a:ext uri="{9D8B030D-6E8A-4147-A177-3AD203B41FA5}">
                      <a16:colId xmlns:a16="http://schemas.microsoft.com/office/drawing/2014/main" val="249847334"/>
                    </a:ext>
                  </a:extLst>
                </a:gridCol>
                <a:gridCol w="3042535">
                  <a:extLst>
                    <a:ext uri="{9D8B030D-6E8A-4147-A177-3AD203B41FA5}">
                      <a16:colId xmlns:a16="http://schemas.microsoft.com/office/drawing/2014/main" val="2863167212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915012112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3687195858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949004228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1788297135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165297258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1959196398"/>
                    </a:ext>
                  </a:extLst>
                </a:gridCol>
              </a:tblGrid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712891"/>
                  </a:ext>
                </a:extLst>
              </a:tr>
              <a:tr h="282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298039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9.359.800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-20.306.585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1.410.794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582356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537.028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280975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1.164.277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1.048.202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-116.075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193.278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200810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2.883.170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-11.520.731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134.904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264513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2.883.170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-11.520.731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134.904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570481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545.584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464154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545.584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47195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545.584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335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PARQUE METROPOLITANO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13509E8-FF7E-4364-89B1-14320DA7D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880229"/>
              </p:ext>
            </p:extLst>
          </p:nvPr>
        </p:nvGraphicFramePr>
        <p:xfrm>
          <a:off x="414336" y="1929002"/>
          <a:ext cx="8201486" cy="3064610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val="913561517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972668187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3455183123"/>
                    </a:ext>
                  </a:extLst>
                </a:gridCol>
                <a:gridCol w="2992742">
                  <a:extLst>
                    <a:ext uri="{9D8B030D-6E8A-4147-A177-3AD203B41FA5}">
                      <a16:colId xmlns:a16="http://schemas.microsoft.com/office/drawing/2014/main" val="2826294314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4001433944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513760514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4126178996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877459904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1477535424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3212743207"/>
                    </a:ext>
                  </a:extLst>
                </a:gridCol>
              </a:tblGrid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881530"/>
                  </a:ext>
                </a:extLst>
              </a:tr>
              <a:tr h="263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2327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31.495.496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249.777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6.355.846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55143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2.134.934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74094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2.095.544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2.145.544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487.853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43929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199.777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199.777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67128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199.777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199.777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94172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04637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45483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2182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15858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0329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07834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83315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3.728.696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37911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3.728.696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759227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13445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322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5E6928D-B71E-4E23-9146-E03D74027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681412"/>
              </p:ext>
            </p:extLst>
          </p:nvPr>
        </p:nvGraphicFramePr>
        <p:xfrm>
          <a:off x="416040" y="1934607"/>
          <a:ext cx="8199783" cy="4351347"/>
        </p:xfrm>
        <a:graphic>
          <a:graphicData uri="http://schemas.openxmlformats.org/drawingml/2006/table">
            <a:tbl>
              <a:tblPr/>
              <a:tblGrid>
                <a:gridCol w="285508">
                  <a:extLst>
                    <a:ext uri="{9D8B030D-6E8A-4147-A177-3AD203B41FA5}">
                      <a16:colId xmlns:a16="http://schemas.microsoft.com/office/drawing/2014/main" val="1067222161"/>
                    </a:ext>
                  </a:extLst>
                </a:gridCol>
                <a:gridCol w="285508">
                  <a:extLst>
                    <a:ext uri="{9D8B030D-6E8A-4147-A177-3AD203B41FA5}">
                      <a16:colId xmlns:a16="http://schemas.microsoft.com/office/drawing/2014/main" val="1780493753"/>
                    </a:ext>
                  </a:extLst>
                </a:gridCol>
                <a:gridCol w="285508">
                  <a:extLst>
                    <a:ext uri="{9D8B030D-6E8A-4147-A177-3AD203B41FA5}">
                      <a16:colId xmlns:a16="http://schemas.microsoft.com/office/drawing/2014/main" val="1042080900"/>
                    </a:ext>
                  </a:extLst>
                </a:gridCol>
                <a:gridCol w="2992119">
                  <a:extLst>
                    <a:ext uri="{9D8B030D-6E8A-4147-A177-3AD203B41FA5}">
                      <a16:colId xmlns:a16="http://schemas.microsoft.com/office/drawing/2014/main" val="128133444"/>
                    </a:ext>
                  </a:extLst>
                </a:gridCol>
                <a:gridCol w="765161">
                  <a:extLst>
                    <a:ext uri="{9D8B030D-6E8A-4147-A177-3AD203B41FA5}">
                      <a16:colId xmlns:a16="http://schemas.microsoft.com/office/drawing/2014/main" val="1873407058"/>
                    </a:ext>
                  </a:extLst>
                </a:gridCol>
                <a:gridCol w="765161">
                  <a:extLst>
                    <a:ext uri="{9D8B030D-6E8A-4147-A177-3AD203B41FA5}">
                      <a16:colId xmlns:a16="http://schemas.microsoft.com/office/drawing/2014/main" val="3424185556"/>
                    </a:ext>
                  </a:extLst>
                </a:gridCol>
                <a:gridCol w="765161">
                  <a:extLst>
                    <a:ext uri="{9D8B030D-6E8A-4147-A177-3AD203B41FA5}">
                      <a16:colId xmlns:a16="http://schemas.microsoft.com/office/drawing/2014/main" val="4180001556"/>
                    </a:ext>
                  </a:extLst>
                </a:gridCol>
                <a:gridCol w="685219">
                  <a:extLst>
                    <a:ext uri="{9D8B030D-6E8A-4147-A177-3AD203B41FA5}">
                      <a16:colId xmlns:a16="http://schemas.microsoft.com/office/drawing/2014/main" val="754521093"/>
                    </a:ext>
                  </a:extLst>
                </a:gridCol>
                <a:gridCol w="685219">
                  <a:extLst>
                    <a:ext uri="{9D8B030D-6E8A-4147-A177-3AD203B41FA5}">
                      <a16:colId xmlns:a16="http://schemas.microsoft.com/office/drawing/2014/main" val="3834073732"/>
                    </a:ext>
                  </a:extLst>
                </a:gridCol>
                <a:gridCol w="685219">
                  <a:extLst>
                    <a:ext uri="{9D8B030D-6E8A-4147-A177-3AD203B41FA5}">
                      <a16:colId xmlns:a16="http://schemas.microsoft.com/office/drawing/2014/main" val="3878881679"/>
                    </a:ext>
                  </a:extLst>
                </a:gridCol>
              </a:tblGrid>
              <a:tr h="147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28957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586968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106.572.621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1.190.845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25.105.518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878535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3.112.988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3.101.326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-11.662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1.013.372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40133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261.409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262.909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89.420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421010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57726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094166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00629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76016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861726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635141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864908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2.799.441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614692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2.799.441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813871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9.633.196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60588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9.633.196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019166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51.833.646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11.542.675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651315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11.025.775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7520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5.519.274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30235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303295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189.349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134335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5.317.152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36084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46869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626694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95617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62487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807692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355274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8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801949D-FBD8-47A3-AE29-5A7BC7B021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055078"/>
              </p:ext>
            </p:extLst>
          </p:nvPr>
        </p:nvGraphicFramePr>
        <p:xfrm>
          <a:off x="414336" y="1934607"/>
          <a:ext cx="8201487" cy="4351350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val="3862634434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1201785937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3090153414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val="3361960875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1155722808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638830055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3123249853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767693507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1614538040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2767760480"/>
                    </a:ext>
                  </a:extLst>
                </a:gridCol>
              </a:tblGrid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00394"/>
                  </a:ext>
                </a:extLst>
              </a:tr>
              <a:tr h="227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14464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66.602.136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1.498.639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14.998.819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0471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3.249.928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3.227.905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-22.023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1.013.056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4794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452.246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99.740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2062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40381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05385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95457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33876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35.162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75067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40708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4967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0905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4.257.525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04453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4.257.525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37193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2.557.806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01540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2.557.806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2882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2.557.806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71202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17.354.764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6.976.785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76213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6.976.785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1206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1.955.131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63610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85034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1.152.325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78074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3.223.560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29220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137.748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32846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97091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96238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07432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961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962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C885B86-B210-42B1-B2F1-3096A5B6E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50777"/>
              </p:ext>
            </p:extLst>
          </p:nvPr>
        </p:nvGraphicFramePr>
        <p:xfrm>
          <a:off x="414336" y="1934606"/>
          <a:ext cx="8201486" cy="4421731"/>
        </p:xfrm>
        <a:graphic>
          <a:graphicData uri="http://schemas.openxmlformats.org/drawingml/2006/table">
            <a:tbl>
              <a:tblPr/>
              <a:tblGrid>
                <a:gridCol w="285169">
                  <a:extLst>
                    <a:ext uri="{9D8B030D-6E8A-4147-A177-3AD203B41FA5}">
                      <a16:colId xmlns:a16="http://schemas.microsoft.com/office/drawing/2014/main" val="3660779486"/>
                    </a:ext>
                  </a:extLst>
                </a:gridCol>
                <a:gridCol w="285169">
                  <a:extLst>
                    <a:ext uri="{9D8B030D-6E8A-4147-A177-3AD203B41FA5}">
                      <a16:colId xmlns:a16="http://schemas.microsoft.com/office/drawing/2014/main" val="3615030626"/>
                    </a:ext>
                  </a:extLst>
                </a:gridCol>
                <a:gridCol w="285169">
                  <a:extLst>
                    <a:ext uri="{9D8B030D-6E8A-4147-A177-3AD203B41FA5}">
                      <a16:colId xmlns:a16="http://schemas.microsoft.com/office/drawing/2014/main" val="2910803852"/>
                    </a:ext>
                  </a:extLst>
                </a:gridCol>
                <a:gridCol w="2999987">
                  <a:extLst>
                    <a:ext uri="{9D8B030D-6E8A-4147-A177-3AD203B41FA5}">
                      <a16:colId xmlns:a16="http://schemas.microsoft.com/office/drawing/2014/main" val="81759786"/>
                    </a:ext>
                  </a:extLst>
                </a:gridCol>
                <a:gridCol w="764256">
                  <a:extLst>
                    <a:ext uri="{9D8B030D-6E8A-4147-A177-3AD203B41FA5}">
                      <a16:colId xmlns:a16="http://schemas.microsoft.com/office/drawing/2014/main" val="3600187154"/>
                    </a:ext>
                  </a:extLst>
                </a:gridCol>
                <a:gridCol w="764256">
                  <a:extLst>
                    <a:ext uri="{9D8B030D-6E8A-4147-A177-3AD203B41FA5}">
                      <a16:colId xmlns:a16="http://schemas.microsoft.com/office/drawing/2014/main" val="106855885"/>
                    </a:ext>
                  </a:extLst>
                </a:gridCol>
                <a:gridCol w="764256">
                  <a:extLst>
                    <a:ext uri="{9D8B030D-6E8A-4147-A177-3AD203B41FA5}">
                      <a16:colId xmlns:a16="http://schemas.microsoft.com/office/drawing/2014/main" val="3352432874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587074827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285998610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672807297"/>
                    </a:ext>
                  </a:extLst>
                </a:gridCol>
              </a:tblGrid>
              <a:tr h="154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937405"/>
                  </a:ext>
                </a:extLst>
              </a:tr>
              <a:tr h="2473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7796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54.810.081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-2.316.849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15.590.018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114248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2.492.947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2.429.128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-63.819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739.645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695997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499.278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551.161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51.883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181.978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391242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962077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84703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826472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01274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49724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09324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51947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23.620.186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-2.444.457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3.786.906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10405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23.620.186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-2.444.457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3.786.906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16352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082247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597332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31961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9.003.251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705301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9.003.251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440904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1.570.503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45758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953849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1.560.411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358308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5.540.851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118169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251.827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879793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74.489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17148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368991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319208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85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D93B195-4FCF-4895-9EEC-618B16D11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621820"/>
              </p:ext>
            </p:extLst>
          </p:nvPr>
        </p:nvGraphicFramePr>
        <p:xfrm>
          <a:off x="431194" y="1934606"/>
          <a:ext cx="8184629" cy="4446730"/>
        </p:xfrm>
        <a:graphic>
          <a:graphicData uri="http://schemas.openxmlformats.org/drawingml/2006/table">
            <a:tbl>
              <a:tblPr/>
              <a:tblGrid>
                <a:gridCol w="284980">
                  <a:extLst>
                    <a:ext uri="{9D8B030D-6E8A-4147-A177-3AD203B41FA5}">
                      <a16:colId xmlns:a16="http://schemas.microsoft.com/office/drawing/2014/main" val="130292986"/>
                    </a:ext>
                  </a:extLst>
                </a:gridCol>
                <a:gridCol w="284980">
                  <a:extLst>
                    <a:ext uri="{9D8B030D-6E8A-4147-A177-3AD203B41FA5}">
                      <a16:colId xmlns:a16="http://schemas.microsoft.com/office/drawing/2014/main" val="2668437266"/>
                    </a:ext>
                  </a:extLst>
                </a:gridCol>
                <a:gridCol w="284980">
                  <a:extLst>
                    <a:ext uri="{9D8B030D-6E8A-4147-A177-3AD203B41FA5}">
                      <a16:colId xmlns:a16="http://schemas.microsoft.com/office/drawing/2014/main" val="1227789855"/>
                    </a:ext>
                  </a:extLst>
                </a:gridCol>
                <a:gridCol w="2986592">
                  <a:extLst>
                    <a:ext uri="{9D8B030D-6E8A-4147-A177-3AD203B41FA5}">
                      <a16:colId xmlns:a16="http://schemas.microsoft.com/office/drawing/2014/main" val="3872580028"/>
                    </a:ext>
                  </a:extLst>
                </a:gridCol>
                <a:gridCol w="763747">
                  <a:extLst>
                    <a:ext uri="{9D8B030D-6E8A-4147-A177-3AD203B41FA5}">
                      <a16:colId xmlns:a16="http://schemas.microsoft.com/office/drawing/2014/main" val="1883768919"/>
                    </a:ext>
                  </a:extLst>
                </a:gridCol>
                <a:gridCol w="763747">
                  <a:extLst>
                    <a:ext uri="{9D8B030D-6E8A-4147-A177-3AD203B41FA5}">
                      <a16:colId xmlns:a16="http://schemas.microsoft.com/office/drawing/2014/main" val="1151941319"/>
                    </a:ext>
                  </a:extLst>
                </a:gridCol>
                <a:gridCol w="763747">
                  <a:extLst>
                    <a:ext uri="{9D8B030D-6E8A-4147-A177-3AD203B41FA5}">
                      <a16:colId xmlns:a16="http://schemas.microsoft.com/office/drawing/2014/main" val="253019258"/>
                    </a:ext>
                  </a:extLst>
                </a:gridCol>
                <a:gridCol w="683952">
                  <a:extLst>
                    <a:ext uri="{9D8B030D-6E8A-4147-A177-3AD203B41FA5}">
                      <a16:colId xmlns:a16="http://schemas.microsoft.com/office/drawing/2014/main" val="2063075914"/>
                    </a:ext>
                  </a:extLst>
                </a:gridCol>
                <a:gridCol w="683952">
                  <a:extLst>
                    <a:ext uri="{9D8B030D-6E8A-4147-A177-3AD203B41FA5}">
                      <a16:colId xmlns:a16="http://schemas.microsoft.com/office/drawing/2014/main" val="3393697488"/>
                    </a:ext>
                  </a:extLst>
                </a:gridCol>
                <a:gridCol w="683952">
                  <a:extLst>
                    <a:ext uri="{9D8B030D-6E8A-4147-A177-3AD203B41FA5}">
                      <a16:colId xmlns:a16="http://schemas.microsoft.com/office/drawing/2014/main" val="1090281653"/>
                    </a:ext>
                  </a:extLst>
                </a:gridCol>
              </a:tblGrid>
              <a:tr h="145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16549"/>
                  </a:ext>
                </a:extLst>
              </a:tr>
              <a:tr h="2325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995036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148.248.286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615.952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48.069.173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127028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3.056.568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-66.269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819868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389.102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424.196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578726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7906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652564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268.280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2682800,0%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2682800,0%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192850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268.280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2682800,0%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2682800,0%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1630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460761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35733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825598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17.005.608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5.760.832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924573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17.005.608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5.760.832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65434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10.371.620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054204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10.371.620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761640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10.371.620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937801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77.355.654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29.793.713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104342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29.793.713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223859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8.728.939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118877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011957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11.732.954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29219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6.869.314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724282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42689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2.084.505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995479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58.036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159348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559108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441470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676916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478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A0747AE-54E2-41B9-BB89-A341CA2DB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62424"/>
              </p:ext>
            </p:extLst>
          </p:nvPr>
        </p:nvGraphicFramePr>
        <p:xfrm>
          <a:off x="414336" y="1934606"/>
          <a:ext cx="8229601" cy="4446706"/>
        </p:xfrm>
        <a:graphic>
          <a:graphicData uri="http://schemas.openxmlformats.org/drawingml/2006/table">
            <a:tbl>
              <a:tblPr/>
              <a:tblGrid>
                <a:gridCol w="286546">
                  <a:extLst>
                    <a:ext uri="{9D8B030D-6E8A-4147-A177-3AD203B41FA5}">
                      <a16:colId xmlns:a16="http://schemas.microsoft.com/office/drawing/2014/main" val="3174178749"/>
                    </a:ext>
                  </a:extLst>
                </a:gridCol>
                <a:gridCol w="286546">
                  <a:extLst>
                    <a:ext uri="{9D8B030D-6E8A-4147-A177-3AD203B41FA5}">
                      <a16:colId xmlns:a16="http://schemas.microsoft.com/office/drawing/2014/main" val="1801792635"/>
                    </a:ext>
                  </a:extLst>
                </a:gridCol>
                <a:gridCol w="286546">
                  <a:extLst>
                    <a:ext uri="{9D8B030D-6E8A-4147-A177-3AD203B41FA5}">
                      <a16:colId xmlns:a16="http://schemas.microsoft.com/office/drawing/2014/main" val="884291001"/>
                    </a:ext>
                  </a:extLst>
                </a:gridCol>
                <a:gridCol w="3003001">
                  <a:extLst>
                    <a:ext uri="{9D8B030D-6E8A-4147-A177-3AD203B41FA5}">
                      <a16:colId xmlns:a16="http://schemas.microsoft.com/office/drawing/2014/main" val="2448973943"/>
                    </a:ext>
                  </a:extLst>
                </a:gridCol>
                <a:gridCol w="767944">
                  <a:extLst>
                    <a:ext uri="{9D8B030D-6E8A-4147-A177-3AD203B41FA5}">
                      <a16:colId xmlns:a16="http://schemas.microsoft.com/office/drawing/2014/main" val="3502395478"/>
                    </a:ext>
                  </a:extLst>
                </a:gridCol>
                <a:gridCol w="767944">
                  <a:extLst>
                    <a:ext uri="{9D8B030D-6E8A-4147-A177-3AD203B41FA5}">
                      <a16:colId xmlns:a16="http://schemas.microsoft.com/office/drawing/2014/main" val="1073787273"/>
                    </a:ext>
                  </a:extLst>
                </a:gridCol>
                <a:gridCol w="767944">
                  <a:extLst>
                    <a:ext uri="{9D8B030D-6E8A-4147-A177-3AD203B41FA5}">
                      <a16:colId xmlns:a16="http://schemas.microsoft.com/office/drawing/2014/main" val="229120265"/>
                    </a:ext>
                  </a:extLst>
                </a:gridCol>
                <a:gridCol w="687710">
                  <a:extLst>
                    <a:ext uri="{9D8B030D-6E8A-4147-A177-3AD203B41FA5}">
                      <a16:colId xmlns:a16="http://schemas.microsoft.com/office/drawing/2014/main" val="2709757633"/>
                    </a:ext>
                  </a:extLst>
                </a:gridCol>
                <a:gridCol w="687710">
                  <a:extLst>
                    <a:ext uri="{9D8B030D-6E8A-4147-A177-3AD203B41FA5}">
                      <a16:colId xmlns:a16="http://schemas.microsoft.com/office/drawing/2014/main" val="851718715"/>
                    </a:ext>
                  </a:extLst>
                </a:gridCol>
                <a:gridCol w="687710">
                  <a:extLst>
                    <a:ext uri="{9D8B030D-6E8A-4147-A177-3AD203B41FA5}">
                      <a16:colId xmlns:a16="http://schemas.microsoft.com/office/drawing/2014/main" val="1011179196"/>
                    </a:ext>
                  </a:extLst>
                </a:gridCol>
              </a:tblGrid>
              <a:tr h="13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57104"/>
                  </a:ext>
                </a:extLst>
              </a:tr>
              <a:tr h="218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7548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237.406.742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4.947.241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68.511.864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004358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6.623.187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6.526.861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-96.326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2.191.309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568903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750.706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1.011.279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260.573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348.514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829314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37335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37068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242.236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2422360,0%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2422360,0%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17006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242.236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2422360,0%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2422360,0%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79966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29.913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1.111.645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650467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05869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46864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355766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33.820.152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3.251.098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6.377.758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55717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33.820.152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3.251.098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6.377.758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50587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19.154.800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670193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19.154.800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12129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19.154.800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69848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123.479.169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39.979.451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706195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39.825.636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00008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262.720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49942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10.873.692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09898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850064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12.639.866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449985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6.229.644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696668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418.180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909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9.379.914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694275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35205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153.815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142068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153.815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6294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304755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38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6FEE8DB-2779-4022-82A2-0A99B7773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889116"/>
              </p:ext>
            </p:extLst>
          </p:nvPr>
        </p:nvGraphicFramePr>
        <p:xfrm>
          <a:off x="414336" y="1934606"/>
          <a:ext cx="8201490" cy="4421733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val="2744095224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3311944396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563006525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val="1544719608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2133303708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3977831476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240654834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4108582866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2199805129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1667309231"/>
                    </a:ext>
                  </a:extLst>
                </a:gridCol>
              </a:tblGrid>
              <a:tr h="1356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502386"/>
                  </a:ext>
                </a:extLst>
              </a:tr>
              <a:tr h="2170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620561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88.323.894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1.062.694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36.096.150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09467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3.948.701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3.944.211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-4.490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1.305.244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417893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516.456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544.517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28.061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165.368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134728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330180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051952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92639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27907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972802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676667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4194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14.956.513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760.694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2.922.577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506702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14.956.513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760.694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2.922.577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4271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1.482.618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51169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1.482.618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796723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1.482.618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93222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67.328.510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30.083.430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90561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30.083.430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92923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390.067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62231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65.812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275529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4.886.155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34646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790259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6.771.228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345823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12.779.406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12.378.659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12.096.832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616480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30952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5.858.838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70598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42030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086867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569551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295133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626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4138619-B305-4ADB-8B7D-0A661F59B4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954373"/>
              </p:ext>
            </p:extLst>
          </p:nvPr>
        </p:nvGraphicFramePr>
        <p:xfrm>
          <a:off x="414336" y="1930138"/>
          <a:ext cx="8201488" cy="4451194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val="1833603524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544147985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735481600"/>
                    </a:ext>
                  </a:extLst>
                </a:gridCol>
                <a:gridCol w="2992744">
                  <a:extLst>
                    <a:ext uri="{9D8B030D-6E8A-4147-A177-3AD203B41FA5}">
                      <a16:colId xmlns:a16="http://schemas.microsoft.com/office/drawing/2014/main" val="1307403876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356698985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3243918703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4074559105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1433275474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3038541901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3296605614"/>
                    </a:ext>
                  </a:extLst>
                </a:gridCol>
              </a:tblGrid>
              <a:tr h="13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561744"/>
                  </a:ext>
                </a:extLst>
              </a:tr>
              <a:tr h="211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44876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184.636.974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1.315.192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58.485.853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832222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4.552.316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4.507.401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-44.915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1.494.312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313471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593.443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854.736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261.293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46244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887248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59880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152.624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1526240,0%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1526240,0%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837238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152.624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1526240,0%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1526240,0%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493806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029401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855003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233419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58745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44.483.207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10.423.728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140775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44.483.207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10.423.728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61445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16.444.625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44167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16.444.625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303225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16.444.625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525028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100.822.312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29.530.660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890673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29.476.127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097750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460.911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922172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116.448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291999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9.969.349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66871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550998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9.059.279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50461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5.588.696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352767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009305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3.995.812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622416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675818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910170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103966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934628"/>
                  </a:ext>
                </a:extLst>
              </a:tr>
              <a:tr h="13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290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B9037BB-F40F-47CC-9C48-32C933CE1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179794"/>
              </p:ext>
            </p:extLst>
          </p:nvPr>
        </p:nvGraphicFramePr>
        <p:xfrm>
          <a:off x="414336" y="1934606"/>
          <a:ext cx="8201490" cy="4421734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val="1169363821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1508408747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3578744616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val="4262703813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804418898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4246089877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2996419013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4177711315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1490154604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2756839058"/>
                    </a:ext>
                  </a:extLst>
                </a:gridCol>
              </a:tblGrid>
              <a:tr h="1356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303885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350211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323.557.151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1.433.567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131.081.497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407263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11.748.441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11.594.149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-154.292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3.883.946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184364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872.023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957.393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85.370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276.674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400560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987697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818870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818440,0%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818440,0%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48778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818440,0%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818440,0%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34681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125738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95189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19940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55.049.152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119.200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16.806.687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22659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55.049.152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119.200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16.806.687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39191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16.364.052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53892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16.364.052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703561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6.808.002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367560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172.294.916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92.819.152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12162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92.819.152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112111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1.952.183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274590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268.619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191184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27.003.340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89074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16.665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749954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19.897.867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69921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21.637.776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892222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110.939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598952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21.931.763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322888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2623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137710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851002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562830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06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contempla un presupuesto de </a:t>
            </a:r>
            <a:r>
              <a:rPr lang="es-CL" sz="1600" b="1" dirty="0">
                <a:latin typeface="+mn-lt"/>
              </a:rPr>
              <a:t>$2.517.900 millones</a:t>
            </a:r>
            <a:r>
              <a:rPr lang="es-CL" sz="1600" dirty="0">
                <a:latin typeface="+mn-lt"/>
              </a:rPr>
              <a:t>, de los cuales un 52% se destina a transferencias de capital, un 24% a préstamos y18% a iniciativas de inversión, manteniendo la incidencia en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abril ascendió a </a:t>
            </a:r>
            <a:r>
              <a:rPr lang="es-CL" sz="1600" b="1" dirty="0">
                <a:latin typeface="+mn-lt"/>
              </a:rPr>
              <a:t>$196.571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7,9%</a:t>
            </a:r>
            <a:r>
              <a:rPr lang="es-CL" sz="1600" dirty="0">
                <a:latin typeface="+mn-lt"/>
              </a:rPr>
              <a:t> respecto de la ley inicial, gasto levemente inferior respecto a igual mes del año 2017 (0,1 puntos porcentuales).  La ejecución acumulada </a:t>
            </a:r>
            <a:r>
              <a:rPr lang="es-CL" sz="1600" dirty="0"/>
              <a:t>al cuarto mes de 2018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$768.827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30,5%</a:t>
            </a:r>
            <a:r>
              <a:rPr lang="es-CL" sz="1600" dirty="0">
                <a:latin typeface="+mn-lt"/>
              </a:rPr>
              <a:t> del presupuesto vigente e igual </a:t>
            </a:r>
            <a:r>
              <a:rPr lang="es-CL" sz="1600" b="1" dirty="0">
                <a:latin typeface="+mn-lt"/>
              </a:rPr>
              <a:t>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abril un aumento consolidado del </a:t>
            </a:r>
            <a:r>
              <a:rPr lang="es-CL" sz="1600" b="1" dirty="0"/>
              <a:t>$3.634 millones</a:t>
            </a:r>
            <a:r>
              <a:rPr lang="es-CL" sz="1600" dirty="0"/>
              <a:t>.  Lo que se traduce en incrementos en la mayoría de sus subtítulos, destacando por su monto el subtítulo 23 “prestaciones de seguridad social”, con $4.354 millones derivados de la aplicación de la Ley de Incentivo al Retiro.  A su vez, “transferencia de capital” y “gatos en personal” son los subtítulos que presentan las mayores reducciones en su presupuesto con un </a:t>
            </a:r>
            <a:r>
              <a:rPr lang="es-CL" sz="1600" b="1" dirty="0"/>
              <a:t>0.2%</a:t>
            </a:r>
            <a:r>
              <a:rPr lang="es-CL" sz="1600" dirty="0"/>
              <a:t> ($3.090 millones) y </a:t>
            </a:r>
            <a:r>
              <a:rPr lang="es-CL" sz="1600" b="1" dirty="0"/>
              <a:t>1%</a:t>
            </a:r>
            <a:r>
              <a:rPr lang="es-CL" sz="1600" dirty="0"/>
              <a:t> ($1.411 millones) respectivamente, éste último ajuste como consecuencia de la aplicación de la Ley de Incentivo al Retiro.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IX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DB2946-B848-4A4F-AFC4-52CDF350E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278571"/>
              </p:ext>
            </p:extLst>
          </p:nvPr>
        </p:nvGraphicFramePr>
        <p:xfrm>
          <a:off x="414336" y="1934607"/>
          <a:ext cx="8201487" cy="4421731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val="3249777596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4146131680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1736544653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val="174663314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3974240626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2532805811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3403504166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1551718156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637460941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1792208431"/>
                    </a:ext>
                  </a:extLst>
                </a:gridCol>
              </a:tblGrid>
              <a:tr h="14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966583"/>
                  </a:ext>
                </a:extLst>
              </a:tr>
              <a:tr h="231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13111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199.776.310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2.121.789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62.484.497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64518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3.763.290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3.699.090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-64.200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1.183.050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26710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111.719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243.114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8332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31199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64498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359.892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3598920,0%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3436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359.892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3598920,0%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8512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83096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17398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22011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6.017.626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17405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6.017.626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8438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10.054.094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25074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10.054.094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23765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10.054.094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76517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131.317.051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44.616.533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07170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44.616.533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62228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17.201.063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83920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27139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5.575.827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48729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14.884.885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355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1.451.359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49263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5.503.399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69465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8951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77424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61470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89168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565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76F7425-22B0-4BDD-A685-846FB9380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718560"/>
              </p:ext>
            </p:extLst>
          </p:nvPr>
        </p:nvGraphicFramePr>
        <p:xfrm>
          <a:off x="414336" y="1934606"/>
          <a:ext cx="8229600" cy="4446730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1754533546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3598805404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3652609920"/>
                    </a:ext>
                  </a:extLst>
                </a:gridCol>
                <a:gridCol w="3010269">
                  <a:extLst>
                    <a:ext uri="{9D8B030D-6E8A-4147-A177-3AD203B41FA5}">
                      <a16:colId xmlns:a16="http://schemas.microsoft.com/office/drawing/2014/main" val="3687465881"/>
                    </a:ext>
                  </a:extLst>
                </a:gridCol>
                <a:gridCol w="766876">
                  <a:extLst>
                    <a:ext uri="{9D8B030D-6E8A-4147-A177-3AD203B41FA5}">
                      <a16:colId xmlns:a16="http://schemas.microsoft.com/office/drawing/2014/main" val="3811968517"/>
                    </a:ext>
                  </a:extLst>
                </a:gridCol>
                <a:gridCol w="766876">
                  <a:extLst>
                    <a:ext uri="{9D8B030D-6E8A-4147-A177-3AD203B41FA5}">
                      <a16:colId xmlns:a16="http://schemas.microsoft.com/office/drawing/2014/main" val="1865644129"/>
                    </a:ext>
                  </a:extLst>
                </a:gridCol>
                <a:gridCol w="766876">
                  <a:extLst>
                    <a:ext uri="{9D8B030D-6E8A-4147-A177-3AD203B41FA5}">
                      <a16:colId xmlns:a16="http://schemas.microsoft.com/office/drawing/2014/main" val="3092346002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1945516547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202568639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1568766540"/>
                    </a:ext>
                  </a:extLst>
                </a:gridCol>
              </a:tblGrid>
              <a:tr h="145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24678"/>
                  </a:ext>
                </a:extLst>
              </a:tr>
              <a:tr h="2325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96061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117.858.460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1.787.516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32.583.270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40625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4.299.607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4.250.487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-49.120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1.352.055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793947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324.951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787.598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462.647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100.842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557075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258.357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258.357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258.355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62882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258.357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258.357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258.355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575767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49652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708262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048798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782425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184203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4.868.774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573430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4.868.774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215213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730.706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938981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730.706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58251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730.706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323255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63.422.020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25.267.299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145312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25.267.299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39236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5.026.999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76331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553146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6.228.845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484244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8.321.946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182239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763346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5.409.677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11040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966953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338584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239184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157632"/>
                  </a:ext>
                </a:extLst>
              </a:tr>
              <a:tr h="145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9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1CA114F-39A5-47B9-98A8-A5A60E1AB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812692"/>
              </p:ext>
            </p:extLst>
          </p:nvPr>
        </p:nvGraphicFramePr>
        <p:xfrm>
          <a:off x="438808" y="1934607"/>
          <a:ext cx="8210797" cy="4421741"/>
        </p:xfrm>
        <a:graphic>
          <a:graphicData uri="http://schemas.openxmlformats.org/drawingml/2006/table">
            <a:tbl>
              <a:tblPr/>
              <a:tblGrid>
                <a:gridCol w="285891">
                  <a:extLst>
                    <a:ext uri="{9D8B030D-6E8A-4147-A177-3AD203B41FA5}">
                      <a16:colId xmlns:a16="http://schemas.microsoft.com/office/drawing/2014/main" val="873714606"/>
                    </a:ext>
                  </a:extLst>
                </a:gridCol>
                <a:gridCol w="285891">
                  <a:extLst>
                    <a:ext uri="{9D8B030D-6E8A-4147-A177-3AD203B41FA5}">
                      <a16:colId xmlns:a16="http://schemas.microsoft.com/office/drawing/2014/main" val="3542526530"/>
                    </a:ext>
                  </a:extLst>
                </a:gridCol>
                <a:gridCol w="285891">
                  <a:extLst>
                    <a:ext uri="{9D8B030D-6E8A-4147-A177-3AD203B41FA5}">
                      <a16:colId xmlns:a16="http://schemas.microsoft.com/office/drawing/2014/main" val="3897395816"/>
                    </a:ext>
                  </a:extLst>
                </a:gridCol>
                <a:gridCol w="2996140">
                  <a:extLst>
                    <a:ext uri="{9D8B030D-6E8A-4147-A177-3AD203B41FA5}">
                      <a16:colId xmlns:a16="http://schemas.microsoft.com/office/drawing/2014/main" val="2750751793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1234398722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1342232317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1379641157"/>
                    </a:ext>
                  </a:extLst>
                </a:gridCol>
                <a:gridCol w="686139">
                  <a:extLst>
                    <a:ext uri="{9D8B030D-6E8A-4147-A177-3AD203B41FA5}">
                      <a16:colId xmlns:a16="http://schemas.microsoft.com/office/drawing/2014/main" val="2166095318"/>
                    </a:ext>
                  </a:extLst>
                </a:gridCol>
                <a:gridCol w="686139">
                  <a:extLst>
                    <a:ext uri="{9D8B030D-6E8A-4147-A177-3AD203B41FA5}">
                      <a16:colId xmlns:a16="http://schemas.microsoft.com/office/drawing/2014/main" val="2614404926"/>
                    </a:ext>
                  </a:extLst>
                </a:gridCol>
                <a:gridCol w="686139">
                  <a:extLst>
                    <a:ext uri="{9D8B030D-6E8A-4147-A177-3AD203B41FA5}">
                      <a16:colId xmlns:a16="http://schemas.microsoft.com/office/drawing/2014/main" val="219918691"/>
                    </a:ext>
                  </a:extLst>
                </a:gridCol>
              </a:tblGrid>
              <a:tr h="160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180254"/>
                  </a:ext>
                </a:extLst>
              </a:tr>
              <a:tr h="2563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29392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30.831.997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800.751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6.121.237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593739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2.676.247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2.626.514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-49.733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801.952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54773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247.235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261.126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85.277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912633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71716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205373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815259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397128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818950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282606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67503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9.610.400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1.339.763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1.328.232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42519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9.610.400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1.339.763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1.328.232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35015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295.068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5136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295.068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0494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295.068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379179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14.235.760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-762.266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3.342.956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176838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14.208.324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-789.702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3.342.956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38100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1.879.960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7166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859.070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826350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5.363.697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4.573.995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-789.702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591.475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0062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39419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50430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86010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558880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949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9BF2F11-7967-4D3D-B78B-2969C11B32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64933"/>
              </p:ext>
            </p:extLst>
          </p:nvPr>
        </p:nvGraphicFramePr>
        <p:xfrm>
          <a:off x="414336" y="1934606"/>
          <a:ext cx="8201490" cy="4421732"/>
        </p:xfrm>
        <a:graphic>
          <a:graphicData uri="http://schemas.openxmlformats.org/drawingml/2006/table">
            <a:tbl>
              <a:tblPr/>
              <a:tblGrid>
                <a:gridCol w="285566">
                  <a:extLst>
                    <a:ext uri="{9D8B030D-6E8A-4147-A177-3AD203B41FA5}">
                      <a16:colId xmlns:a16="http://schemas.microsoft.com/office/drawing/2014/main" val="4026852396"/>
                    </a:ext>
                  </a:extLst>
                </a:gridCol>
                <a:gridCol w="285566">
                  <a:extLst>
                    <a:ext uri="{9D8B030D-6E8A-4147-A177-3AD203B41FA5}">
                      <a16:colId xmlns:a16="http://schemas.microsoft.com/office/drawing/2014/main" val="3870489260"/>
                    </a:ext>
                  </a:extLst>
                </a:gridCol>
                <a:gridCol w="285566">
                  <a:extLst>
                    <a:ext uri="{9D8B030D-6E8A-4147-A177-3AD203B41FA5}">
                      <a16:colId xmlns:a16="http://schemas.microsoft.com/office/drawing/2014/main" val="1333380053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val="2720668736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2707845983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3537473810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1919961947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val="648893621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val="2522771554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val="2385468602"/>
                    </a:ext>
                  </a:extLst>
                </a:gridCol>
              </a:tblGrid>
              <a:tr h="154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492917"/>
                  </a:ext>
                </a:extLst>
              </a:tr>
              <a:tr h="2473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04506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59.466.167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7.308.951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765961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2.740.190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2.735.402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-4.788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863.515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279354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220.138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361.450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141.312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60.393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65401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55088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09499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8553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746843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041562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706943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334323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11.867.162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2.152.907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65498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11.867.162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2.152.907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59013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09205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804143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467306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4.219.736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90620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4.219.736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35321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1.188.931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39103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90766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444.657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369902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2.479.292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388837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16641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106.856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25374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2174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71414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449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REGIÓN METROPOLITANA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5D46C2-2F7E-42AD-82F9-410A3A6B2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832757"/>
              </p:ext>
            </p:extLst>
          </p:nvPr>
        </p:nvGraphicFramePr>
        <p:xfrm>
          <a:off x="414336" y="1934606"/>
          <a:ext cx="8201490" cy="4446706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val="2043695380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2724806676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1625380613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val="209598477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2761795629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3587813654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val="3145042030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3188279912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1069742725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2787082844"/>
                    </a:ext>
                  </a:extLst>
                </a:gridCol>
              </a:tblGrid>
              <a:tr h="13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27933"/>
                  </a:ext>
                </a:extLst>
              </a:tr>
              <a:tr h="218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865324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521.187.874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10.458.310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154.203.055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58200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15.109.333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14.855.323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-254.010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4.798.417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35296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1.680.496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1.783.360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102.864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588.487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688376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12058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8424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1.084.955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10849550,0%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0611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1.084.955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10849550,0%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61613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005905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423856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898260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77495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51.246.966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5.853.320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14.119.906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667537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51.246.966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5.853.320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14.119.906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843943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26.919.663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64876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26.919.663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514564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26.919.663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9580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273.688.666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106.132.024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11823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106.057.792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59730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214.176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202900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37.720.695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89791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146.067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054840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23.548.315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178300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31.818.892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13146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2929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12.605.747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4280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Integración Social y Territorial DS19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85365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51340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220325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69926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93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DBA795A-3B5E-4A97-B9D8-01A990FBD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354012"/>
              </p:ext>
            </p:extLst>
          </p:nvPr>
        </p:nvGraphicFramePr>
        <p:xfrm>
          <a:off x="414336" y="1934607"/>
          <a:ext cx="8201487" cy="4421741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val="945644545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1484452652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440068325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val="1352812223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2179431321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4111865804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2840290099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2999014220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2520827063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2341543506"/>
                    </a:ext>
                  </a:extLst>
                </a:gridCol>
              </a:tblGrid>
              <a:tr h="160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523374"/>
                  </a:ext>
                </a:extLst>
              </a:tr>
              <a:tr h="2563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627929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63.551.060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1.094.321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20.063.058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2295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2.080.911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2.069.256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-11.655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700.741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749840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241.710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292.799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51.089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98.246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060806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68667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952928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3604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769568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95857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116007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46955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4.258.224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853883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4.258.224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90838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1.320.461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17963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1.320.461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056994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1.320.461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48023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13.680.724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123168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13.680.724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195397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3.103.766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020427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2.705.226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21219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6.406.713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159537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7.246.852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5.690.384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-1.556.468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059937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1.290.939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46511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(DS 19)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145.800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436228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665655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626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8DF3F6-7B2D-47A4-B408-A52BA4EA9F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04297"/>
              </p:ext>
            </p:extLst>
          </p:nvPr>
        </p:nvGraphicFramePr>
        <p:xfrm>
          <a:off x="414337" y="1934606"/>
          <a:ext cx="8201488" cy="4421736"/>
        </p:xfrm>
        <a:graphic>
          <a:graphicData uri="http://schemas.openxmlformats.org/drawingml/2006/table">
            <a:tbl>
              <a:tblPr/>
              <a:tblGrid>
                <a:gridCol w="285568">
                  <a:extLst>
                    <a:ext uri="{9D8B030D-6E8A-4147-A177-3AD203B41FA5}">
                      <a16:colId xmlns:a16="http://schemas.microsoft.com/office/drawing/2014/main" val="2867357987"/>
                    </a:ext>
                  </a:extLst>
                </a:gridCol>
                <a:gridCol w="285568">
                  <a:extLst>
                    <a:ext uri="{9D8B030D-6E8A-4147-A177-3AD203B41FA5}">
                      <a16:colId xmlns:a16="http://schemas.microsoft.com/office/drawing/2014/main" val="1580718467"/>
                    </a:ext>
                  </a:extLst>
                </a:gridCol>
                <a:gridCol w="285568">
                  <a:extLst>
                    <a:ext uri="{9D8B030D-6E8A-4147-A177-3AD203B41FA5}">
                      <a16:colId xmlns:a16="http://schemas.microsoft.com/office/drawing/2014/main" val="2314663990"/>
                    </a:ext>
                  </a:extLst>
                </a:gridCol>
                <a:gridCol w="2992741">
                  <a:extLst>
                    <a:ext uri="{9D8B030D-6E8A-4147-A177-3AD203B41FA5}">
                      <a16:colId xmlns:a16="http://schemas.microsoft.com/office/drawing/2014/main" val="3310538163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2221604791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4102365851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2363683287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3534579787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2831846988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2269188642"/>
                    </a:ext>
                  </a:extLst>
                </a:gridCol>
              </a:tblGrid>
              <a:tr h="149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769273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10340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63.762.548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1.012.286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11.493.408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82673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2.110.170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2.084.760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673.377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9908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218.250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279.925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61.675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088382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73528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485303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50310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17111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6659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4714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38736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8.905.218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9.754.722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849.504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1.280.499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60975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63.826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36.681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6725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8.878.073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9.690.896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812.823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1.280.499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4390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7.584.693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449325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7.584.693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06063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7.584.693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94155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12.634.384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1.809.108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715409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1.809.108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628750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1.342.310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27376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173.092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741299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293.706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01145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735351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241763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504795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108365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599001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233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41%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Vivienda y Urbanismo </a:t>
            </a:r>
            <a:r>
              <a:rPr lang="es-CL" sz="1600" dirty="0"/>
              <a:t>y </a:t>
            </a:r>
            <a:r>
              <a:rPr lang="es-CL" sz="1600" b="1" dirty="0"/>
              <a:t>los SERVIU de las regiones del Biobío y Metropolitana de Santiago </a:t>
            </a:r>
            <a:r>
              <a:rPr lang="es-CL" sz="1600" dirty="0"/>
              <a:t>(que representan a su vez 8%, 13% y 20% respectivamente), los que al mes de abril alcanzaron niveles de ejecución de </a:t>
            </a:r>
            <a:r>
              <a:rPr lang="es-CL" sz="1600" b="1" dirty="0"/>
              <a:t>33,5%, 40,5% y 29,6%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Las mayores tasas de gastos se registraron en </a:t>
            </a:r>
            <a:r>
              <a:rPr lang="es-CL" sz="1600" b="1" dirty="0"/>
              <a:t>los SERVIU de las regiones de O’Higgins (40,9%) y Biobío (40,5%)</a:t>
            </a:r>
            <a:r>
              <a:rPr lang="es-CL" sz="1600" dirty="0"/>
              <a:t>.  Mientras que </a:t>
            </a:r>
            <a:r>
              <a:rPr lang="es-CL" sz="1600" b="1" dirty="0"/>
              <a:t>el SERVIU de Magallanes </a:t>
            </a:r>
            <a:r>
              <a:rPr lang="es-CL" sz="1600" dirty="0"/>
              <a:t>es el que presenta la </a:t>
            </a:r>
            <a:r>
              <a:rPr lang="es-CL" sz="1600" b="1" dirty="0"/>
              <a:t>menor ejecución, con un gasto de 12,3%</a:t>
            </a:r>
            <a:r>
              <a:rPr lang="es-CL" sz="1600" dirty="0"/>
              <a:t>.</a:t>
            </a:r>
            <a:endParaRPr lang="es-CL" sz="1600" b="1" u="sng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23966E8-5B0C-4588-8A0A-52F7D9982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70232"/>
              </p:ext>
            </p:extLst>
          </p:nvPr>
        </p:nvGraphicFramePr>
        <p:xfrm>
          <a:off x="414338" y="2007047"/>
          <a:ext cx="8201487" cy="2609049"/>
        </p:xfrm>
        <a:graphic>
          <a:graphicData uri="http://schemas.openxmlformats.org/drawingml/2006/table">
            <a:tbl>
              <a:tblPr/>
              <a:tblGrid>
                <a:gridCol w="876123">
                  <a:extLst>
                    <a:ext uri="{9D8B030D-6E8A-4147-A177-3AD203B41FA5}">
                      <a16:colId xmlns:a16="http://schemas.microsoft.com/office/drawing/2014/main" val="3130642535"/>
                    </a:ext>
                  </a:extLst>
                </a:gridCol>
                <a:gridCol w="2506686">
                  <a:extLst>
                    <a:ext uri="{9D8B030D-6E8A-4147-A177-3AD203B41FA5}">
                      <a16:colId xmlns:a16="http://schemas.microsoft.com/office/drawing/2014/main" val="2409525713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3182825416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3241512045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1514983949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3587419171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627850258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1731288507"/>
                    </a:ext>
                  </a:extLst>
                </a:gridCol>
              </a:tblGrid>
              <a:tr h="1787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669595"/>
                  </a:ext>
                </a:extLst>
              </a:tr>
              <a:tr h="28592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581938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2.517.900.271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2.521.534.499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3.634.228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768.827.493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630374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138.574.971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137.163.374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-1.411.597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44.452.754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803392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23.265.170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23.665.170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4.831.130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174181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4.353.805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4.353.795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3.565.524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35655240,0%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24356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363.034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875954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58369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4.221.505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4.131.505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2.336.331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936682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7.963.057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9.044.789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930.191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087991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440.734.738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443.035.308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2.300.570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100.434.891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301563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124.788.151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864922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1.296.682.784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1.293.592.512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-3.090.272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486.347.358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656076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776.307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1491,8%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1491,8%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658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7316EF8-0B38-4FC5-9B44-FE0724BFB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22687"/>
            <a:ext cx="4113769" cy="252028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AB126E0-1AEF-41F2-B7F7-E04F4BAFB8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5" y="2122687"/>
            <a:ext cx="4113770" cy="252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18,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1352462-AA38-4DDB-A5DE-859C53ECC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448335"/>
              </p:ext>
            </p:extLst>
          </p:nvPr>
        </p:nvGraphicFramePr>
        <p:xfrm>
          <a:off x="420664" y="1700808"/>
          <a:ext cx="8195160" cy="3528402"/>
        </p:xfrm>
        <a:graphic>
          <a:graphicData uri="http://schemas.openxmlformats.org/drawingml/2006/table">
            <a:tbl>
              <a:tblPr/>
              <a:tblGrid>
                <a:gridCol w="237391">
                  <a:extLst>
                    <a:ext uri="{9D8B030D-6E8A-4147-A177-3AD203B41FA5}">
                      <a16:colId xmlns:a16="http://schemas.microsoft.com/office/drawing/2014/main" val="3462207263"/>
                    </a:ext>
                  </a:extLst>
                </a:gridCol>
                <a:gridCol w="237391">
                  <a:extLst>
                    <a:ext uri="{9D8B030D-6E8A-4147-A177-3AD203B41FA5}">
                      <a16:colId xmlns:a16="http://schemas.microsoft.com/office/drawing/2014/main" val="3278170026"/>
                    </a:ext>
                  </a:extLst>
                </a:gridCol>
                <a:gridCol w="3602155">
                  <a:extLst>
                    <a:ext uri="{9D8B030D-6E8A-4147-A177-3AD203B41FA5}">
                      <a16:colId xmlns:a16="http://schemas.microsoft.com/office/drawing/2014/main" val="4234586132"/>
                    </a:ext>
                  </a:extLst>
                </a:gridCol>
                <a:gridCol w="753460">
                  <a:extLst>
                    <a:ext uri="{9D8B030D-6E8A-4147-A177-3AD203B41FA5}">
                      <a16:colId xmlns:a16="http://schemas.microsoft.com/office/drawing/2014/main" val="1153283209"/>
                    </a:ext>
                  </a:extLst>
                </a:gridCol>
                <a:gridCol w="753460">
                  <a:extLst>
                    <a:ext uri="{9D8B030D-6E8A-4147-A177-3AD203B41FA5}">
                      <a16:colId xmlns:a16="http://schemas.microsoft.com/office/drawing/2014/main" val="844808035"/>
                    </a:ext>
                  </a:extLst>
                </a:gridCol>
                <a:gridCol w="753460">
                  <a:extLst>
                    <a:ext uri="{9D8B030D-6E8A-4147-A177-3AD203B41FA5}">
                      <a16:colId xmlns:a16="http://schemas.microsoft.com/office/drawing/2014/main" val="224638804"/>
                    </a:ext>
                  </a:extLst>
                </a:gridCol>
                <a:gridCol w="619281">
                  <a:extLst>
                    <a:ext uri="{9D8B030D-6E8A-4147-A177-3AD203B41FA5}">
                      <a16:colId xmlns:a16="http://schemas.microsoft.com/office/drawing/2014/main" val="2520638869"/>
                    </a:ext>
                  </a:extLst>
                </a:gridCol>
                <a:gridCol w="619281">
                  <a:extLst>
                    <a:ext uri="{9D8B030D-6E8A-4147-A177-3AD203B41FA5}">
                      <a16:colId xmlns:a16="http://schemas.microsoft.com/office/drawing/2014/main" val="2112180909"/>
                    </a:ext>
                  </a:extLst>
                </a:gridCol>
                <a:gridCol w="619281">
                  <a:extLst>
                    <a:ext uri="{9D8B030D-6E8A-4147-A177-3AD203B41FA5}">
                      <a16:colId xmlns:a16="http://schemas.microsoft.com/office/drawing/2014/main" val="1737633717"/>
                    </a:ext>
                  </a:extLst>
                </a:gridCol>
              </a:tblGrid>
              <a:tr h="1561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065936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318744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247.601.916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223.446.702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-24.155.214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70.275.279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55386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199.330.193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-2.487.055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66.694.699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20889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Campamento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14.756.709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2.169.786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14242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Recuperación de Barrios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9.359.800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-20.306.585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1.410.794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63966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31.495.496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249.777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6.355.846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413157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106.572.621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1.190.845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25.105.518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185044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66.602.136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1.498.639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14.998.819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67526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54.810.081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-2.316.849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15.590.018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6187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148.248.286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615.952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48.069.173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632017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237.406.742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4.947.241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68.511.864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661352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88.323.894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1.062.694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36.096.150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19787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184.636.974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1.315.192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58.485.853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32465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323.557.151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1.433.567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131.081.497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8596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199.776.310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2.121.789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62.484.497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95767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117.858.460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1.787.516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32.583.270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629194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30.831.997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800.751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6.121.237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636179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59.466.167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7.308.951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237171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RM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521.187.874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10.458.310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154.203.055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71040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63.551.060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1.094.321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20.063.058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833054"/>
                  </a:ext>
                </a:extLst>
              </a:tr>
              <a:tr h="15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63.762.548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1.012.286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11.493.408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698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VIVIENDA Y URBANISMO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40AF9DE-01A7-421C-9A40-A42F4F518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392795"/>
              </p:ext>
            </p:extLst>
          </p:nvPr>
        </p:nvGraphicFramePr>
        <p:xfrm>
          <a:off x="414336" y="1916832"/>
          <a:ext cx="8210796" cy="4122075"/>
        </p:xfrm>
        <a:graphic>
          <a:graphicData uri="http://schemas.openxmlformats.org/drawingml/2006/table">
            <a:tbl>
              <a:tblPr/>
              <a:tblGrid>
                <a:gridCol w="340058">
                  <a:extLst>
                    <a:ext uri="{9D8B030D-6E8A-4147-A177-3AD203B41FA5}">
                      <a16:colId xmlns:a16="http://schemas.microsoft.com/office/drawing/2014/main" val="2735442709"/>
                    </a:ext>
                  </a:extLst>
                </a:gridCol>
                <a:gridCol w="313900">
                  <a:extLst>
                    <a:ext uri="{9D8B030D-6E8A-4147-A177-3AD203B41FA5}">
                      <a16:colId xmlns:a16="http://schemas.microsoft.com/office/drawing/2014/main" val="3747777726"/>
                    </a:ext>
                  </a:extLst>
                </a:gridCol>
                <a:gridCol w="325525">
                  <a:extLst>
                    <a:ext uri="{9D8B030D-6E8A-4147-A177-3AD203B41FA5}">
                      <a16:colId xmlns:a16="http://schemas.microsoft.com/office/drawing/2014/main" val="2980672918"/>
                    </a:ext>
                  </a:extLst>
                </a:gridCol>
                <a:gridCol w="3045989">
                  <a:extLst>
                    <a:ext uri="{9D8B030D-6E8A-4147-A177-3AD203B41FA5}">
                      <a16:colId xmlns:a16="http://schemas.microsoft.com/office/drawing/2014/main" val="2041374284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1214930697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3289967074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315996066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3958638172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2032219704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1797121972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57023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58112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199.330.193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-2.487.055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66.694.699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30688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58.219.521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57.730.636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-488.885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18.611.587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08779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11.832.936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10.605.140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-1.227.796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1.364.506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95407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1.066.233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10662230,0%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38920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81147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38200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363.034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80876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363.034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34181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Nacional para la Superación de la Pobreza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317.034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98224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Instituto Forestal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20827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0083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90.223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7539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46473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4593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2.294.748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-1.926.597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19474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2.294.748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-1.926.597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79003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828.417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58957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79115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40341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54605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0897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803.815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430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VIVIENDA Y URBANISMO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240BAA-A682-40DB-A18A-49C6AED5C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746785"/>
              </p:ext>
            </p:extLst>
          </p:nvPr>
        </p:nvGraphicFramePr>
        <p:xfrm>
          <a:off x="414336" y="1916832"/>
          <a:ext cx="8210795" cy="4351335"/>
        </p:xfrm>
        <a:graphic>
          <a:graphicData uri="http://schemas.openxmlformats.org/drawingml/2006/table">
            <a:tbl>
              <a:tblPr/>
              <a:tblGrid>
                <a:gridCol w="340059">
                  <a:extLst>
                    <a:ext uri="{9D8B030D-6E8A-4147-A177-3AD203B41FA5}">
                      <a16:colId xmlns:a16="http://schemas.microsoft.com/office/drawing/2014/main" val="1638319127"/>
                    </a:ext>
                  </a:extLst>
                </a:gridCol>
                <a:gridCol w="313900">
                  <a:extLst>
                    <a:ext uri="{9D8B030D-6E8A-4147-A177-3AD203B41FA5}">
                      <a16:colId xmlns:a16="http://schemas.microsoft.com/office/drawing/2014/main" val="1081574432"/>
                    </a:ext>
                  </a:extLst>
                </a:gridCol>
                <a:gridCol w="325525">
                  <a:extLst>
                    <a:ext uri="{9D8B030D-6E8A-4147-A177-3AD203B41FA5}">
                      <a16:colId xmlns:a16="http://schemas.microsoft.com/office/drawing/2014/main" val="3196771446"/>
                    </a:ext>
                  </a:extLst>
                </a:gridCol>
                <a:gridCol w="3045987">
                  <a:extLst>
                    <a:ext uri="{9D8B030D-6E8A-4147-A177-3AD203B41FA5}">
                      <a16:colId xmlns:a16="http://schemas.microsoft.com/office/drawing/2014/main" val="605723015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1194900116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707303317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364367690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3296845127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1872593255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val="1782784627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482250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16039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9.409.669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96544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66156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9.409.669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01469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35.051.263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16109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91.806.001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91.799.001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35.051.263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10365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Transantiago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85091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MINVU-PNUD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563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Universidades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7245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SERNAC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2891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Fundacion Chile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69103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Centro de Innovación en Madera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2506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58450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Complementario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65322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 la Originación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954.306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350.736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07650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Implicito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77697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2.132.365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013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Cartera Hipotecaria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70.867.686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70.771.686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27.333.078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0084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Arriendo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4.096.370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04110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75330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a  SERVIU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48344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49460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Cities Alliance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63883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76901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994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CAMPAMENTO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708BD29-09FD-4914-A10F-57C859564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237697"/>
              </p:ext>
            </p:extLst>
          </p:nvPr>
        </p:nvGraphicFramePr>
        <p:xfrm>
          <a:off x="414336" y="1868116"/>
          <a:ext cx="8201486" cy="2111307"/>
        </p:xfrm>
        <a:graphic>
          <a:graphicData uri="http://schemas.openxmlformats.org/drawingml/2006/table">
            <a:tbl>
              <a:tblPr/>
              <a:tblGrid>
                <a:gridCol w="339672">
                  <a:extLst>
                    <a:ext uri="{9D8B030D-6E8A-4147-A177-3AD203B41FA5}">
                      <a16:colId xmlns:a16="http://schemas.microsoft.com/office/drawing/2014/main" val="2668659067"/>
                    </a:ext>
                  </a:extLst>
                </a:gridCol>
                <a:gridCol w="313545">
                  <a:extLst>
                    <a:ext uri="{9D8B030D-6E8A-4147-A177-3AD203B41FA5}">
                      <a16:colId xmlns:a16="http://schemas.microsoft.com/office/drawing/2014/main" val="406359887"/>
                    </a:ext>
                  </a:extLst>
                </a:gridCol>
                <a:gridCol w="325156">
                  <a:extLst>
                    <a:ext uri="{9D8B030D-6E8A-4147-A177-3AD203B41FA5}">
                      <a16:colId xmlns:a16="http://schemas.microsoft.com/office/drawing/2014/main" val="3959303607"/>
                    </a:ext>
                  </a:extLst>
                </a:gridCol>
                <a:gridCol w="3042535">
                  <a:extLst>
                    <a:ext uri="{9D8B030D-6E8A-4147-A177-3AD203B41FA5}">
                      <a16:colId xmlns:a16="http://schemas.microsoft.com/office/drawing/2014/main" val="2991516429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3574022707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1228613899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18540818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4261374186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4132156999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133727253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24027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14392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14.756.709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2.169.786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82644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195.683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52449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21.089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93539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8571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8935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56555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74919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1.953.014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4290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1.953.014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82098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Aldeas y Campamentos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1.953.014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105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3361</TotalTime>
  <Words>9199</Words>
  <Application>Microsoft Office PowerPoint</Application>
  <PresentationFormat>Presentación en pantalla (4:3)</PresentationFormat>
  <Paragraphs>5774</Paragraphs>
  <Slides>26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abril de 2018 Partida 18: MINISTERIO DEL VIVIENDA Y URBANISMO</vt:lpstr>
      <vt:lpstr>Ejecución Presupuestaria de Gastos Ministerio de Vivienda y Urbanismo acumulada al mes de abril de 2018 </vt:lpstr>
      <vt:lpstr>Ejecución Presupuestaria de Gastos Ministerio de Vivienda y Urbanismo acumulada al mes de abril de 2018 </vt:lpstr>
      <vt:lpstr>Ejecución Presupuestaria de Gastos  MINISTERIO DE VIVIENDA Y URBANISMO acumulada al mes de abril de 2018 </vt:lpstr>
      <vt:lpstr>Ejecución Presupuestaria de Gastos  MINISTERIO DE VIVIENDA Y URBANISMO acumulada al mes de abril de 2018 </vt:lpstr>
      <vt:lpstr>Ejecución Presupuestaria de Gastos Partida 18, Resumen por Capítulos acumulada al mes de abril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188</cp:revision>
  <cp:lastPrinted>2017-06-20T21:34:02Z</cp:lastPrinted>
  <dcterms:created xsi:type="dcterms:W3CDTF">2016-06-23T13:38:47Z</dcterms:created>
  <dcterms:modified xsi:type="dcterms:W3CDTF">2018-08-08T18:09:05Z</dcterms:modified>
</cp:coreProperties>
</file>