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19"/>
  </p:notesMasterIdLst>
  <p:sldIdLst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623580EB-C2B1-4565-B6B5-5F3BD12A04B4}" type="datetimeFigureOut">
              <a:rPr lang="es-CL" smtClean="0"/>
              <a:t>27-07-2018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EB753B38-ACBB-48E6-ACB5-905B7B9E39B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562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4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9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02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14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016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65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824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1044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989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52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003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37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32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3426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825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88566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3716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568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965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8405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194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3621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66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26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583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34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2406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563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8911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75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05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04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843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74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712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9499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8179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0970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22354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8809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570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5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93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1053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29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6924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538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2770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765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042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2293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51779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895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537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907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991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76940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9824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76487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9651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17285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350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13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843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592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04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302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632748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5187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60490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91128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2044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1827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06552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8419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46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88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24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vmlDrawing" Target="../drawings/vmlDrawing3.v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oleObject" Target="../embeddings/oleObject3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vmlDrawing" Target="../drawings/vmlDrawing4.v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oleObject" Target="../embeddings/oleObject4.bin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vmlDrawing" Target="../drawings/vmlDrawing5.v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oleObject" Target="../embeddings/oleObject5.bin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vmlDrawing" Target="../drawings/vmlDrawing6.v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oleObject" Target="../embeddings/oleObject6.bin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vmlDrawing" Target="../drawings/vmlDrawing7.v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oleObject" Target="../embeddings/oleObject7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973927254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6942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8200647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618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69845066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3119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424936313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2501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2739623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54663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990601425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0267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27-07-2018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7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483237879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240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312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8.xls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9.xls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4.emf"/><Relationship Id="rId4" Type="http://schemas.openxmlformats.org/officeDocument/2006/relationships/oleObject" Target="../embeddings/Hoja_de_c_lculo_de_Microsoft_Excel_97-20032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7.xls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A</a:t>
            </a:r>
            <a:r>
              <a:rPr lang="es-CL" sz="2400" b="1" cap="all" dirty="0" smtClean="0">
                <a:latin typeface="+mn-lt"/>
              </a:rPr>
              <a:t>bril</a:t>
            </a:r>
            <a:r>
              <a:rPr lang="es-CL" sz="2400" b="1" dirty="0" smtClean="0">
                <a:latin typeface="+mn-lt"/>
              </a:rPr>
              <a:t> </a:t>
            </a:r>
            <a:r>
              <a:rPr lang="es-CL" sz="2400" b="1" dirty="0" smtClean="0">
                <a:latin typeface="+mn-lt"/>
              </a:rPr>
              <a:t>DE 2018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17: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DE MINERÍA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solidFill>
                  <a:prstClr val="black"/>
                </a:solidFill>
              </a:rPr>
              <a:t>Valparaíso, </a:t>
            </a:r>
            <a:r>
              <a:rPr lang="es-CL" b="1" dirty="0" smtClean="0">
                <a:solidFill>
                  <a:prstClr val="black"/>
                </a:solidFill>
              </a:rPr>
              <a:t>junio </a:t>
            </a:r>
            <a:r>
              <a:rPr lang="es-CL" b="1" dirty="0" smtClean="0">
                <a:solidFill>
                  <a:prstClr val="black"/>
                </a:solidFill>
              </a:rPr>
              <a:t>2018</a:t>
            </a:r>
            <a:endParaRPr lang="es-CL" b="1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s-CL" sz="1200" b="1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8096858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806065" algn="ctr"/>
                <a:tab pos="5612130" algn="r"/>
              </a:tabLst>
              <a:defRPr/>
            </a:pPr>
            <a:r>
              <a:rPr lang="es-CL" sz="40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solidFill>
                <a:prstClr val="black"/>
              </a:solidFill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294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645024"/>
            <a:ext cx="7546849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03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PLAN NACIONAL DE GEOLOGÍA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5529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132258"/>
              </p:ext>
            </p:extLst>
          </p:nvPr>
        </p:nvGraphicFramePr>
        <p:xfrm>
          <a:off x="383176" y="1744216"/>
          <a:ext cx="8210799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Hoja de cálculo" r:id="rId3" imgW="7858057" imgH="1828800" progId="Excel.Sheet.8">
                  <p:embed/>
                </p:oleObj>
              </mc:Choice>
              <mc:Fallback>
                <p:oleObj name="Hoja de cálculo" r:id="rId3" imgW="7858057" imgH="182880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6" y="1744216"/>
                        <a:ext cx="8210799" cy="182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285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37681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04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PROGRAMA DE SEGURIDAD MINERA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921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1244074"/>
              </p:ext>
            </p:extLst>
          </p:nvPr>
        </p:nvGraphicFramePr>
        <p:xfrm>
          <a:off x="383176" y="1772816"/>
          <a:ext cx="8210799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Hoja de cálculo" r:id="rId3" imgW="7858057" imgH="2000250" progId="Excel.Sheet.8">
                  <p:embed/>
                </p:oleObj>
              </mc:Choice>
              <mc:Fallback>
                <p:oleObj name="Hoja de cálculo" r:id="rId3" imgW="7858057" imgH="20002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6" y="1772816"/>
                        <a:ext cx="8210799" cy="200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599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Minería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del Ministerio,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acumulada al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Abril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ascendió 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$</a:t>
            </a:r>
            <a:r>
              <a:rPr lang="es-CL" sz="1600" b="1" dirty="0" smtClean="0">
                <a:solidFill>
                  <a:prstClr val="black"/>
                </a:solidFill>
                <a:ea typeface="+mn-ea"/>
                <a:cs typeface="+mn-cs"/>
              </a:rPr>
              <a:t>18.814 </a:t>
            </a:r>
            <a:r>
              <a:rPr lang="es-CL" sz="1600" b="1" dirty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37%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vigente.</a:t>
            </a: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MX" sz="1600" dirty="0" smtClean="0">
                <a:solidFill>
                  <a:prstClr val="black"/>
                </a:solidFill>
                <a:ea typeface="+mn-ea"/>
                <a:cs typeface="+mn-cs"/>
              </a:rPr>
              <a:t>En la Subsecretaría de Minería, la asignación “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Programa 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Capacitación y Transferencia Tecnológica Pequeña Minería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Artesanal”, con recursos aprobados por $2.075 millones, no presenta gasto al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abril.</a:t>
            </a: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En el Servicio Nacional de Geología y Minería, las transferencias corrientes se informan a continuación: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600" dirty="0" smtClean="0">
                <a:solidFill>
                  <a:prstClr val="black"/>
                </a:solidFill>
              </a:rPr>
              <a:t>La Transferencia para </a:t>
            </a:r>
            <a:r>
              <a:rPr lang="es-CL" sz="1600" b="1" dirty="0" smtClean="0">
                <a:solidFill>
                  <a:prstClr val="black"/>
                </a:solidFill>
              </a:rPr>
              <a:t>ENAMI</a:t>
            </a:r>
            <a:r>
              <a:rPr lang="es-CL" sz="1600" dirty="0" smtClean="0">
                <a:solidFill>
                  <a:prstClr val="black"/>
                </a:solidFill>
              </a:rPr>
              <a:t> se encuentra ejecutada en un 100% en el Programa de la Pequeña y Mediana Minería, por $5.600 millones.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600" dirty="0" smtClean="0">
              <a:solidFill>
                <a:prstClr val="black"/>
              </a:solidFill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3878346"/>
              </p:ext>
            </p:extLst>
          </p:nvPr>
        </p:nvGraphicFramePr>
        <p:xfrm>
          <a:off x="1847850" y="3645024"/>
          <a:ext cx="5448300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Hoja de cálculo" r:id="rId3" imgW="5448300" imgH="1838235" progId="Excel.Sheet.12">
                  <p:embed/>
                </p:oleObj>
              </mc:Choice>
              <mc:Fallback>
                <p:oleObj name="Hoja de cálculo" r:id="rId3" imgW="5448300" imgH="183823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47850" y="3645024"/>
                        <a:ext cx="5448300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04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17 Ministerio de Minería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55963"/>
            <a:ext cx="7758063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0709845"/>
              </p:ext>
            </p:extLst>
          </p:nvPr>
        </p:nvGraphicFramePr>
        <p:xfrm>
          <a:off x="467544" y="1772816"/>
          <a:ext cx="8136904" cy="197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Hoja de cálculo" r:id="rId3" imgW="7410585" imgH="1971675" progId="Excel.Sheet.8">
                  <p:embed/>
                </p:oleObj>
              </mc:Choice>
              <mc:Fallback>
                <p:oleObj name="Hoja de cálculo" r:id="rId3" imgW="7410585" imgH="19716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72816"/>
                        <a:ext cx="8136904" cy="1971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8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88467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2018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17,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3573016"/>
            <a:ext cx="752179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221719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2874667"/>
              </p:ext>
            </p:extLst>
          </p:nvPr>
        </p:nvGraphicFramePr>
        <p:xfrm>
          <a:off x="395536" y="1628800"/>
          <a:ext cx="8280920" cy="183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Hoja de cálculo" r:id="rId4" imgW="9029700" imgH="1838235" progId="Excel.Sheet.8">
                  <p:embed/>
                </p:oleObj>
              </mc:Choice>
              <mc:Fallback>
                <p:oleObj name="Hoja de cálculo" r:id="rId4" imgW="9029700" imgH="183823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1628800"/>
                        <a:ext cx="8280920" cy="18383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334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440139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01: SECRETARÍA Y ADMINISTRACIÓN GENERAL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27406"/>
            <a:ext cx="738978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424783"/>
              </p:ext>
            </p:extLst>
          </p:nvPr>
        </p:nvGraphicFramePr>
        <p:xfrm>
          <a:off x="383177" y="1729333"/>
          <a:ext cx="8210798" cy="357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Hoja de cálculo" r:id="rId3" imgW="7762943" imgH="3571875" progId="Excel.Sheet.8">
                  <p:embed/>
                </p:oleObj>
              </mc:Choice>
              <mc:Fallback>
                <p:oleObj name="Hoja de cálculo" r:id="rId3" imgW="7762943" imgH="35718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7" y="1729333"/>
                        <a:ext cx="8210798" cy="3571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573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301208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3134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01, 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02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FOMENTO DE LA PEQUEÑA Y MEDIANA MINERÍA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605508"/>
            <a:ext cx="6454377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987266"/>
              </p:ext>
            </p:extLst>
          </p:nvPr>
        </p:nvGraphicFramePr>
        <p:xfrm>
          <a:off x="413134" y="2010554"/>
          <a:ext cx="8210799" cy="322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Hoja de cálculo" r:id="rId3" imgW="7562985" imgH="3228975" progId="Excel.Sheet.8">
                  <p:embed/>
                </p:oleObj>
              </mc:Choice>
              <mc:Fallback>
                <p:oleObj name="Hoja de cálculo" r:id="rId3" imgW="7562985" imgH="32289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3134" y="2010554"/>
                        <a:ext cx="8210799" cy="3228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747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717032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02,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 COMISIÓN CHILENA DEL COBRE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18667"/>
            <a:ext cx="7155518" cy="31013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6263365"/>
              </p:ext>
            </p:extLst>
          </p:nvPr>
        </p:nvGraphicFramePr>
        <p:xfrm>
          <a:off x="383176" y="1772816"/>
          <a:ext cx="8210799" cy="185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Hoja de cálculo" r:id="rId3" imgW="8020185" imgH="1857375" progId="Excel.Sheet.8">
                  <p:embed/>
                </p:oleObj>
              </mc:Choice>
              <mc:Fallback>
                <p:oleObj name="Hoja de cálculo" r:id="rId3" imgW="8020185" imgH="185737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6" y="1772816"/>
                        <a:ext cx="8210799" cy="1857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229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728171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01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SERVICIO NACIONAL DE GEOLOGÍA Y MINERÍA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3004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1017582"/>
              </p:ext>
            </p:extLst>
          </p:nvPr>
        </p:nvGraphicFramePr>
        <p:xfrm>
          <a:off x="383176" y="1760190"/>
          <a:ext cx="8210799" cy="382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Hoja de cálculo" r:id="rId3" imgW="7858057" imgH="3829050" progId="Excel.Sheet.8">
                  <p:embed/>
                </p:oleObj>
              </mc:Choice>
              <mc:Fallback>
                <p:oleObj name="Hoja de cálculo" r:id="rId3" imgW="7858057" imgH="38290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6" y="1760190"/>
                        <a:ext cx="8210799" cy="3829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648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861048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317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Ejecución Presupuestaria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Gastos Acumulada al Mes 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Abril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17, Capítulo 03,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02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: RED NACIONAL DE VIGILANCIA VOLCÁNICA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9703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6932363"/>
              </p:ext>
            </p:extLst>
          </p:nvPr>
        </p:nvGraphicFramePr>
        <p:xfrm>
          <a:off x="383176" y="1716782"/>
          <a:ext cx="8210799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Hoja de cálculo" r:id="rId3" imgW="7858057" imgH="2000250" progId="Excel.Sheet.8">
                  <p:embed/>
                </p:oleObj>
              </mc:Choice>
              <mc:Fallback>
                <p:oleObj name="Hoja de cálculo" r:id="rId3" imgW="7858057" imgH="200025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3176" y="1716782"/>
                        <a:ext cx="8210799" cy="200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698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</TotalTime>
  <Words>428</Words>
  <Application>Microsoft Office PowerPoint</Application>
  <PresentationFormat>Presentación en pantalla (4:3)</PresentationFormat>
  <Paragraphs>58</Paragraphs>
  <Slides>11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3</vt:i4>
      </vt:variant>
      <vt:variant>
        <vt:lpstr>Títulos de diapositiva</vt:lpstr>
      </vt:variant>
      <vt:variant>
        <vt:i4>11</vt:i4>
      </vt:variant>
    </vt:vector>
  </HeadingPairs>
  <TitlesOfParts>
    <vt:vector size="21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Imagen de mapa de bits</vt:lpstr>
      <vt:lpstr>Hoja de cálculo de Microsoft Excel</vt:lpstr>
      <vt:lpstr>Hoja de cálculo de Microsoft Excel 97-2003</vt:lpstr>
      <vt:lpstr>EJECUCIÓN PRESUPUESTARIA DE GASTOS ACUMULADA AL MES DE Abril DE 2018 PARTIDA 17: MINISTERIO DE MINERÍA</vt:lpstr>
      <vt:lpstr>Ejecución Presupuestaria de Gastos Acumulada al Mes de Abril de 2018  Ministerio de Minería</vt:lpstr>
      <vt:lpstr>Ejecución Presupuestaria de Gastos Acumulada al Mes de Abril de 2018  Partida 17 Ministerio de Minería</vt:lpstr>
      <vt:lpstr>Ejecución Presupuestaria de Gastos Acumulada al Mes de  Abril de 2018  Partida 17,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17: MINISTERIO DE MINERÍA</dc:title>
  <dc:creator>Ruben Catalan</dc:creator>
  <cp:lastModifiedBy>EDIAZ</cp:lastModifiedBy>
  <cp:revision>22</cp:revision>
  <cp:lastPrinted>2016-08-01T14:48:41Z</cp:lastPrinted>
  <dcterms:created xsi:type="dcterms:W3CDTF">2016-08-01T14:34:00Z</dcterms:created>
  <dcterms:modified xsi:type="dcterms:W3CDTF">2018-07-27T15:53:36Z</dcterms:modified>
</cp:coreProperties>
</file>