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84" r:id="rId3"/>
    <p:sldMasterId id="2147483696" r:id="rId4"/>
    <p:sldMasterId id="2147483708" r:id="rId5"/>
    <p:sldMasterId id="2147483720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16" r:id="rId12"/>
    <p:sldMasterId id="2147483828" r:id="rId13"/>
  </p:sldMasterIdLst>
  <p:notesMasterIdLst>
    <p:notesMasterId r:id="rId40"/>
  </p:notesMasterIdLst>
  <p:handoutMasterIdLst>
    <p:handoutMasterId r:id="rId41"/>
  </p:handoutMasterIdLst>
  <p:sldIdLst>
    <p:sldId id="256" r:id="rId14"/>
    <p:sldId id="298" r:id="rId15"/>
    <p:sldId id="299" r:id="rId16"/>
    <p:sldId id="322" r:id="rId17"/>
    <p:sldId id="264" r:id="rId18"/>
    <p:sldId id="263" r:id="rId19"/>
    <p:sldId id="301" r:id="rId20"/>
    <p:sldId id="321" r:id="rId21"/>
    <p:sldId id="265" r:id="rId22"/>
    <p:sldId id="323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10" r:id="rId31"/>
    <p:sldId id="311" r:id="rId32"/>
    <p:sldId id="312" r:id="rId33"/>
    <p:sldId id="313" r:id="rId34"/>
    <p:sldId id="314" r:id="rId35"/>
    <p:sldId id="315" r:id="rId36"/>
    <p:sldId id="317" r:id="rId37"/>
    <p:sldId id="319" r:id="rId38"/>
    <p:sldId id="318" r:id="rId39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10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20" Type="http://schemas.openxmlformats.org/officeDocument/2006/relationships/slide" Target="slides/slide7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30-07-2018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30-07-2018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7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8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30-07-2018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30-07-2018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24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19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7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15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852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894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332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28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565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8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30-07-2018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56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56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7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92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082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055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631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241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8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30-07-2018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88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078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5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6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940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11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865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140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6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30-07-2018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92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585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618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89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2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693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16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826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9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30-07-2018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058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348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650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0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30-07-2018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30-07-2018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30-07-2018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30-07-2018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30-07-2018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30-07-2018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30-07-2018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30-07-2018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30-07-2018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38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56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01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55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54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66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30-07-2018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50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54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41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9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7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9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3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55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36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4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30-07-2018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962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37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20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50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84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3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29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2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82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4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30-07-2018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3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8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37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652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71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86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3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6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77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8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30-07-2018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980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2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19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028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955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691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833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2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3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8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30-07-2018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275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056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593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323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139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02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524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495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4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0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30-07-2018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6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707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026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212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739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771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612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464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485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2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30-07-2018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6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83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250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917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506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94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662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873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29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5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vmlDrawing" Target="../drawings/vmlDrawing10.v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oleObject" Target="../embeddings/oleObject10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vmlDrawing" Target="../drawings/vmlDrawing11.v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oleObject" Target="../embeddings/oleObject11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vmlDrawing" Target="../drawings/vmlDrawing12.v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oleObject" Target="../embeddings/oleObject12.bin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vmlDrawing" Target="../drawings/vmlDrawing13.v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oleObject" Target="../embeddings/oleObject13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30-07-2018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51315354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793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554154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835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5166352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397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9759675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842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30-07-2018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9166818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448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10047438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732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05674166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644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0803046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111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45512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541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4530344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232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8221001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05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6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7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8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9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10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4.emf"/><Relationship Id="rId4" Type="http://schemas.openxmlformats.org/officeDocument/2006/relationships/oleObject" Target="../embeddings/Hoja_de_c_lculo_de_Microsoft_Excel_97-20031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5.emf"/><Relationship Id="rId4" Type="http://schemas.openxmlformats.org/officeDocument/2006/relationships/oleObject" Target="../embeddings/Hoja_de_c_lculo_de_Microsoft_Excel_97-200312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6.emf"/><Relationship Id="rId4" Type="http://schemas.openxmlformats.org/officeDocument/2006/relationships/oleObject" Target="../embeddings/Hoja_de_c_lculo_de_Microsoft_Excel_97-200313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7.emf"/><Relationship Id="rId4" Type="http://schemas.openxmlformats.org/officeDocument/2006/relationships/oleObject" Target="../embeddings/Hoja_de_c_lculo_de_Microsoft_Excel_97-200314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8.emf"/><Relationship Id="rId4" Type="http://schemas.openxmlformats.org/officeDocument/2006/relationships/oleObject" Target="../embeddings/Hoja_de_c_lculo_de_Microsoft_Excel_97-200315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9.emf"/><Relationship Id="rId4" Type="http://schemas.openxmlformats.org/officeDocument/2006/relationships/oleObject" Target="../embeddings/Hoja_de_c_lculo_de_Microsoft_Excel_97-200316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20.emf"/><Relationship Id="rId4" Type="http://schemas.openxmlformats.org/officeDocument/2006/relationships/oleObject" Target="../embeddings/Hoja_de_c_lculo_de_Microsoft_Excel_97-200317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21.emf"/><Relationship Id="rId4" Type="http://schemas.openxmlformats.org/officeDocument/2006/relationships/oleObject" Target="../embeddings/Hoja_de_c_lculo_de_Microsoft_Excel_97-200318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22.emf"/><Relationship Id="rId4" Type="http://schemas.openxmlformats.org/officeDocument/2006/relationships/oleObject" Target="../embeddings/Hoja_de_c_lculo_de_Microsoft_Excel_97-200319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23.emf"/><Relationship Id="rId4" Type="http://schemas.openxmlformats.org/officeDocument/2006/relationships/oleObject" Target="../embeddings/Hoja_de_c_lculo_de_Microsoft_Excel_97-200320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24.emf"/><Relationship Id="rId4" Type="http://schemas.openxmlformats.org/officeDocument/2006/relationships/oleObject" Target="../embeddings/Hoja_de_c_lculo_de_Microsoft_Excel_97-200321.xls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25.emf"/><Relationship Id="rId4" Type="http://schemas.openxmlformats.org/officeDocument/2006/relationships/oleObject" Target="../embeddings/Hoja_de_c_lculo_de_Microsoft_Excel_97-200322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.emf"/><Relationship Id="rId4" Type="http://schemas.openxmlformats.org/officeDocument/2006/relationships/oleObject" Target="../embeddings/Hoja_de_c_lculo_de_Microsoft_Excel_97-2003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2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.emf"/><Relationship Id="rId5" Type="http://schemas.openxmlformats.org/officeDocument/2006/relationships/oleObject" Target="../embeddings/Hoja_de_c_lculo_de_Microsoft_Excel_97-20033.xls"/><Relationship Id="rId4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.emf"/><Relationship Id="rId5" Type="http://schemas.openxmlformats.org/officeDocument/2006/relationships/oleObject" Target="../embeddings/Hoja_de_c_lculo_de_Microsoft_Excel_97-20034.xls"/><Relationship Id="rId4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5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ABRIL DE 2018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16: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SALUD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junio de 2018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0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Abril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Fondo Nacional 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465313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886651"/>
              </p:ext>
            </p:extLst>
          </p:nvPr>
        </p:nvGraphicFramePr>
        <p:xfrm>
          <a:off x="539552" y="1844824"/>
          <a:ext cx="8085582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5" name="Hoja de cálculo" r:id="rId4" imgW="7591357" imgH="2600325" progId="Excel.Sheet.8">
                  <p:embed/>
                </p:oleObj>
              </mc:Choice>
              <mc:Fallback>
                <p:oleObj name="Hoja de cálculo" r:id="rId4" imgW="7591357" imgH="26003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844824"/>
                        <a:ext cx="8085582" cy="2600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18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Programa de Atención Primaria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728171"/>
            <a:ext cx="828975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009251"/>
              </p:ext>
            </p:extLst>
          </p:nvPr>
        </p:nvGraphicFramePr>
        <p:xfrm>
          <a:off x="539552" y="1903065"/>
          <a:ext cx="8085584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4" name="Hoja de cálculo" r:id="rId4" imgW="8515485" imgH="3686175" progId="Excel.Sheet.8">
                  <p:embed/>
                </p:oleObj>
              </mc:Choice>
              <mc:Fallback>
                <p:oleObj name="Hoja de cálculo" r:id="rId4" imgW="8515485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903065"/>
                        <a:ext cx="8085584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30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Programa de Atención Primaria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4936083"/>
            <a:ext cx="8308466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563825"/>
              </p:ext>
            </p:extLst>
          </p:nvPr>
        </p:nvGraphicFramePr>
        <p:xfrm>
          <a:off x="414335" y="1916832"/>
          <a:ext cx="8308467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9" name="Hoja de cálculo" r:id="rId4" imgW="8515485" imgH="2905215" progId="Excel.Sheet.8">
                  <p:embed/>
                </p:oleObj>
              </mc:Choice>
              <mc:Fallback>
                <p:oleObj name="Hoja de cálculo" r:id="rId4" imgW="8515485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5" y="1916832"/>
                        <a:ext cx="8308467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26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03: Programa de Prestaciones Valoradas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58415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712831"/>
              </p:ext>
            </p:extLst>
          </p:nvPr>
        </p:nvGraphicFramePr>
        <p:xfrm>
          <a:off x="414337" y="1759049"/>
          <a:ext cx="8201487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4" name="Hoja de cálculo" r:id="rId4" imgW="7572443" imgH="3686175" progId="Excel.Sheet.8">
                  <p:embed/>
                </p:oleObj>
              </mc:Choice>
              <mc:Fallback>
                <p:oleObj name="Hoja de cálculo" r:id="rId4" imgW="7572443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759049"/>
                        <a:ext cx="8201487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9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03: Programa de Prestaciones Valoradas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1838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61838" y="637624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679817"/>
              </p:ext>
            </p:extLst>
          </p:nvPr>
        </p:nvGraphicFramePr>
        <p:xfrm>
          <a:off x="539553" y="1621335"/>
          <a:ext cx="8051886" cy="4615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8" name="Hoja de cálculo" r:id="rId4" imgW="7572443" imgH="5343525" progId="Excel.Sheet.8">
                  <p:embed/>
                </p:oleObj>
              </mc:Choice>
              <mc:Fallback>
                <p:oleObj name="Hoja de cálculo" r:id="rId4" imgW="7572443" imgH="53435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621335"/>
                        <a:ext cx="8051886" cy="46159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8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04: Programa de Prestaciones Institucionales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51214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680323"/>
              </p:ext>
            </p:extLst>
          </p:nvPr>
        </p:nvGraphicFramePr>
        <p:xfrm>
          <a:off x="414336" y="1839441"/>
          <a:ext cx="8210799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1" name="Hoja de cálculo" r:id="rId4" imgW="7743757" imgH="3533865" progId="Excel.Sheet.8">
                  <p:embed/>
                </p:oleObj>
              </mc:Choice>
              <mc:Fallback>
                <p:oleObj name="Hoja de cálculo" r:id="rId4" imgW="7743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39441"/>
                        <a:ext cx="8210799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3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04: Programa de Prestaciones Institucionales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4935" y="587218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719711"/>
              </p:ext>
            </p:extLst>
          </p:nvPr>
        </p:nvGraphicFramePr>
        <p:xfrm>
          <a:off x="539552" y="1761331"/>
          <a:ext cx="8085583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7" name="Hoja de cálculo" r:id="rId4" imgW="7743757" imgH="3971925" progId="Excel.Sheet.8">
                  <p:embed/>
                </p:oleObj>
              </mc:Choice>
              <mc:Fallback>
                <p:oleObj name="Hoja de cálculo" r:id="rId4" imgW="7743757" imgH="39719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761331"/>
                        <a:ext cx="8085583" cy="397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0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Salud pública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69591" y="601620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136913"/>
              </p:ext>
            </p:extLst>
          </p:nvPr>
        </p:nvGraphicFramePr>
        <p:xfrm>
          <a:off x="539552" y="1833339"/>
          <a:ext cx="8085583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0" name="Hoja de cálculo" r:id="rId4" imgW="7819957" imgH="3971925" progId="Excel.Sheet.8">
                  <p:embed/>
                </p:oleObj>
              </mc:Choice>
              <mc:Fallback>
                <p:oleObj name="Hoja de cálculo" r:id="rId4" imgW="7819957" imgH="39719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833339"/>
                        <a:ext cx="8085583" cy="397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13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Central Nacional de Abastecimiento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01317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415678"/>
              </p:ext>
            </p:extLst>
          </p:nvPr>
        </p:nvGraphicFramePr>
        <p:xfrm>
          <a:off x="414336" y="1844824"/>
          <a:ext cx="8210799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3" name="Hoja de cálculo" r:id="rId4" imgW="7743757" imgH="2943225" progId="Excel.Sheet.8">
                  <p:embed/>
                </p:oleObj>
              </mc:Choice>
              <mc:Fallback>
                <p:oleObj name="Hoja de cálculo" r:id="rId4" imgW="7743757" imgH="29432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44824"/>
                        <a:ext cx="8210799" cy="294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2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949280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501342"/>
              </p:ext>
            </p:extLst>
          </p:nvPr>
        </p:nvGraphicFramePr>
        <p:xfrm>
          <a:off x="414336" y="1844824"/>
          <a:ext cx="8201488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5" name="Hoja de cálculo" r:id="rId4" imgW="7743757" imgH="3991065" progId="Excel.Sheet.8">
                  <p:embed/>
                </p:oleObj>
              </mc:Choice>
              <mc:Fallback>
                <p:oleObj name="Hoja de cálculo" r:id="rId4" imgW="7743757" imgH="39910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44824"/>
                        <a:ext cx="8201488" cy="399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65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Abril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al </a:t>
            </a:r>
            <a:r>
              <a:rPr lang="es-CL" sz="1600" b="1" dirty="0" smtClean="0"/>
              <a:t>mes de abril de 2018</a:t>
            </a:r>
            <a:r>
              <a:rPr lang="es-CL" sz="1600" dirty="0" smtClean="0"/>
              <a:t> </a:t>
            </a:r>
            <a:r>
              <a:rPr lang="es-CL" sz="1600" dirty="0"/>
              <a:t>de la Partida </a:t>
            </a:r>
            <a:r>
              <a:rPr lang="es-CL" sz="1600" dirty="0" smtClean="0"/>
              <a:t>16 </a:t>
            </a:r>
            <a:r>
              <a:rPr lang="es-CL" sz="1600" dirty="0"/>
              <a:t>Ministerio </a:t>
            </a:r>
            <a:r>
              <a:rPr lang="es-CL" sz="1600" dirty="0" smtClean="0"/>
              <a:t>de Salud, </a:t>
            </a:r>
            <a:r>
              <a:rPr lang="es-CL" sz="1600" dirty="0"/>
              <a:t>finalizó en </a:t>
            </a:r>
            <a:r>
              <a:rPr lang="es-CL" sz="1600" dirty="0" smtClean="0"/>
              <a:t>$3.067.249 millones</a:t>
            </a:r>
            <a:r>
              <a:rPr lang="es-CL" sz="1600" dirty="0"/>
              <a:t>, equivalentes a un </a:t>
            </a:r>
            <a:r>
              <a:rPr lang="es-CL" sz="1600" dirty="0" smtClean="0"/>
              <a:t>37% </a:t>
            </a:r>
            <a:r>
              <a:rPr lang="es-CL" sz="1600" dirty="0"/>
              <a:t>del Presupuesto </a:t>
            </a:r>
            <a:r>
              <a:rPr lang="es-CL" sz="1600" dirty="0" smtClean="0"/>
              <a:t>Vigente. En comparación con el año 2016, se observó una mayor ejecución en cerca de 1,3 puntos porcentuales.</a:t>
            </a:r>
            <a:endParaRPr lang="es-CL" sz="1600" dirty="0"/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La ejecución de los </a:t>
            </a:r>
            <a:r>
              <a:rPr lang="es-CL" sz="1600" b="1" dirty="0" smtClean="0">
                <a:latin typeface="+mn-lt"/>
              </a:rPr>
              <a:t>Servicios de Salud, Hospitales y Programa de Contingencias Operacionales</a:t>
            </a:r>
            <a:r>
              <a:rPr lang="es-CL" sz="1600" dirty="0" smtClean="0">
                <a:latin typeface="+mn-lt"/>
              </a:rPr>
              <a:t>, alcanzaron 38% al mes de Abril.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Las </a:t>
            </a:r>
            <a:r>
              <a:rPr lang="es-CL" sz="1600" b="1" dirty="0" smtClean="0">
                <a:latin typeface="+mn-lt"/>
              </a:rPr>
              <a:t>Iniciativas de Inversión</a:t>
            </a:r>
            <a:r>
              <a:rPr lang="es-CL" sz="1600" dirty="0" smtClean="0">
                <a:latin typeface="+mn-lt"/>
              </a:rPr>
              <a:t> dispusieron un gasto total de  $42.683 millones a Abril, equivalentes a 9% del presupuesto vigente.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/>
              <a:t>En el </a:t>
            </a:r>
            <a:r>
              <a:rPr lang="es-CL" sz="1600" b="1" dirty="0"/>
              <a:t>Programa de Prestaciones Valoradas</a:t>
            </a:r>
            <a:r>
              <a:rPr lang="es-CL" sz="1600" dirty="0"/>
              <a:t> su avance presupuestario alcanzó un </a:t>
            </a:r>
            <a:r>
              <a:rPr lang="es-CL" sz="1600" dirty="0" smtClean="0"/>
              <a:t>34% ($602.625 </a:t>
            </a:r>
            <a:r>
              <a:rPr lang="es-CL" sz="1600" dirty="0"/>
              <a:t>millones). En este Programa, el 80% del gasto corresponde a transferencias para los Servicios de Salud. Respecto </a:t>
            </a:r>
            <a:r>
              <a:rPr lang="es-CL" sz="1600" dirty="0" smtClean="0"/>
              <a:t>a las transferencias </a:t>
            </a:r>
            <a:r>
              <a:rPr lang="es-CL" sz="1600" dirty="0"/>
              <a:t>al sector privado, se observó que el Bono Auge presentó desembolsos por </a:t>
            </a:r>
            <a:r>
              <a:rPr lang="es-CL" sz="1600" dirty="0" smtClean="0"/>
              <a:t>$1.042 </a:t>
            </a:r>
            <a:r>
              <a:rPr lang="es-CL" sz="1600" dirty="0"/>
              <a:t>millones, que equivalen a </a:t>
            </a:r>
            <a:r>
              <a:rPr lang="es-CL" sz="1600" dirty="0" smtClean="0"/>
              <a:t>30% </a:t>
            </a:r>
            <a:r>
              <a:rPr lang="es-CL" sz="1600" dirty="0"/>
              <a:t>de ejecución presupuestaria, y los Convenios de Provisión de Prestaciones Médicas alcanzaron un </a:t>
            </a:r>
            <a:r>
              <a:rPr lang="es-CL" sz="1600" dirty="0" smtClean="0"/>
              <a:t>46% ($115.987 </a:t>
            </a:r>
            <a:r>
              <a:rPr lang="es-CL" sz="1600" dirty="0"/>
              <a:t>millones</a:t>
            </a:r>
            <a:r>
              <a:rPr lang="es-CL" sz="1600" dirty="0" smtClean="0"/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Salud Pública</a:t>
            </a:r>
            <a:r>
              <a:rPr lang="es-CL" sz="1600" dirty="0"/>
              <a:t>, El Programa de Enfermedades Emergentes, con recursos aprobados por $</a:t>
            </a:r>
            <a:r>
              <a:rPr lang="es-CL" sz="1600" dirty="0" smtClean="0"/>
              <a:t>2.307 </a:t>
            </a:r>
            <a:r>
              <a:rPr lang="es-CL" sz="1600" dirty="0"/>
              <a:t>millones, no presentó ejecución al mes de </a:t>
            </a:r>
            <a:r>
              <a:rPr lang="es-CL" sz="1600" dirty="0" smtClean="0"/>
              <a:t>Abril, </a:t>
            </a:r>
            <a:r>
              <a:rPr lang="es-CL" sz="1600" dirty="0"/>
              <a:t>así como tampoco el Fondo Nacional de Investigación y Desarrollo en Salud, con recursos disponible por $</a:t>
            </a:r>
            <a:r>
              <a:rPr lang="es-CL" sz="1600" dirty="0" smtClean="0"/>
              <a:t>535 millones. El </a:t>
            </a:r>
            <a:r>
              <a:rPr lang="es-CL" sz="1600" dirty="0"/>
              <a:t>Programa Nacional de Alimentación Complementaria ejecutó en un </a:t>
            </a:r>
            <a:r>
              <a:rPr lang="es-CL" sz="1600" dirty="0" smtClean="0"/>
              <a:t>22% </a:t>
            </a:r>
            <a:r>
              <a:rPr lang="es-CL" sz="1600" dirty="0"/>
              <a:t>sus recursos, el Programa Ampliado de Inmunizaciones, un </a:t>
            </a:r>
            <a:r>
              <a:rPr lang="es-CL" sz="1600" dirty="0" smtClean="0"/>
              <a:t>22%, </a:t>
            </a:r>
            <a:r>
              <a:rPr lang="es-CL" sz="1600" dirty="0"/>
              <a:t>y el Programa de Alimentación Complementaria para el Adulto Mayor, presentó  un </a:t>
            </a:r>
            <a:r>
              <a:rPr lang="es-CL" sz="1600" dirty="0" smtClean="0"/>
              <a:t>20% </a:t>
            </a:r>
            <a:r>
              <a:rPr lang="es-CL" sz="1600" dirty="0"/>
              <a:t>de gasto a </a:t>
            </a:r>
            <a:r>
              <a:rPr lang="es-CL" sz="1600" dirty="0" smtClean="0"/>
              <a:t>Abril.</a:t>
            </a:r>
            <a:endParaRPr lang="es-CL" sz="1600" dirty="0"/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0711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27160" y="565616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993805"/>
              </p:ext>
            </p:extLst>
          </p:nvPr>
        </p:nvGraphicFramePr>
        <p:xfrm>
          <a:off x="427160" y="1850107"/>
          <a:ext cx="8163151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9" name="Hoja de cálculo" r:id="rId4" imgW="7743757" imgH="3667035" progId="Excel.Sheet.8">
                  <p:embed/>
                </p:oleObj>
              </mc:Choice>
              <mc:Fallback>
                <p:oleObj name="Hoja de cálculo" r:id="rId4" imgW="7743757" imgH="3667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7160" y="1850107"/>
                        <a:ext cx="8163151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42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3670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58415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076390"/>
              </p:ext>
            </p:extLst>
          </p:nvPr>
        </p:nvGraphicFramePr>
        <p:xfrm>
          <a:off x="414338" y="1778099"/>
          <a:ext cx="8188932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2" name="Hoja de cálculo" r:id="rId4" imgW="7743757" imgH="3667035" progId="Excel.Sheet.8">
                  <p:embed/>
                </p:oleObj>
              </mc:Choice>
              <mc:Fallback>
                <p:oleObj name="Hoja de cálculo" r:id="rId4" imgW="7743757" imgH="3667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8" y="1778099"/>
                        <a:ext cx="8188932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7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789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1572" y="580017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308491"/>
              </p:ext>
            </p:extLst>
          </p:nvPr>
        </p:nvGraphicFramePr>
        <p:xfrm>
          <a:off x="414336" y="1841723"/>
          <a:ext cx="8210799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6" name="Hoja de cálculo" r:id="rId4" imgW="7743757" imgH="3819615" progId="Excel.Sheet.8">
                  <p:embed/>
                </p:oleObj>
              </mc:Choice>
              <mc:Fallback>
                <p:oleObj name="Hoja de cálculo" r:id="rId4" imgW="7743757" imgH="38196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41723"/>
                        <a:ext cx="8210799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0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Redes Asistenciales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3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638132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917346"/>
              </p:ext>
            </p:extLst>
          </p:nvPr>
        </p:nvGraphicFramePr>
        <p:xfrm>
          <a:off x="414336" y="1669964"/>
          <a:ext cx="8210799" cy="4639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0" name="Hoja de cálculo" r:id="rId4" imgW="7915343" imgH="4905465" progId="Excel.Sheet.8">
                  <p:embed/>
                </p:oleObj>
              </mc:Choice>
              <mc:Fallback>
                <p:oleObj name="Hoja de cálculo" r:id="rId4" imgW="7915343" imgH="49054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669964"/>
                        <a:ext cx="8210799" cy="4639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69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Inversión Sectorial en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72817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52118"/>
              </p:ext>
            </p:extLst>
          </p:nvPr>
        </p:nvGraphicFramePr>
        <p:xfrm>
          <a:off x="414336" y="1903065"/>
          <a:ext cx="8210799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7" name="Hoja de cálculo" r:id="rId4" imgW="7905885" imgH="3686175" progId="Excel.Sheet.8">
                  <p:embed/>
                </p:oleObj>
              </mc:Choice>
              <mc:Fallback>
                <p:oleObj name="Hoja de cálculo" r:id="rId4" imgW="7905885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903065"/>
                        <a:ext cx="8210799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0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Inversión Sectorial en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57465" y="580017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780866"/>
              </p:ext>
            </p:extLst>
          </p:nvPr>
        </p:nvGraphicFramePr>
        <p:xfrm>
          <a:off x="414336" y="1844824"/>
          <a:ext cx="8201488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1" name="Hoja de cálculo" r:id="rId4" imgW="7905885" imgH="3819615" progId="Excel.Sheet.8">
                  <p:embed/>
                </p:oleObj>
              </mc:Choice>
              <mc:Fallback>
                <p:oleObj name="Hoja de cálculo" r:id="rId4" imgW="7905885" imgH="38196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44824"/>
                        <a:ext cx="8201488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76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11,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3554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88688" y="508009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469145"/>
              </p:ext>
            </p:extLst>
          </p:nvPr>
        </p:nvGraphicFramePr>
        <p:xfrm>
          <a:off x="414336" y="1772816"/>
          <a:ext cx="8201488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5" name="Hoja de cálculo" r:id="rId4" imgW="7905885" imgH="3228975" progId="Excel.Sheet.8">
                  <p:embed/>
                </p:oleObj>
              </mc:Choice>
              <mc:Fallback>
                <p:oleObj name="Hoja de cálculo" r:id="rId4" imgW="7905885" imgH="3228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01488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67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Abril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la </a:t>
            </a:r>
            <a:r>
              <a:rPr lang="es-CL" sz="1600" b="1" dirty="0" smtClean="0"/>
              <a:t>Subsecretaría de Salud Pública</a:t>
            </a:r>
            <a:r>
              <a:rPr lang="es-CL" sz="1600" dirty="0" smtClean="0"/>
              <a:t>, se </a:t>
            </a:r>
            <a:r>
              <a:rPr lang="es-CL" sz="1600" dirty="0"/>
              <a:t>observó la inclusión de </a:t>
            </a:r>
            <a:r>
              <a:rPr lang="es-CL" sz="1600" dirty="0" smtClean="0"/>
              <a:t>$7.088 </a:t>
            </a:r>
            <a:r>
              <a:rPr lang="es-CL" sz="1600" dirty="0"/>
              <a:t>millones para proyectos de inversión, específicamente para la construcción de la “Red Nacional de Laboratorios Ambientales</a:t>
            </a:r>
            <a:r>
              <a:rPr lang="es-CL" sz="1600" dirty="0" smtClean="0"/>
              <a:t>”. La ejecución a abril fue de un 9%.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la </a:t>
            </a:r>
            <a:r>
              <a:rPr lang="es-CL" sz="1600" b="1" dirty="0" smtClean="0"/>
              <a:t>Subsecretaría de Redes Asistenciales</a:t>
            </a:r>
            <a:r>
              <a:rPr lang="es-CL" sz="1600" dirty="0" smtClean="0"/>
              <a:t>, la </a:t>
            </a:r>
            <a:r>
              <a:rPr lang="es-CL" sz="1600" dirty="0"/>
              <a:t>ejecución respecto al presupuesto vigente, fue de </a:t>
            </a:r>
            <a:r>
              <a:rPr lang="es-CL" sz="1600" dirty="0" smtClean="0"/>
              <a:t>51%, </a:t>
            </a:r>
            <a:r>
              <a:rPr lang="es-CL" sz="1600" dirty="0"/>
              <a:t>gastando un total de </a:t>
            </a:r>
            <a:r>
              <a:rPr lang="es-CL" sz="1600" dirty="0" smtClean="0"/>
              <a:t>$74.040 </a:t>
            </a:r>
            <a:r>
              <a:rPr lang="es-CL" sz="1600" dirty="0"/>
              <a:t>millones. Este total se explica principalmente por los </a:t>
            </a:r>
            <a:r>
              <a:rPr lang="es-CL" sz="1600" dirty="0" smtClean="0"/>
              <a:t>$52.400 </a:t>
            </a:r>
            <a:r>
              <a:rPr lang="es-CL" sz="1600" dirty="0"/>
              <a:t>millones desembolsados en el Subtítulo 33.01.004 Subsidio Fijo a la Construcción, que corresponde a uno de los pagos establecidos en el contrato de concesiones, que contempla el Primer Programa de Concesiones de Infraestructura Hospitalaria, </a:t>
            </a:r>
            <a:r>
              <a:rPr lang="es-CL" sz="1600" dirty="0" smtClean="0"/>
              <a:t>Hospital </a:t>
            </a:r>
            <a:r>
              <a:rPr lang="es-CL" sz="1600" dirty="0"/>
              <a:t>de Maipú, </a:t>
            </a:r>
            <a:r>
              <a:rPr lang="es-CL" sz="1600" dirty="0" smtClean="0"/>
              <a:t>y </a:t>
            </a:r>
            <a:r>
              <a:rPr lang="es-CL" sz="1600" dirty="0"/>
              <a:t>Hospital de La </a:t>
            </a:r>
            <a:r>
              <a:rPr lang="es-CL" sz="1600" dirty="0" smtClean="0"/>
              <a:t>Florida.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la Subsecretaría de Redes Asistenciales, el </a:t>
            </a:r>
            <a:r>
              <a:rPr lang="es-CL" sz="1600" b="1" dirty="0"/>
              <a:t>Programa de Apoyo al Recién Nacido</a:t>
            </a:r>
            <a:r>
              <a:rPr lang="es-CL" sz="1600" dirty="0"/>
              <a:t> se logró una ejecución de </a:t>
            </a:r>
            <a:r>
              <a:rPr lang="es-CL" sz="1600" dirty="0" smtClean="0"/>
              <a:t>31%, </a:t>
            </a:r>
            <a:r>
              <a:rPr lang="es-CL" sz="1600" dirty="0"/>
              <a:t>con un gasto total de </a:t>
            </a:r>
            <a:r>
              <a:rPr lang="es-CL" sz="1600" dirty="0" smtClean="0"/>
              <a:t>$4.624 </a:t>
            </a:r>
            <a:r>
              <a:rPr lang="es-CL" sz="1600" dirty="0"/>
              <a:t>millones. Los programas “</a:t>
            </a:r>
            <a:r>
              <a:rPr lang="es-CL" sz="1600" b="1" dirty="0"/>
              <a:t>Programa Campaña de Invierno” y “Atención Primaria, Ley N° 20.645 Trato Usuario”</a:t>
            </a:r>
            <a:r>
              <a:rPr lang="es-CL" sz="1600" dirty="0"/>
              <a:t> muestran cero ejecución en este  trimestre. 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Abril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51050"/>
            <a:ext cx="4105488" cy="246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04" y="2051049"/>
            <a:ext cx="4105488" cy="246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89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Abril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8499" y="4725144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600600"/>
              </p:ext>
            </p:extLst>
          </p:nvPr>
        </p:nvGraphicFramePr>
        <p:xfrm>
          <a:off x="467544" y="1933178"/>
          <a:ext cx="8140555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7" name="Hoja de cálculo" r:id="rId4" imgW="7105785" imgH="2648040" progId="Excel.Sheet.8">
                  <p:embed/>
                </p:oleObj>
              </mc:Choice>
              <mc:Fallback>
                <p:oleObj name="Hoja de cálculo" r:id="rId4" imgW="7105785" imgH="26480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933178"/>
                        <a:ext cx="8140555" cy="264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Abril  de 2018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78498" y="443202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3462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677751"/>
              </p:ext>
            </p:extLst>
          </p:nvPr>
        </p:nvGraphicFramePr>
        <p:xfrm>
          <a:off x="428625" y="1772816"/>
          <a:ext cx="8286750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1" name="Hoja de cálculo" r:id="rId4" imgW="8286885" imgH="2524035" progId="Excel.Sheet.8">
                  <p:embed/>
                </p:oleObj>
              </mc:Choice>
              <mc:Fallback>
                <p:oleObj name="Hoja de cálculo" r:id="rId4" imgW="8286885" imgH="2524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8625" y="1772816"/>
                        <a:ext cx="8286750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Abril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 Regionalizados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23352" y="479206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46856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39863"/>
              </p:ext>
            </p:extLst>
          </p:nvPr>
        </p:nvGraphicFramePr>
        <p:xfrm>
          <a:off x="539750" y="1728961"/>
          <a:ext cx="8104188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0" name="Hoja de cálculo" r:id="rId5" imgW="6877185" imgH="2924085" progId="Excel.Sheet.8">
                  <p:embed/>
                </p:oleObj>
              </mc:Choice>
              <mc:Fallback>
                <p:oleObj name="Hoja de cálculo" r:id="rId5" imgW="6877185" imgH="2924085" progId="Excel.Sheet.8">
                  <p:embed/>
                  <p:pic>
                    <p:nvPicPr>
                      <p:cNvPr id="0" name="3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728961"/>
                        <a:ext cx="8104188" cy="292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1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Abril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 Regionalizados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93608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813178"/>
              </p:ext>
            </p:extLst>
          </p:nvPr>
        </p:nvGraphicFramePr>
        <p:xfrm>
          <a:off x="539551" y="1844824"/>
          <a:ext cx="8104385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2" name="Hoja de cálculo" r:id="rId5" imgW="6877185" imgH="2905215" progId="Excel.Sheet.8">
                  <p:embed/>
                </p:oleObj>
              </mc:Choice>
              <mc:Fallback>
                <p:oleObj name="Hoja de cálculo" r:id="rId5" imgW="6877185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551" y="1844824"/>
                        <a:ext cx="8104385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5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Abril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Fondo Nacional 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73325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820755"/>
              </p:ext>
            </p:extLst>
          </p:nvPr>
        </p:nvGraphicFramePr>
        <p:xfrm>
          <a:off x="539552" y="1840582"/>
          <a:ext cx="8076272" cy="367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4" name="Hoja de cálculo" r:id="rId4" imgW="7591357" imgH="3676740" progId="Excel.Sheet.8">
                  <p:embed/>
                </p:oleObj>
              </mc:Choice>
              <mc:Fallback>
                <p:oleObj name="Hoja de cálculo" r:id="rId4" imgW="7591357" imgH="36767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840582"/>
                        <a:ext cx="8076272" cy="367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2547</TotalTime>
  <Words>1231</Words>
  <Application>Microsoft Office PowerPoint</Application>
  <PresentationFormat>Presentación en pantalla (4:3)</PresentationFormat>
  <Paragraphs>114</Paragraphs>
  <Slides>26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13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26</vt:i4>
      </vt:variant>
    </vt:vector>
  </HeadingPairs>
  <TitlesOfParts>
    <vt:vector size="42" baseType="lpstr">
      <vt:lpstr>1_Tema de Office</vt:lpstr>
      <vt:lpstr>Tema de Office</vt:lpstr>
      <vt:lpstr>3_Tema de Office</vt:lpstr>
      <vt:lpstr>4_Tema de Office</vt:lpstr>
      <vt:lpstr>5_Tema de Office</vt:lpstr>
      <vt:lpstr>6_Tema de Office</vt:lpstr>
      <vt:lpstr>8_Tema de Office</vt:lpstr>
      <vt:lpstr>9_Tema de Office</vt:lpstr>
      <vt:lpstr>10_Tema de Office</vt:lpstr>
      <vt:lpstr>11_Tema de Office</vt:lpstr>
      <vt:lpstr>12_Tema de Office</vt:lpstr>
      <vt:lpstr>14_Tema de Office</vt:lpstr>
      <vt:lpstr>15_Tema de Office</vt:lpstr>
      <vt:lpstr>Imagen de mapa de bits</vt:lpstr>
      <vt:lpstr>Hoja de cálculo</vt:lpstr>
      <vt:lpstr>Hoja de cálculo de Microsoft Excel 97-2003</vt:lpstr>
      <vt:lpstr>EJECUCIÓN PRESUPUESTARIA DE GASTOS ACUMULADA AL MES DE ABRIL DE 2018 PARTIDA 16: MINISTERIO DE SALUD</vt:lpstr>
      <vt:lpstr>Ejecución Presupuestaria de Gastos Acumulada al Mes de Abril de 2018  Ministerio de Salud</vt:lpstr>
      <vt:lpstr>Ejecución Presupuestaria de Gastos Acumulada al Mes de Abril de 2018  Ministerio de Salud</vt:lpstr>
      <vt:lpstr>Ejecución Presupuestaria de Gastos Acumulada al Mes de Abril de 2018  Ministerio de Salud</vt:lpstr>
      <vt:lpstr>Ejecución Presupuestaria de Gastos Acumulada al Mes de Abril de 2018  Partida 16 Ministerio de Salud</vt:lpstr>
      <vt:lpstr>Ejecución Presupuestaria de Gastos Acumulada al Mes de Abril  de 2018  Partida 16 Resumen por Capítulos</vt:lpstr>
      <vt:lpstr>Ejecución Presupuestaria de Gastos Acumulada al Mes de Abril de 2018  Partida 16 Resumen por Capítulos Regionalizados</vt:lpstr>
      <vt:lpstr>Ejecución Presupuestaria de Gastos Acumulada al Mes de Abril de 2018  Partida 16 Resumen por Capítulos Regionalizados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166</cp:revision>
  <cp:lastPrinted>2016-09-09T18:41:06Z</cp:lastPrinted>
  <dcterms:created xsi:type="dcterms:W3CDTF">2016-06-23T13:38:47Z</dcterms:created>
  <dcterms:modified xsi:type="dcterms:W3CDTF">2018-07-30T15:40:43Z</dcterms:modified>
</cp:coreProperties>
</file>