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27-07-2018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27-07-2018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5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8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ABRIL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de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349639"/>
              </p:ext>
            </p:extLst>
          </p:nvPr>
        </p:nvGraphicFramePr>
        <p:xfrm>
          <a:off x="552450" y="1814513"/>
          <a:ext cx="803910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Hoja de cálculo" r:id="rId4" imgW="8039100" imgH="3228975" progId="Excel.Sheet.8">
                  <p:embed/>
                </p:oleObj>
              </mc:Choice>
              <mc:Fallback>
                <p:oleObj name="Hoja de cálculo" r:id="rId4" imgW="80391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" y="1814513"/>
                        <a:ext cx="803910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07783"/>
              </p:ext>
            </p:extLst>
          </p:nvPr>
        </p:nvGraphicFramePr>
        <p:xfrm>
          <a:off x="414336" y="1831057"/>
          <a:ext cx="820148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Hoja de cálculo" r:id="rId4" imgW="7819957" imgH="3686175" progId="Excel.Sheet.8">
                  <p:embed/>
                </p:oleObj>
              </mc:Choice>
              <mc:Fallback>
                <p:oleObj name="Hoja de cálculo" r:id="rId4" imgW="7819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0148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221909"/>
              </p:ext>
            </p:extLst>
          </p:nvPr>
        </p:nvGraphicFramePr>
        <p:xfrm>
          <a:off x="414336" y="1630635"/>
          <a:ext cx="8210799" cy="4822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1" name="Hoja de cálculo" r:id="rId4" imgW="8496300" imgH="5038635" progId="Excel.Sheet.8">
                  <p:embed/>
                </p:oleObj>
              </mc:Choice>
              <mc:Fallback>
                <p:oleObj name="Hoja de cálculo" r:id="rId4" imgW="8496300" imgH="50386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30635"/>
                        <a:ext cx="8210799" cy="4822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842078"/>
              </p:ext>
            </p:extLst>
          </p:nvPr>
        </p:nvGraphicFramePr>
        <p:xfrm>
          <a:off x="414336" y="1853530"/>
          <a:ext cx="8201488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5" name="Hoja de cálculo" r:id="rId4" imgW="7848600" imgH="4095660" progId="Excel.Sheet.8">
                  <p:embed/>
                </p:oleObj>
              </mc:Choice>
              <mc:Fallback>
                <p:oleObj name="Hoja de cálculo" r:id="rId4" imgW="7848600" imgH="40956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53530"/>
                        <a:ext cx="8201488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1602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528008"/>
              </p:ext>
            </p:extLst>
          </p:nvPr>
        </p:nvGraphicFramePr>
        <p:xfrm>
          <a:off x="414336" y="1725513"/>
          <a:ext cx="8210799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9" name="Hoja de cálculo" r:id="rId4" imgW="7819957" imgH="4295685" progId="Excel.Sheet.8">
                  <p:embed/>
                </p:oleObj>
              </mc:Choice>
              <mc:Fallback>
                <p:oleObj name="Hoja de cálculo" r:id="rId4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25513"/>
                        <a:ext cx="8210799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602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708809"/>
              </p:ext>
            </p:extLst>
          </p:nvPr>
        </p:nvGraphicFramePr>
        <p:xfrm>
          <a:off x="414336" y="1772816"/>
          <a:ext cx="8201488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8" name="Hoja de cálculo" r:id="rId4" imgW="9724957" imgH="4448265" progId="Excel.Sheet.8">
                  <p:embed/>
                </p:oleObj>
              </mc:Choice>
              <mc:Fallback>
                <p:oleObj name="Hoja de cálculo" r:id="rId4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664813"/>
              </p:ext>
            </p:extLst>
          </p:nvPr>
        </p:nvGraphicFramePr>
        <p:xfrm>
          <a:off x="414335" y="1816127"/>
          <a:ext cx="8210799" cy="420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3" name="Hoja de cálculo" r:id="rId4" imgW="9724957" imgH="4276815" progId="Excel.Sheet.8">
                  <p:embed/>
                </p:oleObj>
              </mc:Choice>
              <mc:Fallback>
                <p:oleObj name="Hoja de cálculo" r:id="rId4" imgW="97249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816127"/>
                        <a:ext cx="8210799" cy="4205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3219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376243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956406"/>
              </p:ext>
            </p:extLst>
          </p:nvPr>
        </p:nvGraphicFramePr>
        <p:xfrm>
          <a:off x="414336" y="1844232"/>
          <a:ext cx="8210799" cy="4392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1" name="Hoja de cálculo" r:id="rId4" imgW="7801043" imgH="5219790" progId="Excel.Sheet.8">
                  <p:embed/>
                </p:oleObj>
              </mc:Choice>
              <mc:Fallback>
                <p:oleObj name="Hoja de cálculo" r:id="rId4" imgW="7801043" imgH="5219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232"/>
                        <a:ext cx="8210799" cy="4392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6232227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311538"/>
              </p:ext>
            </p:extLst>
          </p:nvPr>
        </p:nvGraphicFramePr>
        <p:xfrm>
          <a:off x="414336" y="1772816"/>
          <a:ext cx="8210799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3" name="Hoja de cálculo" r:id="rId4" imgW="8886757" imgH="3533865" progId="Excel.Sheet.8">
                  <p:embed/>
                </p:oleObj>
              </mc:Choice>
              <mc:Fallback>
                <p:oleObj name="Hoja de cálculo" r:id="rId4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494146"/>
              </p:ext>
            </p:extLst>
          </p:nvPr>
        </p:nvGraphicFramePr>
        <p:xfrm>
          <a:off x="414337" y="1850107"/>
          <a:ext cx="8334128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8" name="Hoja de cálculo" r:id="rId4" imgW="8886757" imgH="3667035" progId="Excel.Sheet.8">
                  <p:embed/>
                </p:oleObj>
              </mc:Choice>
              <mc:Fallback>
                <p:oleObj name="Hoja de cálculo" r:id="rId4" imgW="8886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850107"/>
                        <a:ext cx="8334128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al mes de abril 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15 </a:t>
            </a:r>
            <a:r>
              <a:rPr lang="es-CL" sz="1600" dirty="0"/>
              <a:t>Ministerio </a:t>
            </a:r>
            <a:r>
              <a:rPr lang="es-CL" sz="1600" dirty="0" smtClean="0"/>
              <a:t>del Trabajo y Previsión Social, ejecutó $2.517.254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33%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comparación con el mes de abril de 2016, la ejecución presupuestaria no presenta diferencias significativas.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Servicio de la Deuda, </a:t>
            </a:r>
            <a:r>
              <a:rPr lang="es-CL" sz="1600" dirty="0" smtClean="0"/>
              <a:t>con un aumento de recursos de $696 millones, dispuso </a:t>
            </a:r>
            <a:r>
              <a:rPr lang="es-CL" sz="1600" dirty="0"/>
              <a:t>de un gasto de </a:t>
            </a:r>
            <a:r>
              <a:rPr lang="es-CL" sz="1600" dirty="0" smtClean="0"/>
              <a:t>$6.060 </a:t>
            </a:r>
            <a:r>
              <a:rPr lang="es-CL" sz="1600" dirty="0"/>
              <a:t>millones, que equivalen a una ejecución presupuestaria de un </a:t>
            </a:r>
            <a:r>
              <a:rPr lang="es-CL" sz="1600" dirty="0" smtClean="0"/>
              <a:t>246%, </a:t>
            </a:r>
            <a:r>
              <a:rPr lang="es-CL" sz="1600" dirty="0"/>
              <a:t>que principalmente se destinaron a la deuda </a:t>
            </a:r>
            <a:r>
              <a:rPr lang="es-CL" sz="1600" dirty="0" smtClean="0"/>
              <a:t>flotante.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</a:t>
            </a:r>
            <a:r>
              <a:rPr lang="es-CL" sz="1600" dirty="0" smtClean="0"/>
              <a:t>de </a:t>
            </a:r>
            <a:r>
              <a:rPr lang="es-CL" sz="1600" dirty="0"/>
              <a:t>un </a:t>
            </a:r>
            <a:r>
              <a:rPr lang="es-CL" sz="1600" dirty="0" smtClean="0"/>
              <a:t>33%,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$169.034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$77.645 </a:t>
            </a:r>
            <a:r>
              <a:rPr lang="es-CL" sz="1600" dirty="0"/>
              <a:t>millones </a:t>
            </a:r>
            <a:r>
              <a:rPr lang="es-CL" sz="1600" dirty="0" smtClean="0"/>
              <a:t>(32%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$28.102 </a:t>
            </a:r>
            <a:r>
              <a:rPr lang="es-CL" sz="1600" dirty="0"/>
              <a:t>millones, destinados </a:t>
            </a:r>
            <a:r>
              <a:rPr lang="es-CL" sz="1600" dirty="0" smtClean="0"/>
              <a:t>en gran parte, 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59%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abril (con </a:t>
            </a:r>
            <a:r>
              <a:rPr lang="es-CL" sz="1600" dirty="0"/>
              <a:t>un gasto de </a:t>
            </a:r>
            <a:r>
              <a:rPr lang="es-CL" sz="1600" dirty="0" smtClean="0"/>
              <a:t>$25.708 </a:t>
            </a:r>
            <a:r>
              <a:rPr lang="es-CL" sz="1600" dirty="0"/>
              <a:t>millones); el Subsidio al Empleo (Ley N° 20.338) presentó un gasto total de </a:t>
            </a:r>
            <a:r>
              <a:rPr lang="es-CL" sz="1600" dirty="0" smtClean="0"/>
              <a:t>$5.907 </a:t>
            </a:r>
            <a:r>
              <a:rPr lang="es-CL" sz="1600" dirty="0"/>
              <a:t>millones, que significó un avance presupuestario de un </a:t>
            </a:r>
            <a:r>
              <a:rPr lang="es-CL" sz="1600" dirty="0" smtClean="0"/>
              <a:t>8%;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$7.912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10%.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715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643618"/>
              </p:ext>
            </p:extLst>
          </p:nvPr>
        </p:nvGraphicFramePr>
        <p:xfrm>
          <a:off x="414336" y="1772816"/>
          <a:ext cx="820148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Hoja de cálculo" r:id="rId4" imgW="7734300" imgH="2924085" progId="Excel.Sheet.8">
                  <p:embed/>
                </p:oleObj>
              </mc:Choice>
              <mc:Fallback>
                <p:oleObj name="Hoja de cálculo" r:id="rId4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4235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731302"/>
              </p:ext>
            </p:extLst>
          </p:nvPr>
        </p:nvGraphicFramePr>
        <p:xfrm>
          <a:off x="414337" y="1704777"/>
          <a:ext cx="8201488" cy="453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3" name="Hoja de cálculo" r:id="rId4" imgW="7724843" imgH="4600575" progId="Excel.Sheet.8">
                  <p:embed/>
                </p:oleObj>
              </mc:Choice>
              <mc:Fallback>
                <p:oleObj name="Hoja de cálculo" r:id="rId4" imgW="77248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04777"/>
                        <a:ext cx="8201488" cy="4532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376243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348295"/>
              </p:ext>
            </p:extLst>
          </p:nvPr>
        </p:nvGraphicFramePr>
        <p:xfrm>
          <a:off x="414337" y="1772816"/>
          <a:ext cx="8210798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" name="Hoja de cálculo" r:id="rId4" imgW="7724843" imgH="4124235" progId="Excel.Sheet.8">
                  <p:embed/>
                </p:oleObj>
              </mc:Choice>
              <mc:Fallback>
                <p:oleObj name="Hoja de cálculo" r:id="rId4" imgW="7724843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10798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</a:t>
            </a:r>
            <a:r>
              <a:rPr lang="es-CL" sz="1600" dirty="0" smtClean="0"/>
              <a:t>tanto en las transferencias al sector </a:t>
            </a:r>
            <a:r>
              <a:rPr lang="es-CL" sz="1600" dirty="0"/>
              <a:t>privado </a:t>
            </a:r>
            <a:r>
              <a:rPr lang="es-CL" sz="1600" dirty="0" smtClean="0"/>
              <a:t>como a </a:t>
            </a:r>
            <a:r>
              <a:rPr lang="es-CL" sz="1600" dirty="0"/>
              <a:t>otras entidades públicas </a:t>
            </a:r>
            <a:r>
              <a:rPr lang="es-CL" sz="1600" dirty="0" smtClean="0"/>
              <a:t>no presentó ejecución.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$10.862 </a:t>
            </a:r>
            <a:r>
              <a:rPr lang="es-CL" sz="1600" dirty="0"/>
              <a:t>millones </a:t>
            </a:r>
            <a:r>
              <a:rPr lang="es-CL" sz="1600" smtClean="0"/>
              <a:t>(</a:t>
            </a:r>
            <a:r>
              <a:rPr lang="es-CL" sz="1600" smtClean="0"/>
              <a:t>32%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32%. </a:t>
            </a:r>
            <a:r>
              <a:rPr lang="es-CL" sz="1600" dirty="0"/>
              <a:t>El gasto en la deuda flotante totalizó </a:t>
            </a:r>
            <a:r>
              <a:rPr lang="es-CL" sz="1600" dirty="0" smtClean="0"/>
              <a:t>$55 </a:t>
            </a:r>
            <a:r>
              <a:rPr lang="es-CL" sz="1600" dirty="0"/>
              <a:t>millones, con un presupuesto vigente de </a:t>
            </a:r>
            <a:r>
              <a:rPr lang="es-CL" sz="1600" dirty="0" smtClean="0"/>
              <a:t>$2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$417 </a:t>
            </a:r>
            <a:r>
              <a:rPr lang="es-CL" sz="1600" dirty="0"/>
              <a:t>millones, </a:t>
            </a:r>
            <a:r>
              <a:rPr lang="es-CL" sz="1600" dirty="0" smtClean="0"/>
              <a:t>no presentó </a:t>
            </a:r>
            <a:r>
              <a:rPr lang="es-CL" sz="1600" dirty="0"/>
              <a:t>ejecución </a:t>
            </a:r>
            <a:r>
              <a:rPr lang="es-CL" sz="1600" dirty="0" smtClean="0"/>
              <a:t>presupuestaria.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$1.049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-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3424"/>
            <a:ext cx="3951510" cy="24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03424"/>
            <a:ext cx="3951510" cy="245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653136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41610"/>
              </p:ext>
            </p:extLst>
          </p:nvPr>
        </p:nvGraphicFramePr>
        <p:xfrm>
          <a:off x="539552" y="1988840"/>
          <a:ext cx="8068547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3" name="Hoja de cálculo" r:id="rId4" imgW="7134157" imgH="2476590" progId="Excel.Sheet.8">
                  <p:embed/>
                </p:oleObj>
              </mc:Choice>
              <mc:Fallback>
                <p:oleObj name="Hoja de cálculo" r:id="rId4" imgW="71341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88840"/>
                        <a:ext cx="8068547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Abril 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9573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930844"/>
              </p:ext>
            </p:extLst>
          </p:nvPr>
        </p:nvGraphicFramePr>
        <p:xfrm>
          <a:off x="461963" y="1843088"/>
          <a:ext cx="822007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name="Hoja de cálculo" r:id="rId5" imgW="8220143" imgH="3171825" progId="Excel.Sheet.8">
                  <p:embed/>
                </p:oleObj>
              </mc:Choice>
              <mc:Fallback>
                <p:oleObj name="Hoja de cálculo" r:id="rId5" imgW="8220143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963" y="1843088"/>
                        <a:ext cx="822007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99427"/>
              </p:ext>
            </p:extLst>
          </p:nvPr>
        </p:nvGraphicFramePr>
        <p:xfrm>
          <a:off x="414338" y="1781175"/>
          <a:ext cx="819150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Hoja de cálculo" r:id="rId4" imgW="7839143" imgH="4600575" progId="Excel.Sheet.8">
                  <p:embed/>
                </p:oleObj>
              </mc:Choice>
              <mc:Fallback>
                <p:oleObj name="Hoja de cálculo" r:id="rId4" imgW="78391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81175"/>
                        <a:ext cx="8191500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654492"/>
              </p:ext>
            </p:extLst>
          </p:nvPr>
        </p:nvGraphicFramePr>
        <p:xfrm>
          <a:off x="509588" y="1831057"/>
          <a:ext cx="812482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Hoja de cálculo" r:id="rId4" imgW="8124757" imgH="3686175" progId="Excel.Sheet.8">
                  <p:embed/>
                </p:oleObj>
              </mc:Choice>
              <mc:Fallback>
                <p:oleObj name="Hoja de cálculo" r:id="rId4" imgW="8124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1831057"/>
                        <a:ext cx="8124825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224186"/>
              </p:ext>
            </p:extLst>
          </p:nvPr>
        </p:nvGraphicFramePr>
        <p:xfrm>
          <a:off x="414335" y="1797521"/>
          <a:ext cx="8210799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Hoja de cálculo" r:id="rId4" imgW="7581900" imgH="4295685" progId="Excel.Sheet.8">
                  <p:embed/>
                </p:oleObj>
              </mc:Choice>
              <mc:Fallback>
                <p:oleObj name="Hoja de cálculo" r:id="rId4" imgW="7581900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97521"/>
                        <a:ext cx="8210799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1049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</vt:lpstr>
      <vt:lpstr>EJECUCIÓN PRESUPUESTARIA DE GASTOS ACUMULADA AL MES DE ABRIL 2018 PARTIDA 15: MINISTERIO Del TRABAJO Y SEGURIDAD SOCIAL</vt:lpstr>
      <vt:lpstr>Ejecución Presupuestaria de Gastos Acumulada al Mes de Abril de 2018  Ministerio del Trabajo y Seguridad Social</vt:lpstr>
      <vt:lpstr>Ejecución Presupuestaria de Gastos Acumulada al Mes de Abril de 2018  Ministerio del Trabajo y Seguridad Social</vt:lpstr>
      <vt:lpstr>Ejecución Presupuestaria de Gastos Acumulada al Mes de Abril de 2018  Ministerio del Trabajo y Seguridad Social</vt:lpstr>
      <vt:lpstr>Ejecución Presupuestaria de Gastos Acumulada al Mes de Abril de 2018  Partida 15 Ministerio del Trabajo y Seguridad Social</vt:lpstr>
      <vt:lpstr>Ejecución Presupuestaria de Gastos Acumulada al Mes de Abril de 2018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181</cp:revision>
  <cp:lastPrinted>2017-05-09T14:38:34Z</cp:lastPrinted>
  <dcterms:created xsi:type="dcterms:W3CDTF">2016-06-23T13:38:47Z</dcterms:created>
  <dcterms:modified xsi:type="dcterms:W3CDTF">2018-07-27T14:31:45Z</dcterms:modified>
</cp:coreProperties>
</file>