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98" r:id="rId4"/>
    <p:sldId id="303" r:id="rId5"/>
    <p:sldId id="264" r:id="rId6"/>
    <p:sldId id="299" r:id="rId7"/>
    <p:sldId id="263" r:id="rId8"/>
    <p:sldId id="265" r:id="rId9"/>
    <p:sldId id="268" r:id="rId10"/>
    <p:sldId id="271" r:id="rId11"/>
    <p:sldId id="301" r:id="rId12"/>
    <p:sldId id="302" r:id="rId13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0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01-08-2018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01-08-2018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01-08-2018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01-08-2018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01-08-2018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01-08-2018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01-08-2018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01-08-2018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01-08-2018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01-08-2018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98671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043917211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44624"/>
            <a:ext cx="30598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0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acumulada al mes de abril de 2018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14: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 BIENES NACIONALES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junio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3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256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1254" y="580526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14, Capítulo 01, Programa 04: ADMINISTRACIÓN DE BIENES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59240348-1267-4883-A557-E188473F6F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0783349"/>
              </p:ext>
            </p:extLst>
          </p:nvPr>
        </p:nvGraphicFramePr>
        <p:xfrm>
          <a:off x="411254" y="1988839"/>
          <a:ext cx="8229600" cy="381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2" name="Worksheet" r:id="rId3" imgW="8648576" imgH="4143420" progId="Excel.Sheet.12">
                  <p:embed/>
                </p:oleObj>
              </mc:Choice>
              <mc:Fallback>
                <p:oleObj name="Worksheet" r:id="rId3" imgW="8648576" imgH="414342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1254" y="1988839"/>
                        <a:ext cx="8229600" cy="3816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0566" y="377344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14, Capítulo 01, Programa 05: CATASTRO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1303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59081E7C-F2CB-40F5-8622-9D3D8DB49FB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2178667"/>
              </p:ext>
            </p:extLst>
          </p:nvPr>
        </p:nvGraphicFramePr>
        <p:xfrm>
          <a:off x="411254" y="1935118"/>
          <a:ext cx="8238912" cy="183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7" name="Worksheet" r:id="rId3" imgW="8648576" imgH="1838430" progId="Excel.Sheet.12">
                  <p:embed/>
                </p:oleObj>
              </mc:Choice>
              <mc:Fallback>
                <p:oleObj name="Worksheet" r:id="rId3" imgW="8648576" imgH="183843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1254" y="1935118"/>
                        <a:ext cx="8238912" cy="183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7045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Ministerio de Bienes Nacionales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Para el año 2018 la Partida presenta un presupuesto aprobado de </a:t>
            </a:r>
            <a:r>
              <a:rPr lang="es-CL" sz="1600" b="1" dirty="0"/>
              <a:t>$41.761 millones</a:t>
            </a:r>
            <a:r>
              <a:rPr lang="es-CL" sz="1600" dirty="0"/>
              <a:t>, de los cuales un 49% se destina a gastos operacionales (personal y bienes y servicios de consumo), recursos que al mes de abril registraron erogaciones del 31,6% y 15,7% respectivamente, ambos calculados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La ejecución del Ministerio del mes de abril ascendió a </a:t>
            </a:r>
            <a:r>
              <a:rPr lang="es-CL" sz="1600" b="1" dirty="0"/>
              <a:t>$5.414 millones</a:t>
            </a:r>
            <a:r>
              <a:rPr lang="es-CL" sz="1600" dirty="0"/>
              <a:t>, es decir, un </a:t>
            </a:r>
            <a:r>
              <a:rPr lang="es-CL" sz="1600" b="1" dirty="0"/>
              <a:t>13%</a:t>
            </a:r>
            <a:r>
              <a:rPr lang="es-CL" sz="1600" dirty="0"/>
              <a:t> respecto de la ley inicial, gasto superior en 6,4 puntos porcentuales respecto a igual mes del año 2017.  Con ello, la ejecución acumulada es de </a:t>
            </a:r>
            <a:r>
              <a:rPr lang="es-CL" sz="1600" b="1" dirty="0"/>
              <a:t>$14.168 millones</a:t>
            </a:r>
            <a:r>
              <a:rPr lang="es-CL" sz="1600" dirty="0"/>
              <a:t>, equivalente a un </a:t>
            </a:r>
            <a:r>
              <a:rPr lang="es-CL" sz="1600" b="1" dirty="0"/>
              <a:t>33,9%</a:t>
            </a:r>
            <a:r>
              <a:rPr lang="es-CL" sz="1600" dirty="0"/>
              <a:t> del presupuesto inicial.  Dicha erogación es superior en 10 puntos porcentuales al registrado a igual periodo del ejercicio anterior.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cuanto a los programas, el 54,8% del presupuesto vigente, se concentra en el Programa Administración de Bienes, que al mes de abril alcanzó niveles de ejecución del 37,3%, calculados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El programa Regularización de la Propiedad Nacional es el que presenta el menor avance con un 18%, mientras que el programa Administración de Bienes es el que presenta la ejecución mayor con un 37,3%.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Ministerio de Bienes Nacionales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600" dirty="0"/>
              <a:t>Respecto a los aumentos y disminuciones al presupuesto inicial, la Partida presenta al mes de abril un aumento consolidado del </a:t>
            </a:r>
            <a:r>
              <a:rPr lang="es-CL" sz="1600" b="1" dirty="0"/>
              <a:t>$854 millones</a:t>
            </a:r>
            <a:r>
              <a:rPr lang="es-CL" sz="1600" dirty="0"/>
              <a:t>.  Lo que se traduce en incrementos en el subtítulo 23 Prestaciones de Seguridad Social, por $1.045 millones (bonificación por retiro) y una disminución en el subtítulo 21 Gastos en Personal, por $191 millones.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600" dirty="0"/>
              <a:t>Por su parte, el </a:t>
            </a:r>
            <a:r>
              <a:rPr lang="es-CL" sz="1600" b="1" dirty="0"/>
              <a:t>servicio de la deuda </a:t>
            </a:r>
            <a:r>
              <a:rPr lang="es-CL" sz="1600" dirty="0"/>
              <a:t>registró un gasto que alcanzó los </a:t>
            </a:r>
            <a:r>
              <a:rPr lang="es-CL" sz="1600" b="1" i="1" dirty="0"/>
              <a:t>$341 millones</a:t>
            </a:r>
            <a:r>
              <a:rPr lang="es-CL" sz="1600" dirty="0"/>
              <a:t>, afectando a todos los Programas: Subsecretaría de Bienes Nacionales ($181 millones); Regularización ($32 millones); Administración de Bienes ($74 millones); y, Catastro ($54 millones), destinados al pago de las obligaciones devengadas al 31 de diciembre de 2017 (deuda flotante), sin que se verifique a la fecha los decretos de modificación presupuestaria respectivos</a:t>
            </a:r>
            <a:r>
              <a:rPr lang="es-CL" sz="1600" b="1" i="1" dirty="0"/>
              <a:t>.</a:t>
            </a:r>
            <a:r>
              <a:rPr lang="es-CL" sz="1600" dirty="0"/>
              <a:t>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475712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Ministerio de Bienes Nacionales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5003" y="422108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6F42824B-260E-4A9B-9F90-A3F16BFF4A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724100"/>
            <a:ext cx="8201486" cy="2496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Ministerio de Bienes Nacionales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0363" y="428688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5536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2017 - 2018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E261FF7-3AC9-42D8-BE8B-A5A39E0D84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190" y="1791260"/>
            <a:ext cx="4085653" cy="2495623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D80C369B-AF3A-4B40-A4BA-B2AAAE4D4B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0418" y="1791260"/>
            <a:ext cx="4068505" cy="2495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14, Resumen por Capítulos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al mes de a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bril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6" y="326864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D24C9F2-C91F-49A4-8195-17518066C4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725" y="1682029"/>
            <a:ext cx="8340051" cy="1591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486916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14, Capítulo 01, Programa 01: SUBSECRETARÍA DE BIENES NACIONALES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92614EAF-45D0-461C-A94E-E036E64BDD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988841"/>
            <a:ext cx="8300576" cy="288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7682" y="46531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14, Capítulo 01, Programa 03: REGULARIZACIÓN DE LA PROPIEDAD RAÍZ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7" name="Objeto 6">
            <a:extLst>
              <a:ext uri="{FF2B5EF4-FFF2-40B4-BE49-F238E27FC236}">
                <a16:creationId xmlns:a16="http://schemas.microsoft.com/office/drawing/2014/main" id="{CE534832-7FB7-4409-B061-EBB41A687A4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5198564"/>
              </p:ext>
            </p:extLst>
          </p:nvPr>
        </p:nvGraphicFramePr>
        <p:xfrm>
          <a:off x="414336" y="1842864"/>
          <a:ext cx="8229600" cy="280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8" name="Worksheet" r:id="rId3" imgW="8648576" imgH="2800440" progId="Excel.Sheet.12">
                  <p:embed/>
                </p:oleObj>
              </mc:Choice>
              <mc:Fallback>
                <p:oleObj name="Worksheet" r:id="rId3" imgW="8648576" imgH="28004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842864"/>
                        <a:ext cx="8229600" cy="2800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1254" y="554045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14, Capítulo 01, Programa 04: ADMINISTRACIÓN DE BIENES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600" b="1" dirty="0">
                <a:ea typeface="Verdana" pitchFamily="34" charset="0"/>
                <a:cs typeface="Verdana" pitchFamily="34" charset="0"/>
              </a:rPr>
              <a:t>… 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9" name="Objeto 8">
            <a:extLst>
              <a:ext uri="{FF2B5EF4-FFF2-40B4-BE49-F238E27FC236}">
                <a16:creationId xmlns:a16="http://schemas.microsoft.com/office/drawing/2014/main" id="{461BDC78-372C-419E-AFE1-C6CFFECE3B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3239086"/>
              </p:ext>
            </p:extLst>
          </p:nvPr>
        </p:nvGraphicFramePr>
        <p:xfrm>
          <a:off x="411254" y="1988839"/>
          <a:ext cx="8229600" cy="35423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8" name="Worksheet" r:id="rId3" imgW="8648576" imgH="3895830" progId="Excel.Sheet.12">
                  <p:embed/>
                </p:oleObj>
              </mc:Choice>
              <mc:Fallback>
                <p:oleObj name="Worksheet" r:id="rId3" imgW="8648576" imgH="389583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1254" y="1988839"/>
                        <a:ext cx="8229600" cy="35423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2877</TotalTime>
  <Words>725</Words>
  <Application>Microsoft Office PowerPoint</Application>
  <PresentationFormat>Presentación en pantalla (4:3)</PresentationFormat>
  <Paragraphs>54</Paragraphs>
  <Slides>11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20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Worksheet</vt:lpstr>
      <vt:lpstr>EJECUCIÓN PRESUPUESTARIA DE GASTOS  acumulada al mes de abril de 2018 Partida 14: MINISTERIO DE BIENES NACIONALES</vt:lpstr>
      <vt:lpstr>Ejecución Presupuestaria de Gastos del Ministerio de Bienes Nacionales acumulada al mes de abril de 2018 </vt:lpstr>
      <vt:lpstr>Ejecución Presupuestaria de Gastos del Ministerio de Bienes Nacionales acumulada al mes de abril de 2018 </vt:lpstr>
      <vt:lpstr>Ejecución Presupuestaria de Gastos del Ministerio de Bienes Nacionales acumulada al mes de abril de 2018 </vt:lpstr>
      <vt:lpstr>Ejecución Presupuestaria de Gastos del Ministerio de Bienes Nacionales acumulada al mes de abril de 2018 </vt:lpstr>
      <vt:lpstr>Ejecución Presupuestaria de Gastos Partida 14, Resumen por Capítulos acumulada al mes de abril de 2018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172</cp:revision>
  <cp:lastPrinted>2018-06-11T15:48:09Z</cp:lastPrinted>
  <dcterms:created xsi:type="dcterms:W3CDTF">2016-06-23T13:38:47Z</dcterms:created>
  <dcterms:modified xsi:type="dcterms:W3CDTF">2018-08-01T19:49:09Z</dcterms:modified>
</cp:coreProperties>
</file>