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2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20-07-2018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</a:t>
            </a:r>
            <a:r>
              <a:rPr lang="es-CL" sz="2400" b="1" dirty="0" smtClean="0">
                <a:latin typeface="+mn-lt"/>
              </a:rPr>
              <a:t>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A</a:t>
            </a:r>
            <a:r>
              <a:rPr lang="es-CL" sz="2400" b="1" cap="all" dirty="0" smtClean="0">
                <a:latin typeface="+mn-lt"/>
              </a:rPr>
              <a:t>bril </a:t>
            </a:r>
            <a:r>
              <a:rPr lang="es-CL" sz="2400" b="1" dirty="0" smtClean="0">
                <a:latin typeface="+mn-lt"/>
              </a:rPr>
              <a:t>DE </a:t>
            </a:r>
            <a:r>
              <a:rPr lang="es-CL" sz="2400" b="1" dirty="0" smtClean="0">
                <a:latin typeface="+mn-lt"/>
              </a:rPr>
              <a:t>2018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junio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9160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75416"/>
              </p:ext>
            </p:extLst>
          </p:nvPr>
        </p:nvGraphicFramePr>
        <p:xfrm>
          <a:off x="467544" y="1772816"/>
          <a:ext cx="8126431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6431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689854"/>
              </p:ext>
            </p:extLst>
          </p:nvPr>
        </p:nvGraphicFramePr>
        <p:xfrm>
          <a:off x="383176" y="1683083"/>
          <a:ext cx="8066784" cy="455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Hoja de cálculo" r:id="rId3" imgW="7858057" imgH="5200650" progId="Excel.Sheet.8">
                  <p:embed/>
                </p:oleObj>
              </mc:Choice>
              <mc:Fallback>
                <p:oleObj name="Hoja de cálculo" r:id="rId3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83083"/>
                        <a:ext cx="8066784" cy="455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09329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94951"/>
              </p:ext>
            </p:extLst>
          </p:nvPr>
        </p:nvGraphicFramePr>
        <p:xfrm>
          <a:off x="467544" y="1672555"/>
          <a:ext cx="8126431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Hoja de cálculo" r:id="rId3" imgW="7858057" imgH="4276815" progId="Excel.Sheet.8">
                  <p:embed/>
                </p:oleObj>
              </mc:Choice>
              <mc:Fallback>
                <p:oleObj name="Hoja de cálculo" r:id="rId3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72555"/>
                        <a:ext cx="8126431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05264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0289"/>
              </p:ext>
            </p:extLst>
          </p:nvPr>
        </p:nvGraphicFramePr>
        <p:xfrm>
          <a:off x="383176" y="1700808"/>
          <a:ext cx="8210799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Hoja de cálculo" r:id="rId3" imgW="7858057" imgH="3829050" progId="Excel.Sheet.8">
                  <p:embed/>
                </p:oleObj>
              </mc:Choice>
              <mc:Fallback>
                <p:oleObj name="Hoja de cálculo" r:id="rId3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27579"/>
              </p:ext>
            </p:extLst>
          </p:nvPr>
        </p:nvGraphicFramePr>
        <p:xfrm>
          <a:off x="467544" y="184482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45111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9080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12508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46387"/>
              </p:ext>
            </p:extLst>
          </p:nvPr>
        </p:nvGraphicFramePr>
        <p:xfrm>
          <a:off x="395536" y="1772816"/>
          <a:ext cx="828092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Hoja de cálculo" r:id="rId3" imgW="7858057" imgH="2152560" progId="Excel.Sheet.8">
                  <p:embed/>
                </p:oleObj>
              </mc:Choice>
              <mc:Fallback>
                <p:oleObj name="Hoja de cálculo" r:id="rId3" imgW="7858057" imgH="2152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16056"/>
              </p:ext>
            </p:extLst>
          </p:nvPr>
        </p:nvGraphicFramePr>
        <p:xfrm>
          <a:off x="395536" y="1844824"/>
          <a:ext cx="8198439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198439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933056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64416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Abril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$188.063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31%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Respecto a la comparación con el año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2017,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se observó un porcentaje de ejecución presupuestaria levemente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Abril.</a:t>
            </a: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$5.996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se observó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9%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</a:t>
            </a:r>
            <a:r>
              <a:rPr lang="es-CL" sz="1600" dirty="0" smtClean="0">
                <a:solidFill>
                  <a:prstClr val="black"/>
                </a:solidFill>
              </a:rPr>
              <a:t>Abril </a:t>
            </a:r>
            <a:r>
              <a:rPr lang="es-CL" sz="1600" dirty="0" smtClean="0">
                <a:solidFill>
                  <a:prstClr val="black"/>
                </a:solidFill>
              </a:rPr>
              <a:t>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</a:t>
            </a:r>
            <a:r>
              <a:rPr lang="es-CL" sz="1600" dirty="0" smtClean="0">
                <a:solidFill>
                  <a:prstClr val="black"/>
                </a:solidFill>
              </a:rPr>
              <a:t>$82.405 </a:t>
            </a:r>
            <a:r>
              <a:rPr lang="es-CL" sz="1600" dirty="0" smtClean="0">
                <a:solidFill>
                  <a:prstClr val="black"/>
                </a:solidFill>
              </a:rPr>
              <a:t>millones </a:t>
            </a:r>
            <a:r>
              <a:rPr lang="es-CL" sz="1600" dirty="0" smtClean="0">
                <a:solidFill>
                  <a:prstClr val="black"/>
                </a:solidFill>
              </a:rPr>
              <a:t>(29</a:t>
            </a:r>
            <a:r>
              <a:rPr lang="es-CL" sz="1600" dirty="0" smtClean="0">
                <a:solidFill>
                  <a:prstClr val="black"/>
                </a:solidFill>
              </a:rPr>
              <a:t>% del presupuesto vigente).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$9.056millones. Es importante señalar que la Ley inicial no contempló presupuesto para estas obligaciones, ni tampoco se han observado Decretos modificatorios del presupuesto inicial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>
                <a:solidFill>
                  <a:prstClr val="black"/>
                </a:solidFill>
              </a:rPr>
              <a:t>En cuanto a las </a:t>
            </a:r>
            <a:r>
              <a:rPr lang="es-MX" sz="1600" b="1" dirty="0">
                <a:solidFill>
                  <a:prstClr val="black"/>
                </a:solidFill>
              </a:rPr>
              <a:t>modificaciones presupuestaria</a:t>
            </a:r>
            <a:r>
              <a:rPr lang="es-MX" sz="1600" dirty="0">
                <a:solidFill>
                  <a:prstClr val="black"/>
                </a:solidFill>
              </a:rPr>
              <a:t>, el Programa 01 de la Corporación Nacional Forestal aumentó sus recursos en $8.281 millones, el Programa 03 Programa de Manejo del Fuero, disminuyó su disponibilidad en $99 millones, el Programa 04 Áreas Silvestres Protegidas presentó </a:t>
            </a:r>
            <a:r>
              <a:rPr lang="es-MX" sz="1600" dirty="0" smtClean="0">
                <a:solidFill>
                  <a:prstClr val="black"/>
                </a:solidFill>
              </a:rPr>
              <a:t>Abriles </a:t>
            </a:r>
            <a:r>
              <a:rPr lang="es-MX" sz="1600" dirty="0">
                <a:solidFill>
                  <a:prstClr val="black"/>
                </a:solidFill>
              </a:rPr>
              <a:t>recursos por $537 millones, y el Programa 05 Gestión Forestal, bajó su presupuesto en $721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13176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74017"/>
              </p:ext>
            </p:extLst>
          </p:nvPr>
        </p:nvGraphicFramePr>
        <p:xfrm>
          <a:off x="467544" y="170080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Hoja de cálculo" r:id="rId3" imgW="7858057" imgH="3219540" progId="Excel.Sheet.8">
                  <p:embed/>
                </p:oleObj>
              </mc:Choice>
              <mc:Fallback>
                <p:oleObj name="Hoja de cálculo" r:id="rId3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1600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44892"/>
              </p:ext>
            </p:extLst>
          </p:nvPr>
        </p:nvGraphicFramePr>
        <p:xfrm>
          <a:off x="395536" y="1700808"/>
          <a:ext cx="8198439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57240"/>
              </p:ext>
            </p:extLst>
          </p:nvPr>
        </p:nvGraphicFramePr>
        <p:xfrm>
          <a:off x="395536" y="1700808"/>
          <a:ext cx="8198439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Hoja de cálculo" r:id="rId3" imgW="7858057" imgH="3066960" progId="Excel.Sheet.8">
                  <p:embed/>
                </p:oleObj>
              </mc:Choice>
              <mc:Fallback>
                <p:oleObj name="Hoja de cálculo" r:id="rId3" imgW="7858057" imgH="3066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61048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52137"/>
              </p:ext>
            </p:extLst>
          </p:nvPr>
        </p:nvGraphicFramePr>
        <p:xfrm>
          <a:off x="383176" y="1700808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27026"/>
              </p:ext>
            </p:extLst>
          </p:nvPr>
        </p:nvGraphicFramePr>
        <p:xfrm>
          <a:off x="395536" y="1772816"/>
          <a:ext cx="8198439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Hoja de cálculo" r:id="rId3" imgW="7858057" imgH="1247865" progId="Excel.Sheet.8">
                  <p:embed/>
                </p:oleObj>
              </mc:Choice>
              <mc:Fallback>
                <p:oleObj name="Hoja de cálculo" r:id="rId3" imgW="78580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198439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029126"/>
              </p:ext>
            </p:extLst>
          </p:nvPr>
        </p:nvGraphicFramePr>
        <p:xfrm>
          <a:off x="395536" y="1654646"/>
          <a:ext cx="8198439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Hoja de cálculo" r:id="rId3" imgW="7858057" imgH="4438560" progId="Excel.Sheet.8">
                  <p:embed/>
                </p:oleObj>
              </mc:Choice>
              <mc:Fallback>
                <p:oleObj name="Hoja de cálculo" r:id="rId3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54646"/>
                        <a:ext cx="8198439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43568"/>
              </p:ext>
            </p:extLst>
          </p:nvPr>
        </p:nvGraphicFramePr>
        <p:xfrm>
          <a:off x="1847850" y="2204864"/>
          <a:ext cx="54483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Hoja de cálculo" r:id="rId3" imgW="5448300" imgH="2828925" progId="Excel.Sheet.12">
                  <p:embed/>
                </p:oleObj>
              </mc:Choice>
              <mc:Fallback>
                <p:oleObj name="Hoja de cálculo" r:id="rId3" imgW="5448300" imgH="2828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204864"/>
                        <a:ext cx="5448300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007043"/>
              </p:ext>
            </p:extLst>
          </p:nvPr>
        </p:nvGraphicFramePr>
        <p:xfrm>
          <a:off x="1847850" y="2319511"/>
          <a:ext cx="54483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Hoja de cálculo" r:id="rId3" imgW="5448300" imgH="2333715" progId="Excel.Sheet.12">
                  <p:embed/>
                </p:oleObj>
              </mc:Choice>
              <mc:Fallback>
                <p:oleObj name="Hoja de cálculo" r:id="rId3" imgW="5448300" imgH="23337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19511"/>
                        <a:ext cx="544830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8084"/>
            <a:ext cx="3861322" cy="231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39"/>
            <a:ext cx="3861322" cy="23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34726"/>
              </p:ext>
            </p:extLst>
          </p:nvPr>
        </p:nvGraphicFramePr>
        <p:xfrm>
          <a:off x="467544" y="1700808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70276"/>
              </p:ext>
            </p:extLst>
          </p:nvPr>
        </p:nvGraphicFramePr>
        <p:xfrm>
          <a:off x="467543" y="1556792"/>
          <a:ext cx="813690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556792"/>
                        <a:ext cx="813690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4235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97147"/>
              </p:ext>
            </p:extLst>
          </p:nvPr>
        </p:nvGraphicFramePr>
        <p:xfrm>
          <a:off x="395537" y="1760253"/>
          <a:ext cx="8198438" cy="447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Hoja de cálculo" r:id="rId3" imgW="7762943" imgH="5667285" progId="Excel.Sheet.8">
                  <p:embed/>
                </p:oleObj>
              </mc:Choice>
              <mc:Fallback>
                <p:oleObj name="Hoja de cálculo" r:id="rId3" imgW="7762943" imgH="5667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60253"/>
                        <a:ext cx="8198438" cy="447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23535"/>
              </p:ext>
            </p:extLst>
          </p:nvPr>
        </p:nvGraphicFramePr>
        <p:xfrm>
          <a:off x="467544" y="1988840"/>
          <a:ext cx="814207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207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986</Words>
  <Application>Microsoft Office PowerPoint</Application>
  <PresentationFormat>Presentación en pantalla (4:3)</PresentationFormat>
  <Paragraphs>125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44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 de Microsoft Excel</vt:lpstr>
      <vt:lpstr>Hoja de cálculo de Microsoft Excel 97-2003</vt:lpstr>
      <vt:lpstr>EJECUCIÓN PRESUPUESTARIA ACUMULADA DE GASTOS AL MES DE Abril DE 2018 PARTIDA 13: MINISTERIO DE AGRICULTURA</vt:lpstr>
      <vt:lpstr>Ejecución Presupuestaria de Gastos Acumulada al Mes de Abril de 2018  Ministerio de Agricultura</vt:lpstr>
      <vt:lpstr>Ejecución Presupuestaria de Gastos Acumulada al Mes de Abril de 2018  Ministerio de Agricultura</vt:lpstr>
      <vt:lpstr>Ejecución Presupuestaria de Gastos Acumulada al Mes de Abril de 2018  Ministerio de Agricultura</vt:lpstr>
      <vt:lpstr>Ejecución Presupuestaria de Gastos Acumulada al Mes de Abril de 2018  Ministerio de Agricultura</vt:lpstr>
      <vt:lpstr>Ejecución Presupuestaria de Gastos Acumulada al Mes de Abril de 2018  Partida 13 Ministerio de Agricultura</vt:lpstr>
      <vt:lpstr>Ejecución Presupuestaria de Gastos Acumulada al Mes de  Abril de 2018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54</cp:revision>
  <cp:lastPrinted>2016-08-05T21:17:59Z</cp:lastPrinted>
  <dcterms:created xsi:type="dcterms:W3CDTF">2016-08-05T20:56:34Z</dcterms:created>
  <dcterms:modified xsi:type="dcterms:W3CDTF">2018-07-20T16:21:46Z</dcterms:modified>
</cp:coreProperties>
</file>