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Partida'!$X$23:$AA$23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Partida'!$X$24:$AA$24</c:f>
              <c:numCache>
                <c:formatCode>0.0%</c:formatCode>
                <c:ptCount val="4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  <c:pt idx="3">
                  <c:v>7.0167964716748563E-2</c:v>
                </c:pt>
              </c:numCache>
            </c:numRef>
          </c:val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Partida'!$X$23:$AA$23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Partida'!$X$25:$AA$25</c:f>
              <c:numCache>
                <c:formatCode>0.0%</c:formatCode>
                <c:ptCount val="4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  <c:pt idx="3">
                  <c:v>7.7962053416461674E-2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845824"/>
        <c:axId val="40318080"/>
      </c:barChart>
      <c:catAx>
        <c:axId val="3884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0318080"/>
        <c:crosses val="autoZero"/>
        <c:auto val="1"/>
        <c:lblAlgn val="ctr"/>
        <c:lblOffset val="100"/>
        <c:noMultiLvlLbl val="0"/>
      </c:catAx>
      <c:valAx>
        <c:axId val="403180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88458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5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1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666666666666664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555555555555556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Partida'!$AK$23:$AN$23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Partida'!$AK$24:$AN$24</c:f>
              <c:numCache>
                <c:formatCode>0.0%</c:formatCode>
                <c:ptCount val="4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  <c:pt idx="3">
                  <c:v>0.30681666308979233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2.4999781277340333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333333333333333E-2"/>
                  <c:y val="7.40740740740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222222222222223E-2"/>
                  <c:y val="6.4814450277048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Partida'!$AK$23:$AN$23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Partida'!$AK$25:$AN$25</c:f>
              <c:numCache>
                <c:formatCode>0.0%</c:formatCode>
                <c:ptCount val="4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  <c:pt idx="3">
                  <c:v>0.30293637922161398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449984"/>
        <c:axId val="87451520"/>
      </c:lineChart>
      <c:catAx>
        <c:axId val="87449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7451520"/>
        <c:crosses val="autoZero"/>
        <c:auto val="1"/>
        <c:lblAlgn val="ctr"/>
        <c:lblOffset val="100"/>
        <c:noMultiLvlLbl val="0"/>
      </c:catAx>
      <c:valAx>
        <c:axId val="874515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87449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5" name="Picture 18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ABRIL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5" name="Picture 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34999" y="2458244"/>
          <a:ext cx="7874001" cy="2809875"/>
        </p:xfrm>
        <a:graphic>
          <a:graphicData uri="http://schemas.openxmlformats.org/drawingml/2006/table">
            <a:tbl>
              <a:tblPr/>
              <a:tblGrid>
                <a:gridCol w="371325"/>
                <a:gridCol w="342762"/>
                <a:gridCol w="355457"/>
                <a:gridCol w="2234299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29.348.568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13.399.078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6.482.470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9.352.939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9.352.939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9405" y="623731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8367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3727" y="1556792"/>
            <a:ext cx="814828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57199" y="1891004"/>
          <a:ext cx="8229602" cy="3944355"/>
        </p:xfrm>
        <a:graphic>
          <a:graphicData uri="http://schemas.openxmlformats.org/drawingml/2006/table">
            <a:tbl>
              <a:tblPr/>
              <a:tblGrid>
                <a:gridCol w="267729"/>
                <a:gridCol w="328575"/>
                <a:gridCol w="304237"/>
                <a:gridCol w="2948053"/>
                <a:gridCol w="730168"/>
                <a:gridCol w="730168"/>
                <a:gridCol w="730168"/>
                <a:gridCol w="730168"/>
                <a:gridCol w="730168"/>
                <a:gridCol w="730168"/>
              </a:tblGrid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1.295.741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981.850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202.019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22.043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22.043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35.523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35.523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79,6%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46.722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39.602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3.816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971600" y="1173460"/>
            <a:ext cx="764422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942156" y="1600200"/>
          <a:ext cx="7259688" cy="4525963"/>
        </p:xfrm>
        <a:graphic>
          <a:graphicData uri="http://schemas.openxmlformats.org/drawingml/2006/table">
            <a:tbl>
              <a:tblPr/>
              <a:tblGrid>
                <a:gridCol w="317487"/>
                <a:gridCol w="306148"/>
                <a:gridCol w="317487"/>
                <a:gridCol w="2236586"/>
                <a:gridCol w="680330"/>
                <a:gridCol w="680330"/>
                <a:gridCol w="680330"/>
                <a:gridCol w="680330"/>
                <a:gridCol w="680330"/>
                <a:gridCol w="680330"/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376.296.278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124.115.131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306.682.749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306.695.749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105.615.820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62.393.113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62.408.113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12.793.245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43.098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43.098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4.623.410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244.207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312.022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7.495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70.401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132.042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102.084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727.536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727.536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8699" y="8321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7283" y="20608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57199" y="2675858"/>
          <a:ext cx="8229602" cy="2374647"/>
        </p:xfrm>
        <a:graphic>
          <a:graphicData uri="http://schemas.openxmlformats.org/drawingml/2006/table">
            <a:tbl>
              <a:tblPr/>
              <a:tblGrid>
                <a:gridCol w="367365"/>
                <a:gridCol w="339106"/>
                <a:gridCol w="351665"/>
                <a:gridCol w="2650052"/>
                <a:gridCol w="753569"/>
                <a:gridCol w="753569"/>
                <a:gridCol w="753569"/>
                <a:gridCol w="753569"/>
                <a:gridCol w="753569"/>
                <a:gridCol w="753569"/>
              </a:tblGrid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74.062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74.425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35.188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21.432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21.780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50.367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50.382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28.712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57200" y="1618750"/>
          <a:ext cx="8229599" cy="4488862"/>
        </p:xfrm>
        <a:graphic>
          <a:graphicData uri="http://schemas.openxmlformats.org/drawingml/2006/table">
            <a:tbl>
              <a:tblPr/>
              <a:tblGrid>
                <a:gridCol w="370760"/>
                <a:gridCol w="342240"/>
                <a:gridCol w="354915"/>
                <a:gridCol w="2598486"/>
                <a:gridCol w="760533"/>
                <a:gridCol w="760533"/>
                <a:gridCol w="760533"/>
                <a:gridCol w="760533"/>
                <a:gridCol w="760533"/>
                <a:gridCol w="760533"/>
              </a:tblGrid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105.322.586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17.931.236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6.446.213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9.252.861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281.874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45.833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38.351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16.742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180.948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 de Títulos y Valores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1.105.896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1.105.896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147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08. PROGRAMA 01:  DIRECCIÓN DE SANIDAD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60" y="1484784"/>
            <a:ext cx="800426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28.934.365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9.196.833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11.232.599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165.179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165.179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8.182.986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8.182.986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1155" y="6453336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4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4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93818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422063"/>
              </p:ext>
            </p:extLst>
          </p:nvPr>
        </p:nvGraphicFramePr>
        <p:xfrm>
          <a:off x="1331638" y="1165868"/>
          <a:ext cx="6624736" cy="5287470"/>
        </p:xfrm>
        <a:graphic>
          <a:graphicData uri="http://schemas.openxmlformats.org/drawingml/2006/table">
            <a:tbl>
              <a:tblPr/>
              <a:tblGrid>
                <a:gridCol w="296176"/>
                <a:gridCol w="273394"/>
                <a:gridCol w="283519"/>
                <a:gridCol w="2126395"/>
                <a:gridCol w="607542"/>
                <a:gridCol w="607542"/>
                <a:gridCol w="607542"/>
                <a:gridCol w="607542"/>
                <a:gridCol w="607542"/>
                <a:gridCol w="607542"/>
              </a:tblGrid>
              <a:tr h="152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4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221.621.369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1.123.975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71.324.495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185.282.244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185.307.244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25.000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63.075.616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28.097.180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28.116.180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19.000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5.194.058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1.701.065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1.701.065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40.606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20.681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15.145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245.943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245.943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84677" y="764704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556792"/>
            <a:ext cx="794260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711199" y="2129631"/>
          <a:ext cx="7721601" cy="3467100"/>
        </p:xfrm>
        <a:graphic>
          <a:graphicData uri="http://schemas.openxmlformats.org/drawingml/2006/table">
            <a:tbl>
              <a:tblPr/>
              <a:tblGrid>
                <a:gridCol w="371322"/>
                <a:gridCol w="342759"/>
                <a:gridCol w="355454"/>
                <a:gridCol w="208194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764704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11.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ORGANISMOS DE SALUD DE LA FACH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9577" y="1556792"/>
            <a:ext cx="799477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628651" y="2091531"/>
          <a:ext cx="7886698" cy="35433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46995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13.271.025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5.126.860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5.296.620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680" y="737021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400" b="1" dirty="0" smtClean="0">
                <a:solidFill>
                  <a:prstClr val="black"/>
                </a:solidFill>
                <a:ea typeface="+mj-ea"/>
                <a:cs typeface="+mj-cs"/>
              </a:rPr>
              <a:t>18. 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MOVILIZACIÓN NACIONAL </a:t>
            </a:r>
            <a:endParaRPr lang="es-CL" sz="14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2595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026866"/>
              </p:ext>
            </p:extLst>
          </p:nvPr>
        </p:nvGraphicFramePr>
        <p:xfrm>
          <a:off x="906439" y="1600205"/>
          <a:ext cx="7699895" cy="4781133"/>
        </p:xfrm>
        <a:graphic>
          <a:graphicData uri="http://schemas.openxmlformats.org/drawingml/2006/table">
            <a:tbl>
              <a:tblPr/>
              <a:tblGrid>
                <a:gridCol w="361948"/>
                <a:gridCol w="334105"/>
                <a:gridCol w="346479"/>
                <a:gridCol w="2202621"/>
                <a:gridCol w="742457"/>
                <a:gridCol w="742457"/>
                <a:gridCol w="742457"/>
                <a:gridCol w="742457"/>
                <a:gridCol w="742457"/>
                <a:gridCol w="742457"/>
              </a:tblGrid>
              <a:tr h="186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6.790.252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154.615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1.481.298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467.748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111.761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744.397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4.237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4.237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727.940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664.056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12.220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12.220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La ejecución del ABRIL totalizó en $139.198 millones, equivalente a un 7,8% respecto de la ley inicial de presupuestos. Este porcentaje es </a:t>
            </a:r>
            <a:r>
              <a:rPr lang="es-CL" sz="1500" dirty="0"/>
              <a:t> </a:t>
            </a:r>
            <a:r>
              <a:rPr lang="es-CL" sz="1500" dirty="0" smtClean="0"/>
              <a:t>superior al 7% ejecutado en igual fecha del año anterior.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Con ello, el comportamiento de la ejecución acumulada al mes de ABRIL, que suma $540.881 millones, equivalente a un 30,3% de avance, presenta una trayectoria similar al acumulado en el mismo mes del año anterior. La ejecución en dólares acumuló un gasto de $55.639 miles, equivalente a  29,3%. 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En el mes de ABRIL, la modificación presupuestaria observada da cuenta de un incremento de $120 millones para Prestaciones de Seguridad </a:t>
            </a:r>
            <a:r>
              <a:rPr lang="es-CL" sz="1500" dirty="0"/>
              <a:t>S</a:t>
            </a:r>
            <a:r>
              <a:rPr lang="es-CL" sz="1500" dirty="0" smtClean="0"/>
              <a:t>ocial, normalmente asociadas a retiros, $66 millones en Bienes y Servicios de Consumo, $11 millones en Personal; y una disminución de $156 millones en Transferencias Corrientes. Este mes se agregó servicio a la deuda por $1.285 millones, que normalmente provienen de operaciones de años anteriores.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El </a:t>
            </a:r>
            <a:r>
              <a:rPr lang="es-CL" sz="1500" dirty="0"/>
              <a:t>presupuesto 2018 de este Ministerio asciende a $1.785.462 millones. De éste total, un 69% se destinó a Gastos en Personal; 19% en Bienes y Servicios de Consumo y 3% a Transferencias de Capital. En cuanto a los programas, el 30,5% se destina a Ejército, 21% a la Armada, 12,3% a la Fuerza Aérea, 5,9% a la Dirección General de Territorio Marítimo, 4,3% a Organismos de Salud del Ejército y 4,2% a la Dirección de Sanidad, quedando los otros Servicios con participación presupuestaria menores</a:t>
            </a:r>
            <a:r>
              <a:rPr lang="es-CL" sz="1500" dirty="0" smtClean="0"/>
              <a:t>.</a:t>
            </a:r>
            <a:r>
              <a:rPr lang="es-MX" sz="1500" dirty="0"/>
              <a:t> Dentro del Ministerio de Defensa Nacional, </a:t>
            </a:r>
            <a:r>
              <a:rPr lang="es-CL" sz="1500" dirty="0"/>
              <a:t>los capítulos de: FACH, </a:t>
            </a:r>
            <a:r>
              <a:rPr lang="es-CL" sz="1500" dirty="0" smtClean="0"/>
              <a:t>Armada, </a:t>
            </a:r>
            <a:r>
              <a:rPr lang="es-CL" sz="1500" dirty="0"/>
              <a:t>Ejercito y Estado Mayor Conjunto, tienen programas presupuestarios en dólares y en pesos.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/>
          </a:p>
          <a:p>
            <a:pPr algn="just"/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INSTITUTO GEOGRÁFICO MILITAR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9550" y="1671204"/>
            <a:ext cx="806678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/>
                <a:gridCol w="342629"/>
                <a:gridCol w="355319"/>
                <a:gridCol w="2388885"/>
                <a:gridCol w="761398"/>
                <a:gridCol w="761398"/>
                <a:gridCol w="761398"/>
                <a:gridCol w="761398"/>
                <a:gridCol w="761398"/>
                <a:gridCol w="761398"/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1.244.212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860.401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265.530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548680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20.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SERVICIO HIDROGRÁFICO Y OCEANOGRÁFICO DE LA ARMADA DE CHILE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7543" y="1680082"/>
            <a:ext cx="813879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199" y="2294141"/>
          <a:ext cx="8229602" cy="3138081"/>
        </p:xfrm>
        <a:graphic>
          <a:graphicData uri="http://schemas.openxmlformats.org/drawingml/2006/table">
            <a:tbl>
              <a:tblPr/>
              <a:tblGrid>
                <a:gridCol w="368490"/>
                <a:gridCol w="340145"/>
                <a:gridCol w="352742"/>
                <a:gridCol w="2632969"/>
                <a:gridCol w="755876"/>
                <a:gridCol w="755876"/>
                <a:gridCol w="755876"/>
                <a:gridCol w="755876"/>
                <a:gridCol w="755876"/>
                <a:gridCol w="755876"/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2.215.106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877.658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762.480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569.314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5.164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338.000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28.513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154.177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5898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126" y="476672"/>
            <a:ext cx="8210799" cy="4679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2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200" b="1" dirty="0" smtClean="0">
                <a:solidFill>
                  <a:prstClr val="black"/>
                </a:solidFill>
                <a:ea typeface="+mj-ea"/>
                <a:cs typeface="+mj-cs"/>
              </a:rPr>
              <a:t>21. 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AERONÁUTICA CIVIL 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691679" y="940371"/>
            <a:ext cx="702924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617518"/>
              </p:ext>
            </p:extLst>
          </p:nvPr>
        </p:nvGraphicFramePr>
        <p:xfrm>
          <a:off x="1691682" y="1168023"/>
          <a:ext cx="5904653" cy="5357330"/>
        </p:xfrm>
        <a:graphic>
          <a:graphicData uri="http://schemas.openxmlformats.org/drawingml/2006/table">
            <a:tbl>
              <a:tblPr/>
              <a:tblGrid>
                <a:gridCol w="256916"/>
                <a:gridCol w="237152"/>
                <a:gridCol w="245936"/>
                <a:gridCol w="2002619"/>
                <a:gridCol w="527005"/>
                <a:gridCol w="527005"/>
                <a:gridCol w="527005"/>
                <a:gridCol w="527005"/>
                <a:gridCol w="527005"/>
                <a:gridCol w="527005"/>
              </a:tblGrid>
              <a:tr h="128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6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63.352.264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34.431.278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4.740.766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135.062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135.062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1.162.628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66.870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66.870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11.131.677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312.827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10.818.850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163.991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27.691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 Fondos de Terceros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136.300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1.172.213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84.969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933.589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83.109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70.546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37.640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37.640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6.447.493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6.375.673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6.375.673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3.929.516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3.929.516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0645"/>
            <a:ext cx="8210799" cy="6218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22.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PROGRAMA 01: SERVICIO AEROFOTOGRAMÉTRICO DE LA FAC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9551" y="1680082"/>
            <a:ext cx="806678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584199" y="2186781"/>
          <a:ext cx="7975601" cy="335280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8"/>
                <a:gridCol w="2335870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276.612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174.946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23.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805781"/>
          <a:ext cx="7937498" cy="4114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3.819.566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3.127.920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1.942.287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32.433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3441" y="620688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24.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SUBSECRETARÍA DE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7544" y="1844824"/>
            <a:ext cx="804064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577850" y="2329656"/>
          <a:ext cx="7988299" cy="306705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9"/>
                <a:gridCol w="2348567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1.151.911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2.788.192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839.998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1" y="1756059"/>
          <a:ext cx="8229598" cy="4214245"/>
        </p:xfrm>
        <a:graphic>
          <a:graphicData uri="http://schemas.openxmlformats.org/drawingml/2006/table">
            <a:tbl>
              <a:tblPr/>
              <a:tblGrid>
                <a:gridCol w="363345"/>
                <a:gridCol w="335395"/>
                <a:gridCol w="347817"/>
                <a:gridCol w="2711109"/>
                <a:gridCol w="745322"/>
                <a:gridCol w="745322"/>
                <a:gridCol w="745322"/>
                <a:gridCol w="745322"/>
                <a:gridCol w="745322"/>
                <a:gridCol w="745322"/>
              </a:tblGrid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4.279.859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195.414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276.223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3.800.592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5.438.083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5.594.089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2.354.143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169.830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253.836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124.195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108.748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136.748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134.848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35.870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79.870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44.000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55.100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7.022.580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6.866.574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1.446.449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71.091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2.399.825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2.243.819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285.456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1.026.909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62.911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7.630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6.972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620688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7544" y="1772816"/>
            <a:ext cx="81586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313131"/>
          <a:ext cx="8229599" cy="3100100"/>
        </p:xfrm>
        <a:graphic>
          <a:graphicData uri="http://schemas.openxmlformats.org/drawingml/2006/table">
            <a:tbl>
              <a:tblPr/>
              <a:tblGrid>
                <a:gridCol w="364032"/>
                <a:gridCol w="336029"/>
                <a:gridCol w="348475"/>
                <a:gridCol w="2700677"/>
                <a:gridCol w="746731"/>
                <a:gridCol w="746731"/>
                <a:gridCol w="746731"/>
                <a:gridCol w="746731"/>
                <a:gridCol w="746731"/>
                <a:gridCol w="746731"/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4.588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6.319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3.356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6.190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1848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9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7" name="1 Gráfico" title="Ejecución Mensual Acumulada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68350" y="2223929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/>
                <a:gridCol w="2297884"/>
                <a:gridCol w="808405"/>
                <a:gridCol w="781754"/>
                <a:gridCol w="781754"/>
                <a:gridCol w="710686"/>
                <a:gridCol w="710686"/>
                <a:gridCol w="710686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1.786.790.540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1.328.512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540.881.402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1.192.802.845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403.652.104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328.455.648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66.848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72.085.757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3.512.117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517.559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22.709.718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9.985.914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73.751.563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11.347.599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2.749.878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1.105.896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1.661.862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6.375.673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9.309.209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1.285.915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31.232.929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89000" y="2795429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/>
                <a:gridCol w="2335561"/>
                <a:gridCol w="718634"/>
                <a:gridCol w="718634"/>
                <a:gridCol w="718634"/>
                <a:gridCol w="718634"/>
                <a:gridCol w="718634"/>
                <a:gridCol w="718634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760128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ABRIL 2018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8" y="1412776"/>
            <a:ext cx="799653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11199" y="1996281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/>
                <a:gridCol w="761687"/>
                <a:gridCol w="178996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548.421.340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183.508.971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29.348.568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1.295.741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376.296.278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124.115.131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105.322.586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17.931.236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28.934.365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221.621.369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1.123.975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71.324.495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13.271.025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6.790.252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1.244.212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2.215.106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63.352.264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3.819.566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1.151.911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4.279.859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1.797.367.679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1.484.518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547.743.893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</a:t>
            </a:r>
            <a:r>
              <a:rPr lang="es-CL" sz="800" dirty="0" smtClean="0"/>
              <a:t>propia en </a:t>
            </a:r>
            <a:r>
              <a:rPr lang="es-CL" sz="800" dirty="0"/>
              <a:t>base </a:t>
            </a:r>
            <a:r>
              <a:rPr lang="es-CL" sz="800" dirty="0" smtClean="0"/>
              <a:t> a Informes de </a:t>
            </a:r>
            <a:r>
              <a:rPr lang="es-CL" sz="800" dirty="0"/>
              <a:t>e</a:t>
            </a:r>
            <a:r>
              <a:rPr lang="es-CL" sz="800" dirty="0" smtClean="0"/>
              <a:t>jecución </a:t>
            </a:r>
            <a:r>
              <a:rPr lang="es-CL" sz="800" dirty="0"/>
              <a:t>p</a:t>
            </a:r>
            <a:r>
              <a:rPr lang="es-CL" sz="800" dirty="0" smtClean="0"/>
              <a:t>resupuestaria mensual de DIPRES</a:t>
            </a:r>
            <a:endParaRPr lang="es-CL" sz="8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94791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98994"/>
              </p:ext>
            </p:extLst>
          </p:nvPr>
        </p:nvGraphicFramePr>
        <p:xfrm>
          <a:off x="1331642" y="1150323"/>
          <a:ext cx="6624734" cy="5375017"/>
        </p:xfrm>
        <a:graphic>
          <a:graphicData uri="http://schemas.openxmlformats.org/drawingml/2006/table">
            <a:tbl>
              <a:tblPr/>
              <a:tblGrid>
                <a:gridCol w="280356"/>
                <a:gridCol w="332275"/>
                <a:gridCol w="301124"/>
                <a:gridCol w="1972884"/>
                <a:gridCol w="623016"/>
                <a:gridCol w="591865"/>
                <a:gridCol w="654166"/>
                <a:gridCol w="623016"/>
                <a:gridCol w="623016"/>
                <a:gridCol w="623016"/>
              </a:tblGrid>
              <a:tr h="155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8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548.421.340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183.508.971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467.091.944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467.143.102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51.158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158.732.805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73.316.119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73.348.967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32.848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14.717.867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59.599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59.599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3.697.399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79,4%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79,4%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47.999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47.999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1.608.011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9.387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9.387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67.203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50.358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4.729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650.743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650.743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5.583.355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5.583.355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75560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8478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508001" y="1862931"/>
          <a:ext cx="8127997" cy="4000500"/>
        </p:xfrm>
        <a:graphic>
          <a:graphicData uri="http://schemas.openxmlformats.org/drawingml/2006/table">
            <a:tbl>
              <a:tblPr/>
              <a:tblGrid>
                <a:gridCol w="371330"/>
                <a:gridCol w="342766"/>
                <a:gridCol w="355461"/>
                <a:gridCol w="2488228"/>
                <a:gridCol w="761702"/>
                <a:gridCol w="761702"/>
                <a:gridCol w="761702"/>
                <a:gridCol w="761702"/>
                <a:gridCol w="761702"/>
                <a:gridCol w="76170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7595</Words>
  <Application>Microsoft Office PowerPoint</Application>
  <PresentationFormat>Presentación en pantalla (4:3)</PresentationFormat>
  <Paragraphs>4726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ABRIL 2018 PARTIDA 11: MINISTERIO DE DEFENSA NACIONAL</vt:lpstr>
      <vt:lpstr>EJECUCIÓN PRESUPUESTARIA DE GASTOS ACUMULADA A ABRIL DE 2018  PARTIDA 11 MINISTERIO DE DEFENSA NACIONAL</vt:lpstr>
      <vt:lpstr>EJECUCIÓN PRESUPUESTARIA DE GASTOS ACUMULADA A ABRIL DE 2018  PARTIDA 11 MINISTERIO DE DEFENSA NACIONAL</vt:lpstr>
      <vt:lpstr>EJECUCIÓN PRESUPUESTARIA DE GASTOS ACUMULADA A ABRIL DE 2018  PARTIDA 11 MINISTERIO DE DEFENSA NACIONAL</vt:lpstr>
      <vt:lpstr>EJECUCIÓN PRESUPUESTARIA DE GASTOS ACUMULADA A ABRIL 2018  PARTIDA 11 MINISTERIO DE DEFENSA NACIONAL</vt:lpstr>
      <vt:lpstr>EJECUCIÓN PRESUPUESTARIA DE GASTOS ACUMULADA A ABRIL 2018  PARTIDA 11 MINISTERIO DE DEFENSA NACIONAL</vt:lpstr>
      <vt:lpstr>EJECUCIÓN PRESUPUESTARIA DE GASTOS ACUMULADA A ABRIL 2018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190</cp:revision>
  <cp:lastPrinted>2016-07-14T20:27:16Z</cp:lastPrinted>
  <dcterms:created xsi:type="dcterms:W3CDTF">2016-06-23T13:38:47Z</dcterms:created>
  <dcterms:modified xsi:type="dcterms:W3CDTF">2018-12-28T13:06:54Z</dcterms:modified>
</cp:coreProperties>
</file>