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98" r:id="rId4"/>
    <p:sldId id="299" r:id="rId5"/>
    <p:sldId id="303" r:id="rId6"/>
    <p:sldId id="264" r:id="rId7"/>
    <p:sldId id="263" r:id="rId8"/>
    <p:sldId id="265" r:id="rId9"/>
    <p:sldId id="300" r:id="rId10"/>
    <p:sldId id="268" r:id="rId11"/>
    <p:sldId id="269" r:id="rId12"/>
    <p:sldId id="271" r:id="rId13"/>
    <p:sldId id="273" r:id="rId14"/>
    <p:sldId id="302" r:id="rId15"/>
    <p:sldId id="274" r:id="rId16"/>
    <p:sldId id="275" r:id="rId17"/>
    <p:sldId id="276" r:id="rId18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18-06-2018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18-06-2018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18-06-2018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18-06-2018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18-06-2018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18-06-2018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18-06-2018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18-06-2018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18-06-2018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18-06-2018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18-06-2018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18-06-2018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18-06-2018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18-06-2018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18-06-2018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18-06-2018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18-06-2018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18-06-2018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18-06-2018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18-06-2018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18-06-2018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18-06-2018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18-06-2018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18-06-2018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18-06-2018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18-06-2018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2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ABRIL DE </a:t>
            </a:r>
            <a:r>
              <a:rPr lang="es-CL" sz="2400" b="1" dirty="0" smtClean="0">
                <a:latin typeface="+mn-lt"/>
              </a:rPr>
              <a:t>2018</a:t>
            </a:r>
            <a:r>
              <a:rPr lang="es-CL" sz="2400" b="1" dirty="0" smtClean="0">
                <a:latin typeface="+mn-lt"/>
              </a:rPr>
              <a:t/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10: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JUSTICIA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junio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2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2009" y="5008091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</a:t>
            </a:r>
            <a:r>
              <a:rPr lang="es-CL" sz="1100" dirty="0" smtClean="0"/>
              <a:t>Informes </a:t>
            </a:r>
            <a:r>
              <a:rPr lang="es-CL" sz="110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03: SERVICIO MÉDICO LEGAL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29458"/>
            <a:ext cx="8229600" cy="354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902467"/>
              </p:ext>
            </p:extLst>
          </p:nvPr>
        </p:nvGraphicFramePr>
        <p:xfrm>
          <a:off x="414336" y="1712193"/>
          <a:ext cx="8210799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4" name="Hoja de cálculo" r:id="rId3" imgW="8734357" imgH="3228975" progId="Excel.Sheet.8">
                  <p:embed/>
                </p:oleObj>
              </mc:Choice>
              <mc:Fallback>
                <p:oleObj name="Hoja de cálculo" r:id="rId3" imgW="8734357" imgH="3228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12193"/>
                        <a:ext cx="8210799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94116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04, Programa 01: GENDARMERÍA DE CHILE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95949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227980"/>
              </p:ext>
            </p:extLst>
          </p:nvPr>
        </p:nvGraphicFramePr>
        <p:xfrm>
          <a:off x="414336" y="1772816"/>
          <a:ext cx="8210799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8" name="Hoja de cálculo" r:id="rId3" imgW="8734357" imgH="3076665" progId="Excel.Sheet.8">
                  <p:embed/>
                </p:oleObj>
              </mc:Choice>
              <mc:Fallback>
                <p:oleObj name="Hoja de cálculo" r:id="rId3" imgW="8734357" imgH="30766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10799" cy="307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30932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55137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04, Programa 02: PROGRAMA DE REHABILITACIÓN Y REINSERCIÓN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852824"/>
              </p:ext>
            </p:extLst>
          </p:nvPr>
        </p:nvGraphicFramePr>
        <p:xfrm>
          <a:off x="467544" y="1916386"/>
          <a:ext cx="8148279" cy="4335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1" name="Hoja de cálculo" r:id="rId3" imgW="8734357" imgH="4752885" progId="Excel.Sheet.8">
                  <p:embed/>
                </p:oleObj>
              </mc:Choice>
              <mc:Fallback>
                <p:oleObj name="Hoja de cálculo" r:id="rId3" imgW="8734357" imgH="4752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916386"/>
                        <a:ext cx="8148279" cy="43357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422108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93636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06, Programa 01: SUBSECRETARÍA DE DERECHOS HUMANOS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32567"/>
              </p:ext>
            </p:extLst>
          </p:nvPr>
        </p:nvGraphicFramePr>
        <p:xfrm>
          <a:off x="414336" y="1916832"/>
          <a:ext cx="8210799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Hoja de cálculo" r:id="rId3" imgW="8734357" imgH="2162265" progId="Excel.Sheet.8">
                  <p:embed/>
                </p:oleObj>
              </mc:Choice>
              <mc:Fallback>
                <p:oleObj name="Hoja de cálculo" r:id="rId3" imgW="8734357" imgH="2162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916832"/>
                        <a:ext cx="8210799" cy="216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826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69945" y="436510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07, Programa 01: SERVICIO NACIONAL DE MENORES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9493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436104"/>
              </p:ext>
            </p:extLst>
          </p:nvPr>
        </p:nvGraphicFramePr>
        <p:xfrm>
          <a:off x="395537" y="1772816"/>
          <a:ext cx="8229600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5" name="Hoja de cálculo" r:id="rId3" imgW="8734357" imgH="2476590" progId="Excel.Sheet.8">
                  <p:embed/>
                </p:oleObj>
              </mc:Choice>
              <mc:Fallback>
                <p:oleObj name="Hoja de cálculo" r:id="rId3" imgW="8734357" imgH="24765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7" y="1772816"/>
                        <a:ext cx="8229600" cy="247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50403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55137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07, Programa 02: PROGRAMA DE ADMINISTRACIÓN DIRECTA Y PROYECTOS NACIONALES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689162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248037"/>
              </p:ext>
            </p:extLst>
          </p:nvPr>
        </p:nvGraphicFramePr>
        <p:xfrm>
          <a:off x="386224" y="2060848"/>
          <a:ext cx="8238911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0" name="Hoja de cálculo" r:id="rId3" imgW="8734357" imgH="2314575" progId="Excel.Sheet.8">
                  <p:embed/>
                </p:oleObj>
              </mc:Choice>
              <mc:Fallback>
                <p:oleObj name="Hoja de cálculo" r:id="rId3" imgW="8734357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2060848"/>
                        <a:ext cx="8238911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1999" y="587727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09: DEFENSORÍA PENAL PÚBLICA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8552" y="126941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849300"/>
              </p:ext>
            </p:extLst>
          </p:nvPr>
        </p:nvGraphicFramePr>
        <p:xfrm>
          <a:off x="368552" y="1661889"/>
          <a:ext cx="8256583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5" name="Hoja de cálculo" r:id="rId3" imgW="8734357" imgH="4143375" progId="Excel.Sheet.8">
                  <p:embed/>
                </p:oleObj>
              </mc:Choice>
              <mc:Fallback>
                <p:oleObj name="Hoja de cálculo" r:id="rId3" imgW="8734357" imgH="41433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8552" y="1661889"/>
                        <a:ext cx="8256583" cy="414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Abril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256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>
              <a:spcBef>
                <a:spcPts val="0"/>
              </a:spcBef>
            </a:pPr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acumulada al </a:t>
            </a:r>
            <a:r>
              <a:rPr lang="es-CL" sz="1600" b="1" dirty="0" smtClean="0"/>
              <a:t>mes de abril de </a:t>
            </a:r>
            <a:r>
              <a:rPr lang="es-CL" sz="1600" b="1" dirty="0" smtClean="0"/>
              <a:t>2018</a:t>
            </a:r>
            <a:r>
              <a:rPr lang="es-CL" sz="1600" dirty="0" smtClean="0"/>
              <a:t> </a:t>
            </a:r>
            <a:r>
              <a:rPr lang="es-CL" sz="1600" dirty="0"/>
              <a:t>de la Partida </a:t>
            </a:r>
            <a:r>
              <a:rPr lang="es-CL" sz="1600" dirty="0" smtClean="0"/>
              <a:t>10 </a:t>
            </a:r>
            <a:r>
              <a:rPr lang="es-CL" sz="1600" dirty="0"/>
              <a:t>Ministerio de </a:t>
            </a:r>
            <a:r>
              <a:rPr lang="es-CL" sz="1600" dirty="0" smtClean="0"/>
              <a:t>Justicia y Derechos Humanos, </a:t>
            </a:r>
            <a:r>
              <a:rPr lang="es-CL" sz="1600" dirty="0"/>
              <a:t>finalizó en </a:t>
            </a:r>
            <a:r>
              <a:rPr lang="es-CL" sz="1600" dirty="0" smtClean="0"/>
              <a:t>$</a:t>
            </a:r>
            <a:r>
              <a:rPr lang="es-CL" sz="1600" dirty="0" smtClean="0"/>
              <a:t>383.549 </a:t>
            </a:r>
            <a:r>
              <a:rPr lang="es-CL" sz="1600" dirty="0"/>
              <a:t>millones, </a:t>
            </a:r>
            <a:r>
              <a:rPr lang="es-CL" sz="1600" b="1" dirty="0"/>
              <a:t>equivalentes a un </a:t>
            </a:r>
            <a:r>
              <a:rPr lang="es-CL" sz="1600" b="1" dirty="0" smtClean="0"/>
              <a:t>31% </a:t>
            </a:r>
            <a:r>
              <a:rPr lang="es-CL" sz="1600" b="1" dirty="0"/>
              <a:t>del Presupuesto </a:t>
            </a:r>
            <a:r>
              <a:rPr lang="es-CL" sz="1600" b="1" dirty="0" smtClean="0"/>
              <a:t>Vigente.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la </a:t>
            </a:r>
            <a:r>
              <a:rPr lang="es-CL" sz="1600" b="1" dirty="0" smtClean="0"/>
              <a:t>Deuda Flotante</a:t>
            </a:r>
            <a:r>
              <a:rPr lang="es-CL" sz="1600" dirty="0" smtClean="0"/>
              <a:t>, que corresponden a obligaciones contraídas en el ejercicio presupuestario anterior, se observa un aumento de recursos por </a:t>
            </a:r>
            <a:r>
              <a:rPr lang="es-CL" sz="1600" dirty="0" smtClean="0"/>
              <a:t>$7.828 </a:t>
            </a:r>
            <a:r>
              <a:rPr lang="es-CL" sz="1600" dirty="0" smtClean="0"/>
              <a:t>millones</a:t>
            </a:r>
            <a:r>
              <a:rPr lang="es-CL" sz="1600" b="1" dirty="0" smtClean="0"/>
              <a:t>, con una ejecución presupuestaria de un </a:t>
            </a:r>
            <a:r>
              <a:rPr lang="es-CL" sz="1600" b="1" dirty="0" smtClean="0"/>
              <a:t>82%.</a:t>
            </a:r>
            <a:endParaRPr lang="es-CL" sz="1600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b="1" dirty="0"/>
              <a:t>Gendarmería de Chile</a:t>
            </a:r>
            <a:r>
              <a:rPr lang="es-CL" sz="1600" dirty="0"/>
              <a:t>, </a:t>
            </a:r>
            <a:r>
              <a:rPr lang="es-ES" sz="1600" dirty="0"/>
              <a:t>las iniciativas de inversión, que inicialmente presentaron recursos por </a:t>
            </a:r>
            <a:r>
              <a:rPr lang="es-ES" sz="1600" dirty="0" smtClean="0"/>
              <a:t>$</a:t>
            </a:r>
            <a:r>
              <a:rPr lang="es-ES" sz="1600" dirty="0" smtClean="0"/>
              <a:t>3.476 </a:t>
            </a:r>
            <a:r>
              <a:rPr lang="es-ES" sz="1600" dirty="0"/>
              <a:t>millones, compuesto </a:t>
            </a:r>
            <a:r>
              <a:rPr lang="es-ES" sz="1600" dirty="0" smtClean="0"/>
              <a:t>$</a:t>
            </a:r>
            <a:r>
              <a:rPr lang="es-ES" sz="1600" dirty="0" smtClean="0"/>
              <a:t>488 </a:t>
            </a:r>
            <a:r>
              <a:rPr lang="es-ES" sz="1600" dirty="0" smtClean="0"/>
              <a:t>millones del </a:t>
            </a:r>
            <a:r>
              <a:rPr lang="es-ES" sz="1600" dirty="0"/>
              <a:t>Fondo de Emergencia y por </a:t>
            </a:r>
            <a:r>
              <a:rPr lang="es-ES" sz="1600" dirty="0" smtClean="0"/>
              <a:t>$2.988 </a:t>
            </a:r>
            <a:r>
              <a:rPr lang="es-ES" sz="1600" dirty="0"/>
              <a:t>millones </a:t>
            </a:r>
            <a:r>
              <a:rPr lang="es-CL" sz="1600" dirty="0"/>
              <a:t>para la ejecución e implementación de Redes contra incendio en </a:t>
            </a:r>
            <a:r>
              <a:rPr lang="es-CL" sz="1600" dirty="0" smtClean="0"/>
              <a:t>unidades </a:t>
            </a:r>
            <a:r>
              <a:rPr lang="es-CL" sz="1600" dirty="0"/>
              <a:t>penales del país (Iniciativas de Inversión ejecutadas en el programa </a:t>
            </a:r>
            <a:r>
              <a:rPr lang="es-CL" sz="1600" dirty="0" smtClean="0"/>
              <a:t>GENCHI); </a:t>
            </a:r>
            <a:r>
              <a:rPr lang="es-CL" sz="1600" b="1" dirty="0"/>
              <a:t>ejecutaron un </a:t>
            </a:r>
            <a:r>
              <a:rPr lang="es-CL" sz="1600" b="1" dirty="0" smtClean="0"/>
              <a:t>15% </a:t>
            </a:r>
            <a:r>
              <a:rPr lang="es-CL" sz="1600" b="1" dirty="0"/>
              <a:t>de su disponibilidad al mes de </a:t>
            </a:r>
            <a:r>
              <a:rPr lang="es-CL" sz="1600" b="1" dirty="0" smtClean="0"/>
              <a:t>abril</a:t>
            </a:r>
            <a:r>
              <a:rPr lang="es-CL" sz="1600" b="1" dirty="0" smtClean="0"/>
              <a:t>, con un gasto total de $520 millones.</a:t>
            </a:r>
            <a:endParaRPr lang="es-CL" sz="1600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Registro Civil</a:t>
            </a:r>
            <a:r>
              <a:rPr lang="es-CL" sz="1600" dirty="0"/>
              <a:t>, </a:t>
            </a:r>
            <a:r>
              <a:rPr lang="es-ES" sz="1600" dirty="0"/>
              <a:t>las iniciativas de </a:t>
            </a:r>
            <a:r>
              <a:rPr lang="es-ES" sz="1600" dirty="0" smtClean="0"/>
              <a:t>inversión incluyen la </a:t>
            </a:r>
            <a:r>
              <a:rPr lang="es-CL" sz="1600" dirty="0" smtClean="0"/>
              <a:t>c</a:t>
            </a:r>
            <a:r>
              <a:rPr lang="es-CL" sz="1600" dirty="0" smtClean="0"/>
              <a:t>onstrucción de la Oficina de </a:t>
            </a:r>
            <a:r>
              <a:rPr lang="es-CL" sz="1600" dirty="0"/>
              <a:t>Servicio </a:t>
            </a:r>
            <a:r>
              <a:rPr lang="es-CL" sz="1600" dirty="0" smtClean="0"/>
              <a:t>del </a:t>
            </a:r>
            <a:r>
              <a:rPr lang="es-CL" sz="1600" dirty="0"/>
              <a:t>Registro Civil De </a:t>
            </a:r>
            <a:r>
              <a:rPr lang="es-CL" sz="1600" dirty="0" smtClean="0"/>
              <a:t>Linares ($160 millones); la reposición </a:t>
            </a:r>
            <a:r>
              <a:rPr lang="es-CL" sz="1600" dirty="0"/>
              <a:t>Oficina </a:t>
            </a:r>
            <a:r>
              <a:rPr lang="es-CL" sz="1600" dirty="0" smtClean="0"/>
              <a:t>de Curicó ($ 159 </a:t>
            </a:r>
            <a:r>
              <a:rPr lang="es-CL" sz="1600" dirty="0"/>
              <a:t>millones</a:t>
            </a:r>
            <a:r>
              <a:rPr lang="es-CL" sz="1600" dirty="0" smtClean="0"/>
              <a:t>); la reposición </a:t>
            </a:r>
            <a:r>
              <a:rPr lang="es-CL" sz="1600" dirty="0"/>
              <a:t>Oficina </a:t>
            </a:r>
            <a:r>
              <a:rPr lang="es-CL" sz="1600" dirty="0" smtClean="0"/>
              <a:t>de </a:t>
            </a:r>
            <a:r>
              <a:rPr lang="es-CL" sz="1600" dirty="0" err="1"/>
              <a:t>Mulchén</a:t>
            </a:r>
            <a:r>
              <a:rPr lang="es-CL" sz="1600" dirty="0"/>
              <a:t> </a:t>
            </a:r>
            <a:r>
              <a:rPr lang="es-CL" sz="1600" dirty="0" smtClean="0"/>
              <a:t>($108 </a:t>
            </a:r>
            <a:r>
              <a:rPr lang="es-CL" sz="1600" dirty="0"/>
              <a:t>millones</a:t>
            </a:r>
            <a:r>
              <a:rPr lang="es-CL" sz="1600" dirty="0" smtClean="0"/>
              <a:t>); la reposición </a:t>
            </a:r>
            <a:r>
              <a:rPr lang="es-CL" sz="1600" dirty="0"/>
              <a:t>de La Dirección Regional del Maule y Oficina </a:t>
            </a:r>
            <a:r>
              <a:rPr lang="es-CL" sz="1600" dirty="0" smtClean="0"/>
              <a:t>de Talca ($615 </a:t>
            </a:r>
            <a:r>
              <a:rPr lang="es-CL" sz="1600" dirty="0"/>
              <a:t>millones</a:t>
            </a:r>
            <a:r>
              <a:rPr lang="es-CL" sz="1600" dirty="0" smtClean="0"/>
              <a:t>); y la reposición </a:t>
            </a:r>
            <a:r>
              <a:rPr lang="es-CL" sz="1600" dirty="0"/>
              <a:t>Oficina </a:t>
            </a:r>
            <a:r>
              <a:rPr lang="es-CL" sz="1600" dirty="0" smtClean="0"/>
              <a:t>de </a:t>
            </a:r>
            <a:r>
              <a:rPr lang="es-CL" sz="1600" dirty="0" err="1" smtClean="0"/>
              <a:t>Pelluhue</a:t>
            </a:r>
            <a:r>
              <a:rPr lang="es-CL" sz="1600" dirty="0" smtClean="0"/>
              <a:t> </a:t>
            </a:r>
            <a:r>
              <a:rPr lang="es-CL" sz="1600" dirty="0"/>
              <a:t>(Ex - </a:t>
            </a:r>
            <a:r>
              <a:rPr lang="es-CL" sz="1600" dirty="0" err="1" smtClean="0"/>
              <a:t>Curanipe</a:t>
            </a:r>
            <a:r>
              <a:rPr lang="es-CL" sz="1600" dirty="0" smtClean="0"/>
              <a:t>) ($11 </a:t>
            </a:r>
            <a:r>
              <a:rPr lang="es-CL" sz="1600" dirty="0"/>
              <a:t>millones</a:t>
            </a:r>
            <a:r>
              <a:rPr lang="es-CL" sz="1600" dirty="0" smtClean="0"/>
              <a:t>)</a:t>
            </a:r>
            <a:r>
              <a:rPr lang="es-ES" sz="1600" dirty="0" smtClean="0"/>
              <a:t>, </a:t>
            </a:r>
            <a:r>
              <a:rPr lang="es-ES" sz="1600" b="1" dirty="0"/>
              <a:t>ejecutaron un </a:t>
            </a:r>
            <a:r>
              <a:rPr lang="es-ES" sz="1600" b="1" dirty="0" smtClean="0"/>
              <a:t>29% sus recursos. </a:t>
            </a:r>
            <a:endParaRPr lang="es-ES" sz="1600" b="1" dirty="0" smtClean="0"/>
          </a:p>
          <a:p>
            <a:pPr algn="just">
              <a:spcBef>
                <a:spcPts val="0"/>
              </a:spcBef>
            </a:pPr>
            <a:endParaRPr lang="es-ES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ES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ES" sz="1600" dirty="0"/>
              <a:t>En el </a:t>
            </a:r>
            <a:r>
              <a:rPr lang="es-ES" sz="1600" b="1" dirty="0"/>
              <a:t>Servicio Nacional de Menores</a:t>
            </a:r>
            <a:r>
              <a:rPr lang="es-ES" sz="1600" dirty="0"/>
              <a:t>, las iniciativas de inversión incluyen el Fondo de Emergencia ($</a:t>
            </a:r>
            <a:r>
              <a:rPr lang="es-ES" sz="1600" dirty="0" smtClean="0"/>
              <a:t>221 </a:t>
            </a:r>
            <a:r>
              <a:rPr lang="es-ES" sz="1600" dirty="0"/>
              <a:t>millones) y </a:t>
            </a:r>
            <a:r>
              <a:rPr lang="es-ES" sz="1600" dirty="0" smtClean="0"/>
              <a:t>la </a:t>
            </a:r>
            <a:r>
              <a:rPr lang="es-CL" sz="1600" dirty="0" smtClean="0"/>
              <a:t>Etapa </a:t>
            </a:r>
            <a:r>
              <a:rPr lang="es-CL" sz="1600" dirty="0" smtClean="0"/>
              <a:t>2018 </a:t>
            </a:r>
            <a:r>
              <a:rPr lang="es-CL" sz="1600" dirty="0" smtClean="0"/>
              <a:t>del </a:t>
            </a:r>
            <a:r>
              <a:rPr lang="es-CL" sz="1600" dirty="0"/>
              <a:t>Programa </a:t>
            </a:r>
            <a:r>
              <a:rPr lang="es-CL" sz="1600" dirty="0" smtClean="0"/>
              <a:t>de Mejoramiento </a:t>
            </a:r>
            <a:r>
              <a:rPr lang="es-CL" sz="1600" dirty="0"/>
              <a:t>y </a:t>
            </a:r>
            <a:r>
              <a:rPr lang="es-CL" sz="1600" dirty="0" smtClean="0"/>
              <a:t>Normalización </a:t>
            </a:r>
            <a:r>
              <a:rPr lang="es-CL" sz="1600" dirty="0"/>
              <a:t>de los Centros de Administración Directa </a:t>
            </a:r>
            <a:r>
              <a:rPr lang="es-ES" sz="1600" dirty="0" smtClean="0"/>
              <a:t>($792 </a:t>
            </a:r>
            <a:r>
              <a:rPr lang="es-ES" sz="1600" dirty="0" smtClean="0"/>
              <a:t>millones). </a:t>
            </a:r>
            <a:r>
              <a:rPr lang="es-CL" sz="1600" b="1" dirty="0" smtClean="0"/>
              <a:t>Su </a:t>
            </a:r>
            <a:r>
              <a:rPr lang="es-ES" sz="1600" b="1" dirty="0" smtClean="0"/>
              <a:t>ejecución alcanzó un </a:t>
            </a:r>
            <a:r>
              <a:rPr lang="es-ES" sz="1600" b="1" dirty="0" smtClean="0"/>
              <a:t>4%.</a:t>
            </a:r>
            <a:endParaRPr lang="es-CL" sz="16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Justicia</a:t>
            </a:r>
            <a:r>
              <a:rPr lang="es-CL" sz="1600" dirty="0"/>
              <a:t>, </a:t>
            </a:r>
            <a:r>
              <a:rPr lang="es-ES" sz="1600" dirty="0"/>
              <a:t>las </a:t>
            </a:r>
            <a:r>
              <a:rPr lang="es-ES" sz="1600" b="1" dirty="0"/>
              <a:t>“Iniciativas de Inversión”</a:t>
            </a:r>
            <a:r>
              <a:rPr lang="es-ES" sz="1600" dirty="0"/>
              <a:t>, que contemplan recursos para proyectos en </a:t>
            </a:r>
            <a:r>
              <a:rPr lang="es-ES" sz="1600" dirty="0" smtClean="0"/>
              <a:t>cárceles ($</a:t>
            </a:r>
            <a:r>
              <a:rPr lang="es-ES" sz="1600" dirty="0" smtClean="0"/>
              <a:t>28.461 </a:t>
            </a:r>
            <a:r>
              <a:rPr lang="es-ES" sz="1600" dirty="0" smtClean="0"/>
              <a:t>millones), </a:t>
            </a:r>
            <a:r>
              <a:rPr lang="es-ES" sz="1600" dirty="0"/>
              <a:t>centros de </a:t>
            </a:r>
            <a:r>
              <a:rPr lang="es-ES" sz="1600" dirty="0" smtClean="0"/>
              <a:t>menores </a:t>
            </a:r>
            <a:r>
              <a:rPr lang="es-ES" sz="1600" dirty="0" smtClean="0"/>
              <a:t>($5.312 </a:t>
            </a:r>
            <a:r>
              <a:rPr lang="es-ES" sz="1600" dirty="0" smtClean="0"/>
              <a:t>millones), </a:t>
            </a:r>
            <a:r>
              <a:rPr lang="es-ES" sz="1600" dirty="0"/>
              <a:t>para el Servicio Médico Legal </a:t>
            </a:r>
            <a:r>
              <a:rPr lang="es-ES" sz="1600" dirty="0" smtClean="0"/>
              <a:t>($2.228 </a:t>
            </a:r>
            <a:r>
              <a:rPr lang="es-ES" sz="1600" dirty="0" smtClean="0"/>
              <a:t>millones) y </a:t>
            </a:r>
            <a:r>
              <a:rPr lang="es-ES" sz="1600" dirty="0"/>
              <a:t>para proyectos de la </a:t>
            </a:r>
            <a:r>
              <a:rPr lang="es-ES" sz="1600" dirty="0" smtClean="0"/>
              <a:t>Subsecretaría </a:t>
            </a:r>
            <a:r>
              <a:rPr lang="es-ES" sz="1600" dirty="0" smtClean="0"/>
              <a:t>($1.402 </a:t>
            </a:r>
            <a:r>
              <a:rPr lang="es-ES" sz="1600" dirty="0" smtClean="0"/>
              <a:t>millones), </a:t>
            </a:r>
            <a:r>
              <a:rPr lang="es-ES" sz="1600" b="1" dirty="0"/>
              <a:t>mostró un avance de </a:t>
            </a:r>
            <a:r>
              <a:rPr lang="es-ES" sz="1600" b="1" dirty="0" smtClean="0"/>
              <a:t>16%, con un gasto total de $6.191 millones</a:t>
            </a:r>
            <a:r>
              <a:rPr lang="es-CL" sz="1600" dirty="0" smtClean="0"/>
              <a:t>.</a:t>
            </a: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ES" sz="1600" b="1" dirty="0" smtClean="0"/>
              <a:t>En </a:t>
            </a:r>
            <a:r>
              <a:rPr lang="es-ES" sz="1600" b="1" dirty="0"/>
              <a:t>los Programas de Rehabilitación y Reinserción Social,</a:t>
            </a:r>
            <a:r>
              <a:rPr lang="es-ES" sz="1600" dirty="0"/>
              <a:t> se contemplaron 9 asignaciones programáticas que </a:t>
            </a:r>
            <a:r>
              <a:rPr lang="es-ES" sz="1600" b="1" dirty="0"/>
              <a:t>totalizaron un gasto de </a:t>
            </a:r>
            <a:r>
              <a:rPr lang="es-ES" sz="1600" b="1" dirty="0" smtClean="0"/>
              <a:t>$</a:t>
            </a:r>
            <a:r>
              <a:rPr lang="es-ES" sz="1600" b="1" dirty="0" smtClean="0"/>
              <a:t>1.090 millones (10% de avance presupuestario).</a:t>
            </a:r>
            <a:endParaRPr lang="es-ES" sz="16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 smtClean="0"/>
              <a:t>El </a:t>
            </a:r>
            <a:r>
              <a:rPr lang="es-CL" sz="1600" b="1" dirty="0" smtClean="0"/>
              <a:t>Sistema </a:t>
            </a:r>
            <a:r>
              <a:rPr lang="es-CL" sz="1600" b="1" dirty="0"/>
              <a:t>Nacional de </a:t>
            </a:r>
            <a:r>
              <a:rPr lang="es-CL" sz="1600" b="1" dirty="0" smtClean="0"/>
              <a:t>Mediación</a:t>
            </a:r>
            <a:r>
              <a:rPr lang="es-CL" sz="1600" dirty="0" smtClean="0"/>
              <a:t> contempla dos asignaciones programáticas: el </a:t>
            </a:r>
            <a:r>
              <a:rPr lang="es-CL" sz="1600" dirty="0"/>
              <a:t>Programa de Licitaciones Sistema Nacional de </a:t>
            </a:r>
            <a:r>
              <a:rPr lang="es-CL" sz="1600" dirty="0" smtClean="0"/>
              <a:t>Mediación, con una ejecución del </a:t>
            </a:r>
            <a:r>
              <a:rPr lang="es-CL" sz="1600" dirty="0" smtClean="0"/>
              <a:t>25% </a:t>
            </a:r>
            <a:r>
              <a:rPr lang="es-CL" sz="1600" dirty="0" smtClean="0"/>
              <a:t>($</a:t>
            </a:r>
            <a:r>
              <a:rPr lang="es-CL" sz="1600" dirty="0" smtClean="0"/>
              <a:t>2.759 </a:t>
            </a:r>
            <a:r>
              <a:rPr lang="es-CL" sz="1600" dirty="0" smtClean="0"/>
              <a:t>millones)  </a:t>
            </a:r>
            <a:r>
              <a:rPr lang="es-CL" sz="1600" dirty="0"/>
              <a:t>y </a:t>
            </a:r>
            <a:r>
              <a:rPr lang="es-CL" sz="1600" dirty="0" smtClean="0"/>
              <a:t>la </a:t>
            </a:r>
            <a:r>
              <a:rPr lang="es-CL" sz="1600" dirty="0"/>
              <a:t>asignación </a:t>
            </a:r>
            <a:r>
              <a:rPr lang="es-CL" sz="1600" dirty="0" smtClean="0"/>
              <a:t>Auditorías </a:t>
            </a:r>
            <a:r>
              <a:rPr lang="es-CL" sz="1600" dirty="0"/>
              <a:t>Externas Sistema Nacional de </a:t>
            </a:r>
            <a:r>
              <a:rPr lang="es-CL" sz="1600" dirty="0" smtClean="0"/>
              <a:t>Mediación, </a:t>
            </a:r>
            <a:r>
              <a:rPr lang="es-CL" sz="1600" dirty="0" smtClean="0"/>
              <a:t>sin información de gasto. 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/>
              <a:t>En el </a:t>
            </a:r>
            <a:r>
              <a:rPr lang="es-CL" sz="1600" b="1" dirty="0"/>
              <a:t>Servicio Nacional de Menores</a:t>
            </a:r>
            <a:r>
              <a:rPr lang="es-CL" sz="1600" dirty="0"/>
              <a:t>, la “Subvención Proyectos Área Protección a Menores”, en abril ejecutó un gasto total de $57.655 millones (32%) y la “Subvención Proyectos Área Justicia Juvenil”, ejecutó un total de $6.249 millones (26% de ejecución presupuestaria respecto al presupuesto vigente a abril de 2018</a:t>
            </a:r>
            <a:r>
              <a:rPr lang="es-CL" sz="1600" dirty="0" smtClean="0"/>
              <a:t>).</a:t>
            </a:r>
            <a:r>
              <a:rPr lang="es-CL" sz="1600" dirty="0" smtClean="0"/>
              <a:t> </a:t>
            </a: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ES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–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(En pesos)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68500"/>
            <a:ext cx="4017428" cy="241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28" y="1965325"/>
            <a:ext cx="4017428" cy="2414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5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414908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</a:t>
            </a:r>
            <a:r>
              <a:rPr lang="es-CL" sz="1050" dirty="0" smtClean="0"/>
              <a:t>DIPRES.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584757"/>
              </p:ext>
            </p:extLst>
          </p:nvPr>
        </p:nvGraphicFramePr>
        <p:xfrm>
          <a:off x="386224" y="1762497"/>
          <a:ext cx="8290231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Hoja de cálculo" r:id="rId3" imgW="8105843" imgH="2314575" progId="Excel.Sheet.8">
                  <p:embed/>
                </p:oleObj>
              </mc:Choice>
              <mc:Fallback>
                <p:oleObj name="Hoja de cálculo" r:id="rId3" imgW="8105843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62497"/>
                        <a:ext cx="8290231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Abril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10,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421600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 smtClean="0"/>
              <a:t>Fuente</a:t>
            </a:r>
            <a:r>
              <a:rPr lang="es-CL" sz="1050" dirty="0" smtClean="0"/>
              <a:t>: </a:t>
            </a:r>
            <a:r>
              <a:rPr lang="es-CL" sz="1050" dirty="0"/>
              <a:t>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31747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849069"/>
              </p:ext>
            </p:extLst>
          </p:nvPr>
        </p:nvGraphicFramePr>
        <p:xfrm>
          <a:off x="467544" y="1701155"/>
          <a:ext cx="8148280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name="Hoja de cálculo" r:id="rId4" imgW="7658100" imgH="2448015" progId="Excel.Sheet.8">
                  <p:embed/>
                </p:oleObj>
              </mc:Choice>
              <mc:Fallback>
                <p:oleObj name="Hoja de cálculo" r:id="rId4" imgW="7658100" imgH="24480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1155"/>
                        <a:ext cx="8148280" cy="244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63762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01: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SECRETARÍA Y ADMINISTRACIÓN GENERAL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73906" y="1268760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261986"/>
              </p:ext>
            </p:extLst>
          </p:nvPr>
        </p:nvGraphicFramePr>
        <p:xfrm>
          <a:off x="425574" y="1652436"/>
          <a:ext cx="8250882" cy="4656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8" name="Hoja de cálculo" r:id="rId3" imgW="8724900" imgH="4924335" progId="Excel.Sheet.8">
                  <p:embed/>
                </p:oleObj>
              </mc:Choice>
              <mc:Fallback>
                <p:oleObj name="Hoja de cálculo" r:id="rId3" imgW="8724900" imgH="49243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5574" y="1652436"/>
                        <a:ext cx="8250882" cy="46568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314096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01,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02: PROGRAMA DE CONCESIONES DEL MINISTERIO 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5" y="1617154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828558"/>
              </p:ext>
            </p:extLst>
          </p:nvPr>
        </p:nvGraphicFramePr>
        <p:xfrm>
          <a:off x="414336" y="2060848"/>
          <a:ext cx="8210799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6" name="Hoja de cálculo" r:id="rId3" imgW="8734357" imgH="942975" progId="Excel.Sheet.8">
                  <p:embed/>
                </p:oleObj>
              </mc:Choice>
              <mc:Fallback>
                <p:oleObj name="Hoja de cálculo" r:id="rId3" imgW="8734357" imgH="942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2060848"/>
                        <a:ext cx="8210799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81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6667" y="544013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15171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02: SERVICIO REGISTRO CIVIL E IDENTIFICACIÓN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816947"/>
              </p:ext>
            </p:extLst>
          </p:nvPr>
        </p:nvGraphicFramePr>
        <p:xfrm>
          <a:off x="414336" y="1786483"/>
          <a:ext cx="8210799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1" name="Hoja de cálculo" r:id="rId3" imgW="8734357" imgH="3514725" progId="Excel.Sheet.8">
                  <p:embed/>
                </p:oleObj>
              </mc:Choice>
              <mc:Fallback>
                <p:oleObj name="Hoja de cálculo" r:id="rId3" imgW="8734357" imgH="35147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86483"/>
                        <a:ext cx="8210799" cy="351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2497</TotalTime>
  <Words>922</Words>
  <Application>Microsoft Office PowerPoint</Application>
  <PresentationFormat>Presentación en pantalla (4:3)</PresentationFormat>
  <Paragraphs>79</Paragraphs>
  <Slides>16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1_Tema de Office</vt:lpstr>
      <vt:lpstr>Tema de Office</vt:lpstr>
      <vt:lpstr>Imagen de mapa de bits</vt:lpstr>
      <vt:lpstr>Hoja de cálculo de Microsoft Excel 97-2003</vt:lpstr>
      <vt:lpstr>EJECUCIÓN PRESUPUESTARIA DE GASTOS ACUMULADA AL MES DE ABRIL DE 2018 PARTIDA 10: MINISTERIO DE JUSTICIA</vt:lpstr>
      <vt:lpstr>Ejecución Presupuestaria de Gastos Acumulada al mes de Abril de 2018  Ministerio de Justicia</vt:lpstr>
      <vt:lpstr>Ejecución Presupuestaria de Gastos Acumulada al mes de Abril de 2018  Ministerio de Justicia</vt:lpstr>
      <vt:lpstr>Ejecución Presupuestaria de Gastos Acumulada al mes de Abril de 2018  Ministerio de Justicia</vt:lpstr>
      <vt:lpstr>Ejecución Presupuestaria de Gastos Acumulada al mes de Abril de 2018  Ministerio de Justicia</vt:lpstr>
      <vt:lpstr>Ejecución Presupuestaria de Gastos Acumulada al mes de Abril de 2018  Partida 10,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164</cp:revision>
  <cp:lastPrinted>2016-10-20T14:15:11Z</cp:lastPrinted>
  <dcterms:created xsi:type="dcterms:W3CDTF">2016-06-23T13:38:47Z</dcterms:created>
  <dcterms:modified xsi:type="dcterms:W3CDTF">2018-06-18T20:07:19Z</dcterms:modified>
</cp:coreProperties>
</file>