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48" r:id="rId2"/>
  </p:sldMasterIdLst>
  <p:notesMasterIdLst>
    <p:notesMasterId r:id="rId55"/>
  </p:notesMasterIdLst>
  <p:handoutMasterIdLst>
    <p:handoutMasterId r:id="rId56"/>
  </p:handoutMasterIdLst>
  <p:sldIdLst>
    <p:sldId id="256" r:id="rId3"/>
    <p:sldId id="298" r:id="rId4"/>
    <p:sldId id="339" r:id="rId5"/>
    <p:sldId id="264" r:id="rId6"/>
    <p:sldId id="299" r:id="rId7"/>
    <p:sldId id="263" r:id="rId8"/>
    <p:sldId id="330" r:id="rId9"/>
    <p:sldId id="265" r:id="rId10"/>
    <p:sldId id="331" r:id="rId11"/>
    <p:sldId id="268" r:id="rId12"/>
    <p:sldId id="271" r:id="rId13"/>
    <p:sldId id="301" r:id="rId14"/>
    <p:sldId id="302" r:id="rId15"/>
    <p:sldId id="304" r:id="rId16"/>
    <p:sldId id="306" r:id="rId17"/>
    <p:sldId id="307" r:id="rId18"/>
    <p:sldId id="332" r:id="rId19"/>
    <p:sldId id="333" r:id="rId20"/>
    <p:sldId id="308" r:id="rId21"/>
    <p:sldId id="309" r:id="rId22"/>
    <p:sldId id="310" r:id="rId23"/>
    <p:sldId id="334" r:id="rId24"/>
    <p:sldId id="311" r:id="rId25"/>
    <p:sldId id="312" r:id="rId26"/>
    <p:sldId id="313" r:id="rId27"/>
    <p:sldId id="314" r:id="rId28"/>
    <p:sldId id="340" r:id="rId29"/>
    <p:sldId id="345" r:id="rId30"/>
    <p:sldId id="341" r:id="rId31"/>
    <p:sldId id="342" r:id="rId32"/>
    <p:sldId id="315" r:id="rId33"/>
    <p:sldId id="335" r:id="rId34"/>
    <p:sldId id="316" r:id="rId35"/>
    <p:sldId id="336" r:id="rId36"/>
    <p:sldId id="317" r:id="rId37"/>
    <p:sldId id="318" r:id="rId38"/>
    <p:sldId id="337" r:id="rId39"/>
    <p:sldId id="319" r:id="rId40"/>
    <p:sldId id="338" r:id="rId41"/>
    <p:sldId id="320" r:id="rId42"/>
    <p:sldId id="321" r:id="rId43"/>
    <p:sldId id="322" r:id="rId44"/>
    <p:sldId id="343" r:id="rId45"/>
    <p:sldId id="346" r:id="rId46"/>
    <p:sldId id="344" r:id="rId47"/>
    <p:sldId id="323" r:id="rId48"/>
    <p:sldId id="324" r:id="rId49"/>
    <p:sldId id="325" r:id="rId50"/>
    <p:sldId id="326" r:id="rId51"/>
    <p:sldId id="327" r:id="rId52"/>
    <p:sldId id="328" r:id="rId53"/>
    <p:sldId id="329" r:id="rId54"/>
  </p:sldIdLst>
  <p:sldSz cx="9144000" cy="6858000" type="screen4x3"/>
  <p:notesSz cx="7102475" cy="9388475"/>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E91"/>
    <a:srgbClr val="173351"/>
    <a:srgbClr val="3B6285"/>
    <a:srgbClr val="2654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16" y="96"/>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850" y="-90"/>
      </p:cViewPr>
      <p:guideLst>
        <p:guide orient="horz" pos="2957"/>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4" y="0"/>
            <a:ext cx="3077740" cy="469424"/>
          </a:xfrm>
          <a:prstGeom prst="rect">
            <a:avLst/>
          </a:prstGeom>
        </p:spPr>
        <p:txBody>
          <a:bodyPr vert="horz" lIns="93134" tIns="46566" rIns="93134" bIns="46566" rtlCol="0"/>
          <a:lstStyle>
            <a:lvl1pPr algn="l">
              <a:defRPr sz="1200"/>
            </a:lvl1pPr>
          </a:lstStyle>
          <a:p>
            <a:endParaRPr lang="es-CL"/>
          </a:p>
        </p:txBody>
      </p:sp>
      <p:sp>
        <p:nvSpPr>
          <p:cNvPr id="3" name="2 Marcador de fecha"/>
          <p:cNvSpPr>
            <a:spLocks noGrp="1"/>
          </p:cNvSpPr>
          <p:nvPr>
            <p:ph type="dt" sz="quarter" idx="1"/>
          </p:nvPr>
        </p:nvSpPr>
        <p:spPr>
          <a:xfrm>
            <a:off x="4023097" y="0"/>
            <a:ext cx="3077740" cy="469424"/>
          </a:xfrm>
          <a:prstGeom prst="rect">
            <a:avLst/>
          </a:prstGeom>
        </p:spPr>
        <p:txBody>
          <a:bodyPr vert="horz" lIns="93134" tIns="46566" rIns="93134" bIns="46566" rtlCol="0"/>
          <a:lstStyle>
            <a:lvl1pPr algn="r">
              <a:defRPr sz="1200"/>
            </a:lvl1pPr>
          </a:lstStyle>
          <a:p>
            <a:fld id="{616FA1BA-8A8E-4023-9C91-FC56F051C6FA}" type="datetimeFigureOut">
              <a:rPr lang="es-CL" smtClean="0"/>
              <a:t>09-08-2018</a:t>
            </a:fld>
            <a:endParaRPr lang="es-CL"/>
          </a:p>
        </p:txBody>
      </p:sp>
      <p:sp>
        <p:nvSpPr>
          <p:cNvPr id="4" name="3 Marcador de pie de página"/>
          <p:cNvSpPr>
            <a:spLocks noGrp="1"/>
          </p:cNvSpPr>
          <p:nvPr>
            <p:ph type="ftr" sz="quarter" idx="2"/>
          </p:nvPr>
        </p:nvSpPr>
        <p:spPr>
          <a:xfrm>
            <a:off x="4" y="8917422"/>
            <a:ext cx="3077740" cy="469424"/>
          </a:xfrm>
          <a:prstGeom prst="rect">
            <a:avLst/>
          </a:prstGeom>
        </p:spPr>
        <p:txBody>
          <a:bodyPr vert="horz" lIns="93134" tIns="46566" rIns="93134" bIns="46566"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4023097" y="8917422"/>
            <a:ext cx="3077740" cy="469424"/>
          </a:xfrm>
          <a:prstGeom prst="rect">
            <a:avLst/>
          </a:prstGeom>
        </p:spPr>
        <p:txBody>
          <a:bodyPr vert="horz" lIns="93134" tIns="46566" rIns="93134" bIns="46566" rtlCol="0" anchor="b"/>
          <a:lstStyle>
            <a:lvl1pPr algn="r">
              <a:defRPr sz="1200"/>
            </a:lvl1pPr>
          </a:lstStyle>
          <a:p>
            <a:fld id="{5B2478F1-BD0C-402D-A16D-7669D4371A65}" type="slidenum">
              <a:rPr lang="es-CL" smtClean="0"/>
              <a:t>‹Nº›</a:t>
            </a:fld>
            <a:endParaRPr lang="es-CL"/>
          </a:p>
        </p:txBody>
      </p:sp>
    </p:spTree>
    <p:extLst>
      <p:ext uri="{BB962C8B-B14F-4D97-AF65-F5344CB8AC3E}">
        <p14:creationId xmlns:p14="http://schemas.microsoft.com/office/powerpoint/2010/main" val="173971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4" y="0"/>
            <a:ext cx="3077740" cy="469424"/>
          </a:xfrm>
          <a:prstGeom prst="rect">
            <a:avLst/>
          </a:prstGeom>
        </p:spPr>
        <p:txBody>
          <a:bodyPr vert="horz" lIns="93134" tIns="46566" rIns="93134" bIns="46566" rtlCol="0"/>
          <a:lstStyle>
            <a:lvl1pPr algn="l">
              <a:defRPr sz="1200"/>
            </a:lvl1pPr>
          </a:lstStyle>
          <a:p>
            <a:endParaRPr lang="es-CL"/>
          </a:p>
        </p:txBody>
      </p:sp>
      <p:sp>
        <p:nvSpPr>
          <p:cNvPr id="3" name="2 Marcador de fecha"/>
          <p:cNvSpPr>
            <a:spLocks noGrp="1"/>
          </p:cNvSpPr>
          <p:nvPr>
            <p:ph type="dt" idx="1"/>
          </p:nvPr>
        </p:nvSpPr>
        <p:spPr>
          <a:xfrm>
            <a:off x="4023097" y="0"/>
            <a:ext cx="3077740" cy="469424"/>
          </a:xfrm>
          <a:prstGeom prst="rect">
            <a:avLst/>
          </a:prstGeom>
        </p:spPr>
        <p:txBody>
          <a:bodyPr vert="horz" lIns="93134" tIns="46566" rIns="93134" bIns="46566" rtlCol="0"/>
          <a:lstStyle>
            <a:lvl1pPr algn="r">
              <a:defRPr sz="1200"/>
            </a:lvl1pPr>
          </a:lstStyle>
          <a:p>
            <a:fld id="{E2B5B10E-871D-42A9-AFA9-7078BA467708}" type="datetimeFigureOut">
              <a:rPr lang="es-CL" smtClean="0"/>
              <a:t>09-08-2018</a:t>
            </a:fld>
            <a:endParaRPr lang="es-CL"/>
          </a:p>
        </p:txBody>
      </p:sp>
      <p:sp>
        <p:nvSpPr>
          <p:cNvPr id="4" name="3 Marcador de imagen de diapositiva"/>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3134" tIns="46566" rIns="93134" bIns="46566" rtlCol="0" anchor="ctr"/>
          <a:lstStyle/>
          <a:p>
            <a:endParaRPr lang="es-CL"/>
          </a:p>
        </p:txBody>
      </p:sp>
      <p:sp>
        <p:nvSpPr>
          <p:cNvPr id="5" name="4 Marcador de notas"/>
          <p:cNvSpPr>
            <a:spLocks noGrp="1"/>
          </p:cNvSpPr>
          <p:nvPr>
            <p:ph type="body" sz="quarter" idx="3"/>
          </p:nvPr>
        </p:nvSpPr>
        <p:spPr>
          <a:xfrm>
            <a:off x="710248" y="4459526"/>
            <a:ext cx="5681980" cy="4224814"/>
          </a:xfrm>
          <a:prstGeom prst="rect">
            <a:avLst/>
          </a:prstGeom>
        </p:spPr>
        <p:txBody>
          <a:bodyPr vert="horz" lIns="93134" tIns="46566" rIns="93134" bIns="46566"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4" y="8917422"/>
            <a:ext cx="3077740" cy="469424"/>
          </a:xfrm>
          <a:prstGeom prst="rect">
            <a:avLst/>
          </a:prstGeom>
        </p:spPr>
        <p:txBody>
          <a:bodyPr vert="horz" lIns="93134" tIns="46566" rIns="93134" bIns="46566"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4023097" y="8917422"/>
            <a:ext cx="3077740" cy="469424"/>
          </a:xfrm>
          <a:prstGeom prst="rect">
            <a:avLst/>
          </a:prstGeom>
        </p:spPr>
        <p:txBody>
          <a:bodyPr vert="horz" lIns="93134" tIns="46566" rIns="93134" bIns="46566" rtlCol="0" anchor="b"/>
          <a:lstStyle>
            <a:lvl1pPr algn="r">
              <a:defRPr sz="1200"/>
            </a:lvl1pPr>
          </a:lstStyle>
          <a:p>
            <a:fld id="{15CC87D2-554F-43C8-B789-DB86F48C67F4}" type="slidenum">
              <a:rPr lang="es-CL" smtClean="0"/>
              <a:t>‹Nº›</a:t>
            </a:fld>
            <a:endParaRPr lang="es-CL"/>
          </a:p>
        </p:txBody>
      </p:sp>
    </p:spTree>
    <p:extLst>
      <p:ext uri="{BB962C8B-B14F-4D97-AF65-F5344CB8AC3E}">
        <p14:creationId xmlns:p14="http://schemas.microsoft.com/office/powerpoint/2010/main" val="42303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15CC87D2-554F-43C8-B789-DB86F48C67F4}" type="slidenum">
              <a:rPr lang="es-CL" smtClean="0"/>
              <a:t>6</a:t>
            </a:fld>
            <a:endParaRPr lang="es-CL"/>
          </a:p>
        </p:txBody>
      </p:sp>
    </p:spTree>
    <p:extLst>
      <p:ext uri="{BB962C8B-B14F-4D97-AF65-F5344CB8AC3E}">
        <p14:creationId xmlns:p14="http://schemas.microsoft.com/office/powerpoint/2010/main" val="291297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15CC87D2-554F-43C8-B789-DB86F48C67F4}" type="slidenum">
              <a:rPr lang="es-CL" smtClean="0"/>
              <a:t>7</a:t>
            </a:fld>
            <a:endParaRPr lang="es-CL"/>
          </a:p>
        </p:txBody>
      </p:sp>
    </p:spTree>
    <p:extLst>
      <p:ext uri="{BB962C8B-B14F-4D97-AF65-F5344CB8AC3E}">
        <p14:creationId xmlns:p14="http://schemas.microsoft.com/office/powerpoint/2010/main" val="2606671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15CC87D2-554F-43C8-B789-DB86F48C67F4}" type="slidenum">
              <a:rPr lang="es-CL" smtClean="0"/>
              <a:t>36</a:t>
            </a:fld>
            <a:endParaRPr lang="es-CL"/>
          </a:p>
        </p:txBody>
      </p:sp>
    </p:spTree>
    <p:extLst>
      <p:ext uri="{BB962C8B-B14F-4D97-AF65-F5344CB8AC3E}">
        <p14:creationId xmlns:p14="http://schemas.microsoft.com/office/powerpoint/2010/main" val="182314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15CC87D2-554F-43C8-B789-DB86F48C67F4}" type="slidenum">
              <a:rPr lang="es-CL" smtClean="0"/>
              <a:t>37</a:t>
            </a:fld>
            <a:endParaRPr lang="es-CL"/>
          </a:p>
        </p:txBody>
      </p:sp>
    </p:spTree>
    <p:extLst>
      <p:ext uri="{BB962C8B-B14F-4D97-AF65-F5344CB8AC3E}">
        <p14:creationId xmlns:p14="http://schemas.microsoft.com/office/powerpoint/2010/main" val="1315051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t>09-08-2018</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dirty="0"/>
          </a:p>
        </p:txBody>
      </p:sp>
    </p:spTree>
    <p:extLst>
      <p:ext uri="{BB962C8B-B14F-4D97-AF65-F5344CB8AC3E}">
        <p14:creationId xmlns:p14="http://schemas.microsoft.com/office/powerpoint/2010/main" val="40933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t>09-08-2018</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4024881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t>09-08-2018</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666495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t>09-08-2018</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dirty="0"/>
          </a:p>
        </p:txBody>
      </p:sp>
    </p:spTree>
    <p:extLst>
      <p:ext uri="{BB962C8B-B14F-4D97-AF65-F5344CB8AC3E}">
        <p14:creationId xmlns:p14="http://schemas.microsoft.com/office/powerpoint/2010/main" val="2082520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t>09-08-2018</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1054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t>09-08-2018</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789085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t>09-08-2018</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2988839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t>09-08-2018</a:t>
            </a:fld>
            <a:endParaRPr lang="es-CL"/>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9" name="8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4096919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t>09-08-2018</a:t>
            </a:fld>
            <a:endParaRPr lang="es-CL"/>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5" name="4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820971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t>09-08-2018</a:t>
            </a:fld>
            <a:endParaRPr lang="es-CL"/>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4" name="3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570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t>09-08-2018</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422748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t>09-08-2018</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018474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t>09-08-2018</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985295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t>09-08-2018</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59135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t>09-08-2018</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96052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t>09-08-2018</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325310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t>09-08-2018</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1236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t>09-08-2018</a:t>
            </a:fld>
            <a:endParaRPr lang="es-CL"/>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9" name="8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50855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t>09-08-2018</a:t>
            </a:fld>
            <a:endParaRPr lang="es-CL"/>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5" name="4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5152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t>09-08-2018</a:t>
            </a:fld>
            <a:endParaRPr lang="es-CL"/>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4" name="3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019392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t>09-08-2018</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775123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t>09-08-2018</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2224499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2.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t>09-08-2018</a:t>
            </a:fld>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t>‹Nº›</a:t>
            </a:fld>
            <a:endParaRPr lang="es-CL"/>
          </a:p>
        </p:txBody>
      </p:sp>
      <p:sp>
        <p:nvSpPr>
          <p:cNvPr id="10" name="4 CuadroTexto"/>
          <p:cNvSpPr txBox="1"/>
          <p:nvPr userDrawn="1"/>
        </p:nvSpPr>
        <p:spPr>
          <a:xfrm>
            <a:off x="6630719" y="260648"/>
            <a:ext cx="2189753" cy="163464"/>
          </a:xfrm>
          <a:prstGeom prst="rect">
            <a:avLst/>
          </a:prstGeom>
          <a:noFill/>
        </p:spPr>
        <p:txBody>
          <a:bodyPr wrap="square" rtlCol="0">
            <a:noAutofit/>
          </a:bodyPr>
          <a:lstStyle/>
          <a:p>
            <a:pPr>
              <a:spcAft>
                <a:spcPts val="0"/>
              </a:spcAft>
            </a:pPr>
            <a:r>
              <a:rPr lang="es-CL" sz="700" b="1" kern="1200" dirty="0">
                <a:solidFill>
                  <a:srgbClr val="22519E"/>
                </a:solidFill>
                <a:effectLst>
                  <a:outerShdw blurRad="63500" dist="50800" dir="13500000" sx="0" sy="0">
                    <a:srgbClr val="000000">
                      <a:alpha val="50000"/>
                    </a:srgbClr>
                  </a:outerShdw>
                </a:effectLst>
                <a:latin typeface="Andalus"/>
                <a:ea typeface="Times New Roman"/>
              </a:rPr>
              <a:t>    </a:t>
            </a:r>
            <a:r>
              <a:rPr lang="es-CL" sz="700" b="1" kern="1200" dirty="0">
                <a:solidFill>
                  <a:srgbClr val="3B6285"/>
                </a:solidFill>
                <a:effectLst>
                  <a:outerShdw blurRad="63500" dist="50800" dir="13500000" sx="0" sy="0">
                    <a:srgbClr val="000000">
                      <a:alpha val="50000"/>
                    </a:srgbClr>
                  </a:outerShdw>
                </a:effectLst>
                <a:latin typeface="Andalus"/>
                <a:ea typeface="Times New Roman"/>
              </a:rPr>
              <a:t>SENADO DE LA REPÚBLICA DE CHILE</a:t>
            </a:r>
            <a:endParaRPr lang="es-CL" sz="1100" dirty="0">
              <a:solidFill>
                <a:srgbClr val="3B6285"/>
              </a:solidFill>
              <a:effectLst/>
              <a:latin typeface="Times New Roman"/>
              <a:ea typeface="Times New Roman"/>
            </a:endParaRPr>
          </a:p>
        </p:txBody>
      </p:sp>
      <p:graphicFrame>
        <p:nvGraphicFramePr>
          <p:cNvPr id="3" name="2 Objeto"/>
          <p:cNvGraphicFramePr>
            <a:graphicFrameLocks noChangeAspect="1"/>
          </p:cNvGraphicFramePr>
          <p:nvPr userDrawn="1">
            <p:extLst>
              <p:ext uri="{D42A27DB-BD31-4B8C-83A1-F6EECF244321}">
                <p14:modId xmlns:p14="http://schemas.microsoft.com/office/powerpoint/2010/main" val="2114182832"/>
              </p:ext>
            </p:extLst>
          </p:nvPr>
        </p:nvGraphicFramePr>
        <p:xfrm>
          <a:off x="5940152" y="203419"/>
          <a:ext cx="565001" cy="417269"/>
        </p:xfrm>
        <a:graphic>
          <a:graphicData uri="http://schemas.openxmlformats.org/presentationml/2006/ole">
            <mc:AlternateContent xmlns:mc="http://schemas.openxmlformats.org/markup-compatibility/2006">
              <mc:Choice xmlns:v="urn:schemas-microsoft-com:vml" Requires="v">
                <p:oleObj spid="_x0000_s6332" name="Imagen de mapa de bits" r:id="rId14" imgW="743054" imgH="523810" progId="PBrush">
                  <p:embed/>
                </p:oleObj>
              </mc:Choice>
              <mc:Fallback>
                <p:oleObj name="Imagen de mapa de bits" r:id="rId14" imgW="743054" imgH="523810" progId="PBrush">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40152" y="203419"/>
                        <a:ext cx="565001" cy="417269"/>
                      </a:xfrm>
                      <a:prstGeom prst="rect">
                        <a:avLst/>
                      </a:prstGeom>
                      <a:noFill/>
                      <a:ln>
                        <a:noFill/>
                      </a:ln>
                      <a:extLst/>
                    </p:spPr>
                  </p:pic>
                </p:oleObj>
              </mc:Fallback>
            </mc:AlternateContent>
          </a:graphicData>
        </a:graphic>
      </p:graphicFrame>
      <p:sp>
        <p:nvSpPr>
          <p:cNvPr id="5" name="4 Rectángulo"/>
          <p:cNvSpPr/>
          <p:nvPr userDrawn="1"/>
        </p:nvSpPr>
        <p:spPr>
          <a:xfrm>
            <a:off x="6444208" y="231031"/>
            <a:ext cx="2592288" cy="461665"/>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tab pos="2806065" algn="ctr"/>
                <a:tab pos="5612130" algn="r"/>
              </a:tabLst>
              <a:defRPr/>
            </a:pPr>
            <a:r>
              <a:rPr lang="es-CL" sz="240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U</a:t>
            </a:r>
            <a:r>
              <a:rPr lang="es-CL" sz="105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NIDAD DE ASESORÍA PRESUPUESTARIA</a:t>
            </a:r>
            <a:endParaRPr lang="es-CL" sz="1000" dirty="0">
              <a:effectLst/>
              <a:latin typeface="Andalus" pitchFamily="18" charset="-78"/>
              <a:ea typeface="Times New Roman"/>
              <a:cs typeface="Andalus" pitchFamily="18" charset="-78"/>
            </a:endParaRPr>
          </a:p>
        </p:txBody>
      </p:sp>
    </p:spTree>
    <p:extLst>
      <p:ext uri="{BB962C8B-B14F-4D97-AF65-F5344CB8AC3E}">
        <p14:creationId xmlns:p14="http://schemas.microsoft.com/office/powerpoint/2010/main" val="3357919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t>09-08-2018</a:t>
            </a:fld>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t>‹Nº›</a:t>
            </a:fld>
            <a:endParaRPr lang="es-CL"/>
          </a:p>
        </p:txBody>
      </p:sp>
      <p:sp>
        <p:nvSpPr>
          <p:cNvPr id="10" name="4 CuadroTexto"/>
          <p:cNvSpPr txBox="1"/>
          <p:nvPr userDrawn="1"/>
        </p:nvSpPr>
        <p:spPr>
          <a:xfrm>
            <a:off x="6084168" y="82405"/>
            <a:ext cx="2189753" cy="163464"/>
          </a:xfrm>
          <a:prstGeom prst="rect">
            <a:avLst/>
          </a:prstGeom>
          <a:noFill/>
        </p:spPr>
        <p:txBody>
          <a:bodyPr wrap="square" rtlCol="0">
            <a:noAutofit/>
          </a:bodyPr>
          <a:lstStyle/>
          <a:p>
            <a:pPr>
              <a:spcAft>
                <a:spcPts val="0"/>
              </a:spcAft>
            </a:pPr>
            <a:r>
              <a:rPr lang="es-CL" sz="700" b="1" kern="1200" dirty="0">
                <a:solidFill>
                  <a:srgbClr val="22519E"/>
                </a:solidFill>
                <a:effectLst>
                  <a:outerShdw blurRad="63500" dist="50800" dir="13500000" sx="0" sy="0">
                    <a:srgbClr val="000000">
                      <a:alpha val="50000"/>
                    </a:srgbClr>
                  </a:outerShdw>
                </a:effectLst>
                <a:latin typeface="Andalus"/>
                <a:ea typeface="Times New Roman"/>
              </a:rPr>
              <a:t>    </a:t>
            </a:r>
            <a:r>
              <a:rPr lang="es-CL" sz="700" b="1" kern="1200" dirty="0">
                <a:solidFill>
                  <a:srgbClr val="3B6285"/>
                </a:solidFill>
                <a:effectLst>
                  <a:outerShdw blurRad="63500" dist="50800" dir="13500000" sx="0" sy="0">
                    <a:srgbClr val="000000">
                      <a:alpha val="50000"/>
                    </a:srgbClr>
                  </a:outerShdw>
                </a:effectLst>
                <a:latin typeface="Andalus"/>
                <a:ea typeface="Times New Roman"/>
              </a:rPr>
              <a:t>SENADO DE LA REPÚBLICA DE CHILE</a:t>
            </a:r>
            <a:endParaRPr lang="es-CL" sz="1100" dirty="0">
              <a:solidFill>
                <a:srgbClr val="3B6285"/>
              </a:solidFill>
              <a:effectLst/>
              <a:latin typeface="Times New Roman"/>
              <a:ea typeface="Times New Roman"/>
            </a:endParaRPr>
          </a:p>
        </p:txBody>
      </p:sp>
      <p:graphicFrame>
        <p:nvGraphicFramePr>
          <p:cNvPr id="3" name="2 Objeto"/>
          <p:cNvGraphicFramePr>
            <a:graphicFrameLocks noChangeAspect="1"/>
          </p:cNvGraphicFramePr>
          <p:nvPr userDrawn="1">
            <p:extLst>
              <p:ext uri="{D42A27DB-BD31-4B8C-83A1-F6EECF244321}">
                <p14:modId xmlns:p14="http://schemas.microsoft.com/office/powerpoint/2010/main" val="1954594082"/>
              </p:ext>
            </p:extLst>
          </p:nvPr>
        </p:nvGraphicFramePr>
        <p:xfrm>
          <a:off x="5447159" y="44624"/>
          <a:ext cx="565001" cy="417269"/>
        </p:xfrm>
        <a:graphic>
          <a:graphicData uri="http://schemas.openxmlformats.org/presentationml/2006/ole">
            <mc:AlternateContent xmlns:mc="http://schemas.openxmlformats.org/markup-compatibility/2006">
              <mc:Choice xmlns:v="urn:schemas-microsoft-com:vml" Requires="v">
                <p:oleObj spid="_x0000_s2265" name="Imagen de mapa de bits" r:id="rId14" imgW="743054" imgH="523810" progId="PBrush">
                  <p:embed/>
                </p:oleObj>
              </mc:Choice>
              <mc:Fallback>
                <p:oleObj name="Imagen de mapa de bits" r:id="rId14" imgW="743054" imgH="523810" progId="PBrush">
                  <p:embed/>
                  <p:pic>
                    <p:nvPicPr>
                      <p:cNvPr id="0" name="11 Objet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47159" y="44624"/>
                        <a:ext cx="565001" cy="417269"/>
                      </a:xfrm>
                      <a:prstGeom prst="rect">
                        <a:avLst/>
                      </a:prstGeom>
                      <a:noFill/>
                      <a:ln>
                        <a:noFill/>
                      </a:ln>
                      <a:extLst/>
                    </p:spPr>
                  </p:pic>
                </p:oleObj>
              </mc:Fallback>
            </mc:AlternateContent>
          </a:graphicData>
        </a:graphic>
      </p:graphicFrame>
      <p:sp>
        <p:nvSpPr>
          <p:cNvPr id="5" name="4 Rectángulo"/>
          <p:cNvSpPr/>
          <p:nvPr userDrawn="1"/>
        </p:nvSpPr>
        <p:spPr>
          <a:xfrm>
            <a:off x="5940152" y="44624"/>
            <a:ext cx="3024336" cy="461665"/>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tab pos="2806065" algn="ctr"/>
                <a:tab pos="5612130" algn="r"/>
              </a:tabLst>
              <a:defRPr/>
            </a:pPr>
            <a:r>
              <a:rPr lang="es-CL" sz="240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U</a:t>
            </a:r>
            <a:r>
              <a:rPr lang="es-CL" sz="105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NIDAD TÉCNICA DE APOYO PRESUPUESTARIA</a:t>
            </a:r>
            <a:endParaRPr lang="es-CL" sz="1000" dirty="0">
              <a:effectLst/>
              <a:latin typeface="Andalus" pitchFamily="18" charset="-78"/>
              <a:ea typeface="Times New Roman"/>
              <a:cs typeface="Andalus" pitchFamily="18" charset="-78"/>
            </a:endParaRPr>
          </a:p>
        </p:txBody>
      </p:sp>
    </p:spTree>
    <p:extLst>
      <p:ext uri="{BB962C8B-B14F-4D97-AF65-F5344CB8AC3E}">
        <p14:creationId xmlns:p14="http://schemas.microsoft.com/office/powerpoint/2010/main" val="2923576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13.xml"/><Relationship Id="rId1" Type="http://schemas.openxmlformats.org/officeDocument/2006/relationships/vmlDrawing" Target="../drawings/vmlDrawing8.v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13.xml"/><Relationship Id="rId1" Type="http://schemas.openxmlformats.org/officeDocument/2006/relationships/vmlDrawing" Target="../drawings/vmlDrawing11.v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13.xml"/><Relationship Id="rId1" Type="http://schemas.openxmlformats.org/officeDocument/2006/relationships/vmlDrawing" Target="../drawings/vmlDrawing12.v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slideLayout" Target="../slideLayouts/slideLayout13.xml"/><Relationship Id="rId1" Type="http://schemas.openxmlformats.org/officeDocument/2006/relationships/vmlDrawing" Target="../drawings/vmlDrawing13.v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slideLayout" Target="../slideLayouts/slideLayout13.xml"/><Relationship Id="rId1" Type="http://schemas.openxmlformats.org/officeDocument/2006/relationships/vmlDrawing" Target="../drawings/vmlDrawing14.v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openxmlformats.org/officeDocument/2006/relationships/slideLayout" Target="../slideLayouts/slideLayout13.xml"/><Relationship Id="rId1" Type="http://schemas.openxmlformats.org/officeDocument/2006/relationships/vmlDrawing" Target="../drawings/vmlDrawing15.v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openxmlformats.org/officeDocument/2006/relationships/slideLayout" Target="../slideLayouts/slideLayout13.xml"/><Relationship Id="rId1" Type="http://schemas.openxmlformats.org/officeDocument/2006/relationships/vmlDrawing" Target="../drawings/vmlDrawing16.v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openxmlformats.org/officeDocument/2006/relationships/slideLayout" Target="../slideLayouts/slideLayout13.xml"/><Relationship Id="rId1" Type="http://schemas.openxmlformats.org/officeDocument/2006/relationships/vmlDrawing" Target="../drawings/vmlDrawing17.vml"/><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openxmlformats.org/officeDocument/2006/relationships/slideLayout" Target="../slideLayouts/slideLayout13.xml"/><Relationship Id="rId1" Type="http://schemas.openxmlformats.org/officeDocument/2006/relationships/vmlDrawing" Target="../drawings/vmlDrawing18.v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openxmlformats.org/officeDocument/2006/relationships/slideLayout" Target="../slideLayouts/slideLayout13.xml"/><Relationship Id="rId1" Type="http://schemas.openxmlformats.org/officeDocument/2006/relationships/vmlDrawing" Target="../drawings/vmlDrawing19.vml"/><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openxmlformats.org/officeDocument/2006/relationships/slideLayout" Target="../slideLayouts/slideLayout13.xml"/><Relationship Id="rId1" Type="http://schemas.openxmlformats.org/officeDocument/2006/relationships/vmlDrawing" Target="../drawings/vmlDrawing20.vml"/><Relationship Id="rId4" Type="http://schemas.openxmlformats.org/officeDocument/2006/relationships/image" Target="../media/image20.emf"/></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openxmlformats.org/officeDocument/2006/relationships/slideLayout" Target="../slideLayouts/slideLayout13.xml"/><Relationship Id="rId1" Type="http://schemas.openxmlformats.org/officeDocument/2006/relationships/vmlDrawing" Target="../drawings/vmlDrawing21.vml"/><Relationship Id="rId4" Type="http://schemas.openxmlformats.org/officeDocument/2006/relationships/image" Target="../media/image21.emf"/></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openxmlformats.org/officeDocument/2006/relationships/slideLayout" Target="../slideLayouts/slideLayout13.xml"/><Relationship Id="rId1" Type="http://schemas.openxmlformats.org/officeDocument/2006/relationships/vmlDrawing" Target="../drawings/vmlDrawing22.vml"/><Relationship Id="rId4" Type="http://schemas.openxmlformats.org/officeDocument/2006/relationships/image" Target="../media/image22.emf"/></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openxmlformats.org/officeDocument/2006/relationships/slideLayout" Target="../slideLayouts/slideLayout13.xml"/><Relationship Id="rId1" Type="http://schemas.openxmlformats.org/officeDocument/2006/relationships/vmlDrawing" Target="../drawings/vmlDrawing23.vml"/><Relationship Id="rId4" Type="http://schemas.openxmlformats.org/officeDocument/2006/relationships/image" Target="../media/image23.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openxmlformats.org/officeDocument/2006/relationships/slideLayout" Target="../slideLayouts/slideLayout13.xml"/><Relationship Id="rId1" Type="http://schemas.openxmlformats.org/officeDocument/2006/relationships/vmlDrawing" Target="../drawings/vmlDrawing24.vml"/><Relationship Id="rId4" Type="http://schemas.openxmlformats.org/officeDocument/2006/relationships/image" Target="../media/image24.emf"/></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openxmlformats.org/officeDocument/2006/relationships/slideLayout" Target="../slideLayouts/slideLayout13.xml"/><Relationship Id="rId1" Type="http://schemas.openxmlformats.org/officeDocument/2006/relationships/vmlDrawing" Target="../drawings/vmlDrawing25.vml"/><Relationship Id="rId4" Type="http://schemas.openxmlformats.org/officeDocument/2006/relationships/image" Target="../media/image25.emf"/></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openxmlformats.org/officeDocument/2006/relationships/slideLayout" Target="../slideLayouts/slideLayout13.xml"/><Relationship Id="rId1" Type="http://schemas.openxmlformats.org/officeDocument/2006/relationships/vmlDrawing" Target="../drawings/vmlDrawing26.vml"/><Relationship Id="rId4" Type="http://schemas.openxmlformats.org/officeDocument/2006/relationships/image" Target="../media/image26.emf"/></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openxmlformats.org/officeDocument/2006/relationships/slideLayout" Target="../slideLayouts/slideLayout13.xml"/><Relationship Id="rId1" Type="http://schemas.openxmlformats.org/officeDocument/2006/relationships/vmlDrawing" Target="../drawings/vmlDrawing27.vml"/><Relationship Id="rId4" Type="http://schemas.openxmlformats.org/officeDocument/2006/relationships/image" Target="../media/image27.emf"/></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openxmlformats.org/officeDocument/2006/relationships/slideLayout" Target="../slideLayouts/slideLayout13.xml"/><Relationship Id="rId1" Type="http://schemas.openxmlformats.org/officeDocument/2006/relationships/vmlDrawing" Target="../drawings/vmlDrawing28.vml"/><Relationship Id="rId4" Type="http://schemas.openxmlformats.org/officeDocument/2006/relationships/image" Target="../media/image28.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29.vml"/><Relationship Id="rId5" Type="http://schemas.openxmlformats.org/officeDocument/2006/relationships/image" Target="../media/image29.emf"/><Relationship Id="rId4" Type="http://schemas.openxmlformats.org/officeDocument/2006/relationships/package" Target="../embeddings/Microsoft_Excel_Worksheet25.xlsx"/></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30.vml"/><Relationship Id="rId5" Type="http://schemas.openxmlformats.org/officeDocument/2006/relationships/image" Target="../media/image30.emf"/><Relationship Id="rId4" Type="http://schemas.openxmlformats.org/officeDocument/2006/relationships/package" Target="../embeddings/Microsoft_Excel_Worksheet26.xlsx"/></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openxmlformats.org/officeDocument/2006/relationships/slideLayout" Target="../slideLayouts/slideLayout13.xml"/><Relationship Id="rId1" Type="http://schemas.openxmlformats.org/officeDocument/2006/relationships/vmlDrawing" Target="../drawings/vmlDrawing31.vml"/><Relationship Id="rId4" Type="http://schemas.openxmlformats.org/officeDocument/2006/relationships/image" Target="../media/image31.emf"/></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openxmlformats.org/officeDocument/2006/relationships/slideLayout" Target="../slideLayouts/slideLayout13.xml"/><Relationship Id="rId1" Type="http://schemas.openxmlformats.org/officeDocument/2006/relationships/vmlDrawing" Target="../drawings/vmlDrawing32.vml"/><Relationship Id="rId4" Type="http://schemas.openxmlformats.org/officeDocument/2006/relationships/image" Target="../media/image32.emf"/></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openxmlformats.org/officeDocument/2006/relationships/slideLayout" Target="../slideLayouts/slideLayout13.xml"/><Relationship Id="rId1" Type="http://schemas.openxmlformats.org/officeDocument/2006/relationships/vmlDrawing" Target="../drawings/vmlDrawing33.vml"/><Relationship Id="rId4" Type="http://schemas.openxmlformats.org/officeDocument/2006/relationships/image" Target="../media/image33.emf"/></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openxmlformats.org/officeDocument/2006/relationships/slideLayout" Target="../slideLayouts/slideLayout13.xml"/><Relationship Id="rId1" Type="http://schemas.openxmlformats.org/officeDocument/2006/relationships/vmlDrawing" Target="../drawings/vmlDrawing34.vml"/><Relationship Id="rId4" Type="http://schemas.openxmlformats.org/officeDocument/2006/relationships/image" Target="../media/image34.emf"/></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openxmlformats.org/officeDocument/2006/relationships/slideLayout" Target="../slideLayouts/slideLayout13.xml"/><Relationship Id="rId1" Type="http://schemas.openxmlformats.org/officeDocument/2006/relationships/vmlDrawing" Target="../drawings/vmlDrawing35.vml"/><Relationship Id="rId4" Type="http://schemas.openxmlformats.org/officeDocument/2006/relationships/image" Target="../media/image35.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openxmlformats.org/officeDocument/2006/relationships/slideLayout" Target="../slideLayouts/slideLayout13.xml"/><Relationship Id="rId1" Type="http://schemas.openxmlformats.org/officeDocument/2006/relationships/vmlDrawing" Target="../drawings/vmlDrawing36.vml"/><Relationship Id="rId4" Type="http://schemas.openxmlformats.org/officeDocument/2006/relationships/image" Target="../media/image36.emf"/></Relationships>
</file>

<file path=ppt/slides/_rels/slide47.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openxmlformats.org/officeDocument/2006/relationships/slideLayout" Target="../slideLayouts/slideLayout13.xml"/><Relationship Id="rId1" Type="http://schemas.openxmlformats.org/officeDocument/2006/relationships/vmlDrawing" Target="../drawings/vmlDrawing37.vml"/><Relationship Id="rId4" Type="http://schemas.openxmlformats.org/officeDocument/2006/relationships/image" Target="../media/image37.emf"/></Relationships>
</file>

<file path=ppt/slides/_rels/slide48.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openxmlformats.org/officeDocument/2006/relationships/slideLayout" Target="../slideLayouts/slideLayout13.xml"/><Relationship Id="rId1" Type="http://schemas.openxmlformats.org/officeDocument/2006/relationships/vmlDrawing" Target="../drawings/vmlDrawing38.vml"/><Relationship Id="rId4" Type="http://schemas.openxmlformats.org/officeDocument/2006/relationships/image" Target="../media/image38.emf"/></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openxmlformats.org/officeDocument/2006/relationships/slideLayout" Target="../slideLayouts/slideLayout13.xml"/><Relationship Id="rId1" Type="http://schemas.openxmlformats.org/officeDocument/2006/relationships/vmlDrawing" Target="../drawings/vmlDrawing39.vml"/><Relationship Id="rId4" Type="http://schemas.openxmlformats.org/officeDocument/2006/relationships/image" Target="../media/image39.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openxmlformats.org/officeDocument/2006/relationships/slideLayout" Target="../slideLayouts/slideLayout13.xml"/><Relationship Id="rId1" Type="http://schemas.openxmlformats.org/officeDocument/2006/relationships/vmlDrawing" Target="../drawings/vmlDrawing40.vml"/><Relationship Id="rId4" Type="http://schemas.openxmlformats.org/officeDocument/2006/relationships/image" Target="../media/image40.emf"/></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openxmlformats.org/officeDocument/2006/relationships/slideLayout" Target="../slideLayouts/slideLayout13.xml"/><Relationship Id="rId1" Type="http://schemas.openxmlformats.org/officeDocument/2006/relationships/vmlDrawing" Target="../drawings/vmlDrawing41.vml"/><Relationship Id="rId4" Type="http://schemas.openxmlformats.org/officeDocument/2006/relationships/image" Target="../media/image41.emf"/></Relationships>
</file>

<file path=ppt/slides/_rels/slide52.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openxmlformats.org/officeDocument/2006/relationships/slideLayout" Target="../slideLayouts/slideLayout13.xml"/><Relationship Id="rId1" Type="http://schemas.openxmlformats.org/officeDocument/2006/relationships/vmlDrawing" Target="../drawings/vmlDrawing42.vml"/><Relationship Id="rId4" Type="http://schemas.openxmlformats.org/officeDocument/2006/relationships/image" Target="../media/image42.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2276872"/>
            <a:ext cx="8280920" cy="2016224"/>
          </a:xfrm>
          <a:solidFill>
            <a:schemeClr val="bg1"/>
          </a:solidFill>
          <a:ln>
            <a:solidFill>
              <a:schemeClr val="bg1">
                <a:lumMod val="95000"/>
              </a:schemeClr>
            </a:solidFill>
            <a:miter lim="800000"/>
          </a:ln>
          <a:effectLst>
            <a:outerShdw blurRad="50800" dist="38100" dir="2700000" algn="tl" rotWithShape="0">
              <a:prstClr val="black">
                <a:alpha val="40000"/>
              </a:prstClr>
            </a:outerShdw>
          </a:effectLst>
          <a:scene3d>
            <a:camera prst="orthographicFront"/>
            <a:lightRig rig="threePt" dir="t">
              <a:rot lat="0" lon="0" rev="1200000"/>
            </a:lightRig>
          </a:scene3d>
          <a:sp3d>
            <a:bevelT/>
          </a:sp3d>
        </p:spPr>
        <p:txBody>
          <a:bodyPr/>
          <a:lstStyle/>
          <a:p>
            <a:pPr algn="ctr"/>
            <a:r>
              <a:rPr lang="es-CL" sz="2400" b="1" dirty="0">
                <a:latin typeface="+mn-lt"/>
              </a:rPr>
              <a:t>EJECUCIÓN PRESUPUESTARIA DE GASTOS </a:t>
            </a:r>
            <a:br>
              <a:rPr lang="es-CL" sz="2400" b="1" dirty="0">
                <a:latin typeface="+mn-lt"/>
              </a:rPr>
            </a:br>
            <a:r>
              <a:rPr lang="es-CL" sz="2400" b="1" dirty="0">
                <a:latin typeface="+mn-lt"/>
              </a:rPr>
              <a:t>acumulada al mes de abril de 2018</a:t>
            </a:r>
            <a:br>
              <a:rPr lang="es-CL" sz="2400" b="1" dirty="0">
                <a:latin typeface="+mn-lt"/>
              </a:rPr>
            </a:br>
            <a:r>
              <a:rPr lang="es-CL" sz="2400" b="1" dirty="0">
                <a:latin typeface="+mn-lt"/>
              </a:rPr>
              <a:t>Partida 09:</a:t>
            </a:r>
            <a:br>
              <a:rPr lang="es-CL" sz="2400" b="1" dirty="0">
                <a:latin typeface="+mn-lt"/>
              </a:rPr>
            </a:br>
            <a:r>
              <a:rPr lang="es-CL" sz="2400" b="1" dirty="0">
                <a:latin typeface="+mn-lt"/>
              </a:rPr>
              <a:t>MINISTERIO DE EDUCACIÓN</a:t>
            </a:r>
          </a:p>
        </p:txBody>
      </p:sp>
      <p:sp>
        <p:nvSpPr>
          <p:cNvPr id="7" name="6 CuadroTexto"/>
          <p:cNvSpPr txBox="1"/>
          <p:nvPr/>
        </p:nvSpPr>
        <p:spPr>
          <a:xfrm>
            <a:off x="3923928" y="5661248"/>
            <a:ext cx="4536504" cy="369332"/>
          </a:xfrm>
          <a:prstGeom prst="rect">
            <a:avLst/>
          </a:prstGeom>
          <a:noFill/>
        </p:spPr>
        <p:txBody>
          <a:bodyPr wrap="square" rtlCol="0">
            <a:spAutoFit/>
          </a:bodyPr>
          <a:lstStyle/>
          <a:p>
            <a:pPr algn="r"/>
            <a:r>
              <a:rPr lang="es-CL" b="1" dirty="0">
                <a:effectLst>
                  <a:outerShdw blurRad="38100" dist="38100" dir="2700000" algn="tl">
                    <a:srgbClr val="000000">
                      <a:alpha val="43137"/>
                    </a:srgbClr>
                  </a:outerShdw>
                </a:effectLst>
              </a:rPr>
              <a:t>Valparaíso, junio 2018</a:t>
            </a:r>
          </a:p>
        </p:txBody>
      </p:sp>
      <p:sp>
        <p:nvSpPr>
          <p:cNvPr id="3" name="2 Rectángulo"/>
          <p:cNvSpPr/>
          <p:nvPr/>
        </p:nvSpPr>
        <p:spPr>
          <a:xfrm>
            <a:off x="5292080" y="0"/>
            <a:ext cx="385192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CuadroTexto"/>
          <p:cNvSpPr txBox="1"/>
          <p:nvPr/>
        </p:nvSpPr>
        <p:spPr>
          <a:xfrm>
            <a:off x="1844875" y="1064930"/>
            <a:ext cx="3771241" cy="349955"/>
          </a:xfrm>
          <a:prstGeom prst="rect">
            <a:avLst/>
          </a:prstGeom>
          <a:noFill/>
        </p:spPr>
        <p:txBody>
          <a:bodyPr wrap="square" rtlCol="0">
            <a:noAutofit/>
          </a:bodyPr>
          <a:lstStyle/>
          <a:p>
            <a:pPr>
              <a:spcAft>
                <a:spcPts val="0"/>
              </a:spcAft>
            </a:pPr>
            <a:r>
              <a:rPr lang="es-CL" sz="1200" b="1" kern="1200" dirty="0">
                <a:solidFill>
                  <a:srgbClr val="22519E"/>
                </a:solidFill>
                <a:effectLst>
                  <a:outerShdw blurRad="63500" dist="50800" dir="13500000" sx="0" sy="0">
                    <a:srgbClr val="000000">
                      <a:alpha val="50000"/>
                    </a:srgbClr>
                  </a:outerShdw>
                </a:effectLst>
                <a:latin typeface="Andalus"/>
                <a:ea typeface="Times New Roman"/>
              </a:rPr>
              <a:t>    </a:t>
            </a:r>
            <a:r>
              <a:rPr lang="es-CL" sz="1200" b="1" kern="1200" dirty="0">
                <a:solidFill>
                  <a:srgbClr val="3B6285"/>
                </a:solidFill>
                <a:effectLst>
                  <a:outerShdw blurRad="63500" dist="50800" dir="13500000" sx="0" sy="0">
                    <a:srgbClr val="000000">
                      <a:alpha val="50000"/>
                    </a:srgbClr>
                  </a:outerShdw>
                </a:effectLst>
                <a:latin typeface="Andalus"/>
                <a:ea typeface="Times New Roman"/>
              </a:rPr>
              <a:t>SENADO DE LA REPÚBLICA DE CHILE</a:t>
            </a:r>
            <a:endParaRPr lang="es-CL" sz="2400" dirty="0">
              <a:solidFill>
                <a:srgbClr val="3B6285"/>
              </a:solidFill>
              <a:effectLst/>
              <a:latin typeface="Times New Roman"/>
              <a:ea typeface="Times New Roman"/>
            </a:endParaRPr>
          </a:p>
        </p:txBody>
      </p:sp>
      <p:graphicFrame>
        <p:nvGraphicFramePr>
          <p:cNvPr id="6" name="5 Objeto"/>
          <p:cNvGraphicFramePr>
            <a:graphicFrameLocks noChangeAspect="1"/>
          </p:cNvGraphicFramePr>
          <p:nvPr>
            <p:extLst>
              <p:ext uri="{D42A27DB-BD31-4B8C-83A1-F6EECF244321}">
                <p14:modId xmlns:p14="http://schemas.microsoft.com/office/powerpoint/2010/main" val="2596421450"/>
              </p:ext>
            </p:extLst>
          </p:nvPr>
        </p:nvGraphicFramePr>
        <p:xfrm>
          <a:off x="410078" y="836712"/>
          <a:ext cx="1209594" cy="893319"/>
        </p:xfrm>
        <a:graphic>
          <a:graphicData uri="http://schemas.openxmlformats.org/presentationml/2006/ole">
            <mc:AlternateContent xmlns:mc="http://schemas.openxmlformats.org/markup-compatibility/2006">
              <mc:Choice xmlns:v="urn:schemas-microsoft-com:vml" Requires="v">
                <p:oleObj spid="_x0000_s7354" name="Imagen de mapa de bits" r:id="rId3" imgW="743054" imgH="523810" progId="PBrush">
                  <p:embed/>
                </p:oleObj>
              </mc:Choice>
              <mc:Fallback>
                <p:oleObj name="Imagen de mapa de bits" r:id="rId3" imgW="743054" imgH="523810"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078" y="836712"/>
                        <a:ext cx="1209594" cy="893319"/>
                      </a:xfrm>
                      <a:prstGeom prst="rect">
                        <a:avLst/>
                      </a:prstGeom>
                      <a:noFill/>
                      <a:ln>
                        <a:noFill/>
                      </a:ln>
                      <a:extLst/>
                    </p:spPr>
                  </p:pic>
                </p:oleObj>
              </mc:Fallback>
            </mc:AlternateContent>
          </a:graphicData>
        </a:graphic>
      </p:graphicFrame>
      <p:sp>
        <p:nvSpPr>
          <p:cNvPr id="8" name="7 Rectángulo"/>
          <p:cNvSpPr/>
          <p:nvPr/>
        </p:nvSpPr>
        <p:spPr>
          <a:xfrm>
            <a:off x="1547664" y="992922"/>
            <a:ext cx="5112568" cy="707886"/>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tab pos="2806065" algn="ctr"/>
                <a:tab pos="5612130" algn="r"/>
              </a:tabLst>
              <a:defRPr/>
            </a:pPr>
            <a:r>
              <a:rPr lang="es-CL" sz="4000" b="1" kern="1200" dirty="0">
                <a:solidFill>
                  <a:srgbClr val="943634"/>
                </a:solidFill>
                <a:latin typeface="Andalus" pitchFamily="18" charset="-78"/>
                <a:ea typeface="Times New Roman"/>
                <a:cs typeface="Andalus" pitchFamily="18" charset="-78"/>
              </a:rPr>
              <a:t>U</a:t>
            </a:r>
            <a:r>
              <a:rPr lang="es-CL" sz="1600" b="1" kern="1200" dirty="0">
                <a:solidFill>
                  <a:srgbClr val="943634"/>
                </a:solidFill>
                <a:latin typeface="Andalus" pitchFamily="18" charset="-78"/>
                <a:ea typeface="Times New Roman"/>
                <a:cs typeface="Andalus" pitchFamily="18" charset="-78"/>
              </a:rPr>
              <a:t>NIDAD TÉCNICA DE APOYO PRESUPUESTARIO</a:t>
            </a:r>
            <a:endParaRPr lang="es-CL" sz="1400" dirty="0">
              <a:latin typeface="Andalus" pitchFamily="18" charset="-78"/>
              <a:ea typeface="Times New Roman"/>
              <a:cs typeface="Andalus" pitchFamily="18" charset="-78"/>
            </a:endParaRPr>
          </a:p>
        </p:txBody>
      </p:sp>
    </p:spTree>
    <p:extLst>
      <p:ext uri="{BB962C8B-B14F-4D97-AF65-F5344CB8AC3E}">
        <p14:creationId xmlns:p14="http://schemas.microsoft.com/office/powerpoint/2010/main" val="3705282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10</a:t>
            </a:fld>
            <a:endParaRPr lang="es-CL"/>
          </a:p>
        </p:txBody>
      </p:sp>
      <p:sp>
        <p:nvSpPr>
          <p:cNvPr id="6" name="1 Título"/>
          <p:cNvSpPr txBox="1">
            <a:spLocks/>
          </p:cNvSpPr>
          <p:nvPr/>
        </p:nvSpPr>
        <p:spPr>
          <a:xfrm>
            <a:off x="414336" y="476672"/>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01, Programa 02: PROGRAMA DE INFRAESTRUCTURA EDUCACIONAL</a:t>
            </a:r>
          </a:p>
          <a:p>
            <a:pPr algn="ctr" defTabSz="733425" fontAlgn="base">
              <a:spcAft>
                <a:spcPct val="0"/>
              </a:spcAft>
            </a:pPr>
            <a:r>
              <a:rPr lang="es-CL" sz="1800" b="1" dirty="0">
                <a:solidFill>
                  <a:schemeClr val="tx1"/>
                </a:solidFill>
                <a:ea typeface="Verdana" pitchFamily="34" charset="0"/>
                <a:cs typeface="Verdana" pitchFamily="34" charset="0"/>
              </a:rPr>
              <a:t>acumulada al mes de abril de 2018 </a:t>
            </a:r>
          </a:p>
        </p:txBody>
      </p:sp>
      <p:sp>
        <p:nvSpPr>
          <p:cNvPr id="8" name="1 Título"/>
          <p:cNvSpPr txBox="1">
            <a:spLocks/>
          </p:cNvSpPr>
          <p:nvPr/>
        </p:nvSpPr>
        <p:spPr>
          <a:xfrm>
            <a:off x="414336" y="1406319"/>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3" name="Objeto 2">
            <a:extLst>
              <a:ext uri="{FF2B5EF4-FFF2-40B4-BE49-F238E27FC236}">
                <a16:creationId xmlns:a16="http://schemas.microsoft.com/office/drawing/2014/main" id="{931A458B-F244-4363-B7D4-4AFFCBC16E30}"/>
              </a:ext>
            </a:extLst>
          </p:cNvPr>
          <p:cNvGraphicFramePr>
            <a:graphicFrameLocks noChangeAspect="1"/>
          </p:cNvGraphicFramePr>
          <p:nvPr>
            <p:extLst>
              <p:ext uri="{D42A27DB-BD31-4B8C-83A1-F6EECF244321}">
                <p14:modId xmlns:p14="http://schemas.microsoft.com/office/powerpoint/2010/main" val="1428091627"/>
              </p:ext>
            </p:extLst>
          </p:nvPr>
        </p:nvGraphicFramePr>
        <p:xfrm>
          <a:off x="410487" y="1864438"/>
          <a:ext cx="8210799" cy="1076325"/>
        </p:xfrm>
        <a:graphic>
          <a:graphicData uri="http://schemas.openxmlformats.org/presentationml/2006/ole">
            <mc:AlternateContent xmlns:mc="http://schemas.openxmlformats.org/markup-compatibility/2006">
              <mc:Choice xmlns:v="urn:schemas-microsoft-com:vml" Requires="v">
                <p:oleObj spid="_x0000_s14367" name="Worksheet" r:id="rId3" imgW="8963011" imgH="1076220" progId="Excel.Sheet.12">
                  <p:embed/>
                </p:oleObj>
              </mc:Choice>
              <mc:Fallback>
                <p:oleObj name="Worksheet" r:id="rId3" imgW="8963011" imgH="1076220" progId="Excel.Sheet.12">
                  <p:embed/>
                  <p:pic>
                    <p:nvPicPr>
                      <p:cNvPr id="0" name=""/>
                      <p:cNvPicPr/>
                      <p:nvPr/>
                    </p:nvPicPr>
                    <p:blipFill>
                      <a:blip r:embed="rId4"/>
                      <a:stretch>
                        <a:fillRect/>
                      </a:stretch>
                    </p:blipFill>
                    <p:spPr>
                      <a:xfrm>
                        <a:off x="410487" y="1864438"/>
                        <a:ext cx="8210799" cy="1076325"/>
                      </a:xfrm>
                      <a:prstGeom prst="rect">
                        <a:avLst/>
                      </a:prstGeom>
                    </p:spPr>
                  </p:pic>
                </p:oleObj>
              </mc:Fallback>
            </mc:AlternateContent>
          </a:graphicData>
        </a:graphic>
      </p:graphicFrame>
      <p:sp>
        <p:nvSpPr>
          <p:cNvPr id="7" name="3 Marcador de pie de página">
            <a:extLst>
              <a:ext uri="{FF2B5EF4-FFF2-40B4-BE49-F238E27FC236}">
                <a16:creationId xmlns:a16="http://schemas.microsoft.com/office/drawing/2014/main" id="{89FC44CD-0731-4B61-8145-692E89A5BFB5}"/>
              </a:ext>
            </a:extLst>
          </p:cNvPr>
          <p:cNvSpPr>
            <a:spLocks noGrp="1"/>
          </p:cNvSpPr>
          <p:nvPr>
            <p:ph type="ftr" sz="quarter" idx="11"/>
          </p:nvPr>
        </p:nvSpPr>
        <p:spPr>
          <a:xfrm>
            <a:off x="465629" y="6356349"/>
            <a:ext cx="8406135" cy="365125"/>
          </a:xfrm>
        </p:spPr>
        <p:txBody>
          <a:body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3858395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11</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01, Programa 03: MEJORAMIENTO DE LA CALIDAD DE LA EDUCACIÓN</a:t>
            </a:r>
          </a:p>
          <a:p>
            <a:pPr algn="ctr" defTabSz="733425" fontAlgn="base">
              <a:spcAft>
                <a:spcPct val="0"/>
              </a:spcAft>
            </a:pPr>
            <a:r>
              <a:rPr lang="es-CL" sz="1800" b="1" dirty="0">
                <a:solidFill>
                  <a:schemeClr val="tx1"/>
                </a:solidFill>
                <a:ea typeface="Verdana" pitchFamily="34" charset="0"/>
                <a:cs typeface="Verdana" pitchFamily="34" charset="0"/>
              </a:rPr>
              <a:t>acumulada al mes de abril de 2018 </a:t>
            </a:r>
          </a:p>
        </p:txBody>
      </p:sp>
      <p:sp>
        <p:nvSpPr>
          <p:cNvPr id="8" name="1 Título"/>
          <p:cNvSpPr txBox="1">
            <a:spLocks/>
          </p:cNvSpPr>
          <p:nvPr/>
        </p:nvSpPr>
        <p:spPr>
          <a:xfrm>
            <a:off x="386224" y="153350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sp>
        <p:nvSpPr>
          <p:cNvPr id="7" name="3 Marcador de pie de página">
            <a:extLst>
              <a:ext uri="{FF2B5EF4-FFF2-40B4-BE49-F238E27FC236}">
                <a16:creationId xmlns:a16="http://schemas.microsoft.com/office/drawing/2014/main" id="{2DA56D09-A2A6-41BE-8908-726268394379}"/>
              </a:ext>
            </a:extLst>
          </p:cNvPr>
          <p:cNvSpPr txBox="1">
            <a:spLocks/>
          </p:cNvSpPr>
          <p:nvPr/>
        </p:nvSpPr>
        <p:spPr>
          <a:xfrm>
            <a:off x="414336" y="6356350"/>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graphicFrame>
        <p:nvGraphicFramePr>
          <p:cNvPr id="3" name="Objeto 2">
            <a:extLst>
              <a:ext uri="{FF2B5EF4-FFF2-40B4-BE49-F238E27FC236}">
                <a16:creationId xmlns:a16="http://schemas.microsoft.com/office/drawing/2014/main" id="{49C25661-35A6-41D8-A097-F801A2DEEF70}"/>
              </a:ext>
            </a:extLst>
          </p:cNvPr>
          <p:cNvGraphicFramePr>
            <a:graphicFrameLocks noChangeAspect="1"/>
          </p:cNvGraphicFramePr>
          <p:nvPr>
            <p:extLst>
              <p:ext uri="{D42A27DB-BD31-4B8C-83A1-F6EECF244321}">
                <p14:modId xmlns:p14="http://schemas.microsoft.com/office/powerpoint/2010/main" val="865687088"/>
              </p:ext>
            </p:extLst>
          </p:nvPr>
        </p:nvGraphicFramePr>
        <p:xfrm>
          <a:off x="414337" y="1988840"/>
          <a:ext cx="8229600" cy="4367510"/>
        </p:xfrm>
        <a:graphic>
          <a:graphicData uri="http://schemas.openxmlformats.org/presentationml/2006/ole">
            <mc:AlternateContent xmlns:mc="http://schemas.openxmlformats.org/markup-compatibility/2006">
              <mc:Choice xmlns:v="urn:schemas-microsoft-com:vml" Requires="v">
                <p:oleObj spid="_x0000_s13347" name="Worksheet" r:id="rId3" imgW="8963011" imgH="4543560" progId="Excel.Sheet.12">
                  <p:embed/>
                </p:oleObj>
              </mc:Choice>
              <mc:Fallback>
                <p:oleObj name="Worksheet" r:id="rId3" imgW="8963011" imgH="4543560" progId="Excel.Sheet.12">
                  <p:embed/>
                  <p:pic>
                    <p:nvPicPr>
                      <p:cNvPr id="0" name=""/>
                      <p:cNvPicPr/>
                      <p:nvPr/>
                    </p:nvPicPr>
                    <p:blipFill>
                      <a:blip r:embed="rId4"/>
                      <a:stretch>
                        <a:fillRect/>
                      </a:stretch>
                    </p:blipFill>
                    <p:spPr>
                      <a:xfrm>
                        <a:off x="414337" y="1988840"/>
                        <a:ext cx="8229600" cy="4367510"/>
                      </a:xfrm>
                      <a:prstGeom prst="rect">
                        <a:avLst/>
                      </a:prstGeom>
                    </p:spPr>
                  </p:pic>
                </p:oleObj>
              </mc:Fallback>
            </mc:AlternateContent>
          </a:graphicData>
        </a:graphic>
      </p:graphicFrame>
    </p:spTree>
    <p:extLst>
      <p:ext uri="{BB962C8B-B14F-4D97-AF65-F5344CB8AC3E}">
        <p14:creationId xmlns:p14="http://schemas.microsoft.com/office/powerpoint/2010/main" val="3361125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12</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01, Programa 04: DESARROLLO CURRICULAR Y EVALUACIÓN</a:t>
            </a:r>
          </a:p>
          <a:p>
            <a:pPr algn="ctr" defTabSz="733425" fontAlgn="base">
              <a:spcAft>
                <a:spcPct val="0"/>
              </a:spcAft>
            </a:pPr>
            <a:r>
              <a:rPr lang="es-CL" sz="1800" b="1" dirty="0">
                <a:solidFill>
                  <a:schemeClr val="tx1"/>
                </a:solidFill>
                <a:ea typeface="Verdana" pitchFamily="34" charset="0"/>
                <a:cs typeface="Verdana" pitchFamily="34" charset="0"/>
              </a:rPr>
              <a:t>acumulada al mes de abril de 2018 </a:t>
            </a:r>
          </a:p>
        </p:txBody>
      </p:sp>
      <p:sp>
        <p:nvSpPr>
          <p:cNvPr id="8" name="1 Título"/>
          <p:cNvSpPr txBox="1">
            <a:spLocks/>
          </p:cNvSpPr>
          <p:nvPr/>
        </p:nvSpPr>
        <p:spPr>
          <a:xfrm>
            <a:off x="411254" y="150470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endParaRPr lang="es-CL" sz="1600" b="1" i="1" dirty="0">
              <a:latin typeface="+mn-lt"/>
              <a:ea typeface="Verdana" pitchFamily="34" charset="0"/>
              <a:cs typeface="Verdana" pitchFamily="34" charset="0"/>
            </a:endParaRPr>
          </a:p>
        </p:txBody>
      </p:sp>
      <p:graphicFrame>
        <p:nvGraphicFramePr>
          <p:cNvPr id="2" name="Objeto 1">
            <a:extLst>
              <a:ext uri="{FF2B5EF4-FFF2-40B4-BE49-F238E27FC236}">
                <a16:creationId xmlns:a16="http://schemas.microsoft.com/office/drawing/2014/main" id="{5A25846D-1548-420F-A8FA-F155B891E2FE}"/>
              </a:ext>
            </a:extLst>
          </p:cNvPr>
          <p:cNvGraphicFramePr>
            <a:graphicFrameLocks noChangeAspect="1"/>
          </p:cNvGraphicFramePr>
          <p:nvPr>
            <p:extLst>
              <p:ext uri="{D42A27DB-BD31-4B8C-83A1-F6EECF244321}">
                <p14:modId xmlns:p14="http://schemas.microsoft.com/office/powerpoint/2010/main" val="1333523566"/>
              </p:ext>
            </p:extLst>
          </p:nvPr>
        </p:nvGraphicFramePr>
        <p:xfrm>
          <a:off x="411255" y="1960040"/>
          <a:ext cx="8210800" cy="4200179"/>
        </p:xfrm>
        <a:graphic>
          <a:graphicData uri="http://schemas.openxmlformats.org/presentationml/2006/ole">
            <mc:AlternateContent xmlns:mc="http://schemas.openxmlformats.org/markup-compatibility/2006">
              <mc:Choice xmlns:v="urn:schemas-microsoft-com:vml" Requires="v">
                <p:oleObj spid="_x0000_s15391" name="Worksheet" r:id="rId3" imgW="8963011" imgH="4200660" progId="Excel.Sheet.12">
                  <p:embed/>
                </p:oleObj>
              </mc:Choice>
              <mc:Fallback>
                <p:oleObj name="Worksheet" r:id="rId3" imgW="8963011" imgH="4200660" progId="Excel.Sheet.12">
                  <p:embed/>
                  <p:pic>
                    <p:nvPicPr>
                      <p:cNvPr id="0" name=""/>
                      <p:cNvPicPr/>
                      <p:nvPr/>
                    </p:nvPicPr>
                    <p:blipFill>
                      <a:blip r:embed="rId4"/>
                      <a:stretch>
                        <a:fillRect/>
                      </a:stretch>
                    </p:blipFill>
                    <p:spPr>
                      <a:xfrm>
                        <a:off x="411255" y="1960040"/>
                        <a:ext cx="8210800" cy="4200179"/>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4F1E5ED0-94ED-4B78-8D3B-7C79D988F75B}"/>
              </a:ext>
            </a:extLst>
          </p:cNvPr>
          <p:cNvSpPr>
            <a:spLocks noGrp="1"/>
          </p:cNvSpPr>
          <p:nvPr>
            <p:ph type="ftr" sz="quarter" idx="11"/>
          </p:nvPr>
        </p:nvSpPr>
        <p:spPr>
          <a:xfrm>
            <a:off x="465629" y="6356349"/>
            <a:ext cx="8406135" cy="365125"/>
          </a:xfrm>
        </p:spPr>
        <p:txBody>
          <a:body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2308032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13</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01, Programa 08: </a:t>
            </a:r>
          </a:p>
          <a:p>
            <a:pPr algn="ctr" defTabSz="733425" fontAlgn="base">
              <a:spcAft>
                <a:spcPct val="0"/>
              </a:spcAft>
            </a:pPr>
            <a:r>
              <a:rPr lang="es-CL" sz="1800" b="1" dirty="0">
                <a:solidFill>
                  <a:schemeClr val="tx1"/>
                </a:solidFill>
                <a:ea typeface="Verdana" pitchFamily="34" charset="0"/>
                <a:cs typeface="Verdana" pitchFamily="34" charset="0"/>
              </a:rPr>
              <a:t>APOYO Y SUPERVISIÓN DE ESTABLECIMIENTOS EDUCACIONALES SUBVENCIONADOS</a:t>
            </a:r>
          </a:p>
          <a:p>
            <a:pPr algn="ctr" defTabSz="733425" fontAlgn="base">
              <a:spcAft>
                <a:spcPct val="0"/>
              </a:spcAft>
            </a:pPr>
            <a:r>
              <a:rPr lang="es-CL" sz="1800" b="1" dirty="0">
                <a:solidFill>
                  <a:schemeClr val="tx1"/>
                </a:solidFill>
                <a:ea typeface="Verdana" pitchFamily="34" charset="0"/>
                <a:cs typeface="Verdana" pitchFamily="34" charset="0"/>
              </a:rPr>
              <a:t>acumulada al mes de abril de 2018 </a:t>
            </a:r>
          </a:p>
        </p:txBody>
      </p:sp>
      <p:sp>
        <p:nvSpPr>
          <p:cNvPr id="8" name="1 Título"/>
          <p:cNvSpPr txBox="1">
            <a:spLocks/>
          </p:cNvSpPr>
          <p:nvPr/>
        </p:nvSpPr>
        <p:spPr>
          <a:xfrm>
            <a:off x="414336"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2" name="Objeto 1">
            <a:extLst>
              <a:ext uri="{FF2B5EF4-FFF2-40B4-BE49-F238E27FC236}">
                <a16:creationId xmlns:a16="http://schemas.microsoft.com/office/drawing/2014/main" id="{57256D30-5366-42D7-B548-E283F415EE9C}"/>
              </a:ext>
            </a:extLst>
          </p:cNvPr>
          <p:cNvGraphicFramePr>
            <a:graphicFrameLocks noChangeAspect="1"/>
          </p:cNvGraphicFramePr>
          <p:nvPr>
            <p:extLst>
              <p:ext uri="{D42A27DB-BD31-4B8C-83A1-F6EECF244321}">
                <p14:modId xmlns:p14="http://schemas.microsoft.com/office/powerpoint/2010/main" val="2215997519"/>
              </p:ext>
            </p:extLst>
          </p:nvPr>
        </p:nvGraphicFramePr>
        <p:xfrm>
          <a:off x="414335" y="1940124"/>
          <a:ext cx="8210800" cy="1076325"/>
        </p:xfrm>
        <a:graphic>
          <a:graphicData uri="http://schemas.openxmlformats.org/presentationml/2006/ole">
            <mc:AlternateContent xmlns:mc="http://schemas.openxmlformats.org/markup-compatibility/2006">
              <mc:Choice xmlns:v="urn:schemas-microsoft-com:vml" Requires="v">
                <p:oleObj spid="_x0000_s16416" name="Worksheet" r:id="rId3" imgW="8963011" imgH="1076220" progId="Excel.Sheet.12">
                  <p:embed/>
                </p:oleObj>
              </mc:Choice>
              <mc:Fallback>
                <p:oleObj name="Worksheet" r:id="rId3" imgW="8963011" imgH="1076220" progId="Excel.Sheet.12">
                  <p:embed/>
                  <p:pic>
                    <p:nvPicPr>
                      <p:cNvPr id="0" name=""/>
                      <p:cNvPicPr/>
                      <p:nvPr/>
                    </p:nvPicPr>
                    <p:blipFill>
                      <a:blip r:embed="rId4"/>
                      <a:stretch>
                        <a:fillRect/>
                      </a:stretch>
                    </p:blipFill>
                    <p:spPr>
                      <a:xfrm>
                        <a:off x="414335" y="1940124"/>
                        <a:ext cx="8210800" cy="1076325"/>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EB5B2D92-4664-45B0-B02A-212825B14FD0}"/>
              </a:ext>
            </a:extLst>
          </p:cNvPr>
          <p:cNvSpPr>
            <a:spLocks noGrp="1"/>
          </p:cNvSpPr>
          <p:nvPr>
            <p:ph type="ftr" sz="quarter" idx="11"/>
          </p:nvPr>
        </p:nvSpPr>
        <p:spPr>
          <a:xfrm>
            <a:off x="465629" y="6356349"/>
            <a:ext cx="8406135" cy="365125"/>
          </a:xfrm>
        </p:spPr>
        <p:txBody>
          <a:body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3077045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14</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01, Programa 11:</a:t>
            </a:r>
          </a:p>
          <a:p>
            <a:pPr algn="ctr" defTabSz="733425" fontAlgn="base">
              <a:spcAft>
                <a:spcPct val="0"/>
              </a:spcAft>
            </a:pPr>
            <a:r>
              <a:rPr lang="es-CL" sz="1800" b="1" dirty="0">
                <a:solidFill>
                  <a:schemeClr val="tx1"/>
                </a:solidFill>
                <a:ea typeface="Verdana" pitchFamily="34" charset="0"/>
                <a:cs typeface="Verdana" pitchFamily="34" charset="0"/>
              </a:rPr>
              <a:t> RECURSOS EDUCATIVOS</a:t>
            </a:r>
          </a:p>
          <a:p>
            <a:pPr algn="ctr" defTabSz="733425" fontAlgn="base">
              <a:spcAft>
                <a:spcPct val="0"/>
              </a:spcAft>
            </a:pPr>
            <a:r>
              <a:rPr lang="es-CL" sz="1800" b="1" dirty="0">
                <a:solidFill>
                  <a:schemeClr val="tx1"/>
                </a:solidFill>
                <a:ea typeface="Verdana" pitchFamily="34" charset="0"/>
                <a:cs typeface="Verdana" pitchFamily="34" charset="0"/>
              </a:rPr>
              <a:t>acumulada al mes de abril de 2018 </a:t>
            </a:r>
          </a:p>
        </p:txBody>
      </p:sp>
      <p:sp>
        <p:nvSpPr>
          <p:cNvPr id="8" name="1 Título"/>
          <p:cNvSpPr txBox="1">
            <a:spLocks/>
          </p:cNvSpPr>
          <p:nvPr/>
        </p:nvSpPr>
        <p:spPr>
          <a:xfrm>
            <a:off x="420566" y="147995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2" name="Objeto 1">
            <a:extLst>
              <a:ext uri="{FF2B5EF4-FFF2-40B4-BE49-F238E27FC236}">
                <a16:creationId xmlns:a16="http://schemas.microsoft.com/office/drawing/2014/main" id="{E4A4017A-B413-44D2-A5FA-A0E523BB6EB3}"/>
              </a:ext>
            </a:extLst>
          </p:cNvPr>
          <p:cNvGraphicFramePr>
            <a:graphicFrameLocks noChangeAspect="1"/>
          </p:cNvGraphicFramePr>
          <p:nvPr>
            <p:extLst>
              <p:ext uri="{D42A27DB-BD31-4B8C-83A1-F6EECF244321}">
                <p14:modId xmlns:p14="http://schemas.microsoft.com/office/powerpoint/2010/main" val="4042381358"/>
              </p:ext>
            </p:extLst>
          </p:nvPr>
        </p:nvGraphicFramePr>
        <p:xfrm>
          <a:off x="414336" y="1935294"/>
          <a:ext cx="8210799" cy="3288821"/>
        </p:xfrm>
        <a:graphic>
          <a:graphicData uri="http://schemas.openxmlformats.org/presentationml/2006/ole">
            <mc:AlternateContent xmlns:mc="http://schemas.openxmlformats.org/markup-compatibility/2006">
              <mc:Choice xmlns:v="urn:schemas-microsoft-com:vml" Requires="v">
                <p:oleObj spid="_x0000_s22551" name="Worksheet" r:id="rId3" imgW="8963011" imgH="3362310" progId="Excel.Sheet.12">
                  <p:embed/>
                </p:oleObj>
              </mc:Choice>
              <mc:Fallback>
                <p:oleObj name="Worksheet" r:id="rId3" imgW="8963011" imgH="3362310" progId="Excel.Sheet.12">
                  <p:embed/>
                  <p:pic>
                    <p:nvPicPr>
                      <p:cNvPr id="0" name=""/>
                      <p:cNvPicPr/>
                      <p:nvPr/>
                    </p:nvPicPr>
                    <p:blipFill>
                      <a:blip r:embed="rId4"/>
                      <a:stretch>
                        <a:fillRect/>
                      </a:stretch>
                    </p:blipFill>
                    <p:spPr>
                      <a:xfrm>
                        <a:off x="414336" y="1935294"/>
                        <a:ext cx="8210799" cy="3288821"/>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7C29861F-FA54-4747-A5BF-32564AB9812A}"/>
              </a:ext>
            </a:extLst>
          </p:cNvPr>
          <p:cNvSpPr>
            <a:spLocks noGrp="1"/>
          </p:cNvSpPr>
          <p:nvPr>
            <p:ph type="ftr" sz="quarter" idx="11"/>
          </p:nvPr>
        </p:nvSpPr>
        <p:spPr>
          <a:xfrm>
            <a:off x="465629" y="6356349"/>
            <a:ext cx="8406135" cy="365125"/>
          </a:xfrm>
        </p:spPr>
        <p:txBody>
          <a:body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2335430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15</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01, Programa 12: FORTALECIMIENTO DE LA EDUCACIÓN ESCOLAR PÚBLICA</a:t>
            </a:r>
          </a:p>
          <a:p>
            <a:pPr algn="ctr" defTabSz="733425" fontAlgn="base">
              <a:spcAft>
                <a:spcPct val="0"/>
              </a:spcAft>
            </a:pPr>
            <a:r>
              <a:rPr lang="es-CL" sz="1800" b="1" dirty="0">
                <a:solidFill>
                  <a:schemeClr val="tx1"/>
                </a:solidFill>
                <a:ea typeface="Verdana" pitchFamily="34" charset="0"/>
                <a:cs typeface="Verdana" pitchFamily="34" charset="0"/>
              </a:rPr>
              <a:t>acumulada al mes de abril de 2018 </a:t>
            </a:r>
          </a:p>
        </p:txBody>
      </p:sp>
      <p:sp>
        <p:nvSpPr>
          <p:cNvPr id="8" name="1 Título"/>
          <p:cNvSpPr txBox="1">
            <a:spLocks/>
          </p:cNvSpPr>
          <p:nvPr/>
        </p:nvSpPr>
        <p:spPr>
          <a:xfrm>
            <a:off x="443329"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3" name="Objeto 2">
            <a:extLst>
              <a:ext uri="{FF2B5EF4-FFF2-40B4-BE49-F238E27FC236}">
                <a16:creationId xmlns:a16="http://schemas.microsoft.com/office/drawing/2014/main" id="{2AD00E76-AE62-417D-906E-E1741F4524ED}"/>
              </a:ext>
            </a:extLst>
          </p:cNvPr>
          <p:cNvGraphicFramePr>
            <a:graphicFrameLocks noChangeAspect="1"/>
          </p:cNvGraphicFramePr>
          <p:nvPr>
            <p:extLst>
              <p:ext uri="{D42A27DB-BD31-4B8C-83A1-F6EECF244321}">
                <p14:modId xmlns:p14="http://schemas.microsoft.com/office/powerpoint/2010/main" val="15894271"/>
              </p:ext>
            </p:extLst>
          </p:nvPr>
        </p:nvGraphicFramePr>
        <p:xfrm>
          <a:off x="414336" y="1940124"/>
          <a:ext cx="8210799" cy="1076325"/>
        </p:xfrm>
        <a:graphic>
          <a:graphicData uri="http://schemas.openxmlformats.org/presentationml/2006/ole">
            <mc:AlternateContent xmlns:mc="http://schemas.openxmlformats.org/markup-compatibility/2006">
              <mc:Choice xmlns:v="urn:schemas-microsoft-com:vml" Requires="v">
                <p:oleObj spid="_x0000_s23575" name="Worksheet" r:id="rId3" imgW="8963011" imgH="1076220" progId="Excel.Sheet.12">
                  <p:embed/>
                </p:oleObj>
              </mc:Choice>
              <mc:Fallback>
                <p:oleObj name="Worksheet" r:id="rId3" imgW="8963011" imgH="1076220" progId="Excel.Sheet.12">
                  <p:embed/>
                  <p:pic>
                    <p:nvPicPr>
                      <p:cNvPr id="0" name=""/>
                      <p:cNvPicPr/>
                      <p:nvPr/>
                    </p:nvPicPr>
                    <p:blipFill>
                      <a:blip r:embed="rId4"/>
                      <a:stretch>
                        <a:fillRect/>
                      </a:stretch>
                    </p:blipFill>
                    <p:spPr>
                      <a:xfrm>
                        <a:off x="414336" y="1940124"/>
                        <a:ext cx="8210799" cy="1076325"/>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1F3AD548-0253-486B-902B-C05F391F3DA4}"/>
              </a:ext>
            </a:extLst>
          </p:cNvPr>
          <p:cNvSpPr txBox="1">
            <a:spLocks/>
          </p:cNvSpPr>
          <p:nvPr/>
        </p:nvSpPr>
        <p:spPr>
          <a:xfrm>
            <a:off x="465629" y="635634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a:t>Fuente</a:t>
            </a:r>
            <a:r>
              <a:rPr lang="es-CL" sz="1050"/>
              <a:t>: Elaboración propia en base a Informes de ejecución presupuestaria mensual de DIPRES</a:t>
            </a:r>
            <a:endParaRPr lang="es-CL" sz="1050" dirty="0"/>
          </a:p>
        </p:txBody>
      </p:sp>
    </p:spTree>
    <p:extLst>
      <p:ext uri="{BB962C8B-B14F-4D97-AF65-F5344CB8AC3E}">
        <p14:creationId xmlns:p14="http://schemas.microsoft.com/office/powerpoint/2010/main" val="2004763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16</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01, Programa 20: SUBVENCIONES A LOS ESTABLECIMIENTOS EDUCACIONALES</a:t>
            </a:r>
          </a:p>
          <a:p>
            <a:pPr algn="ctr" defTabSz="733425" fontAlgn="base">
              <a:spcAft>
                <a:spcPct val="0"/>
              </a:spcAft>
            </a:pPr>
            <a:r>
              <a:rPr lang="es-CL" sz="1800" b="1" dirty="0">
                <a:solidFill>
                  <a:schemeClr val="tx1"/>
                </a:solidFill>
                <a:ea typeface="Verdana" pitchFamily="34" charset="0"/>
                <a:cs typeface="Verdana" pitchFamily="34" charset="0"/>
              </a:rPr>
              <a:t>acumulada al mes de abril de 2018 </a:t>
            </a:r>
          </a:p>
        </p:txBody>
      </p:sp>
      <p:sp>
        <p:nvSpPr>
          <p:cNvPr id="8" name="1 Título"/>
          <p:cNvSpPr txBox="1">
            <a:spLocks/>
          </p:cNvSpPr>
          <p:nvPr/>
        </p:nvSpPr>
        <p:spPr>
          <a:xfrm>
            <a:off x="414650" y="153350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a:t>
            </a:r>
            <a:r>
              <a:rPr lang="es-CL" sz="1600" b="1" i="1" dirty="0">
                <a:latin typeface="+mn-lt"/>
                <a:ea typeface="Verdana" pitchFamily="34" charset="0"/>
                <a:cs typeface="Verdana" pitchFamily="34" charset="0"/>
              </a:rPr>
              <a:t>… 1 de 3</a:t>
            </a:r>
          </a:p>
        </p:txBody>
      </p:sp>
      <p:graphicFrame>
        <p:nvGraphicFramePr>
          <p:cNvPr id="3" name="Objeto 2">
            <a:extLst>
              <a:ext uri="{FF2B5EF4-FFF2-40B4-BE49-F238E27FC236}">
                <a16:creationId xmlns:a16="http://schemas.microsoft.com/office/drawing/2014/main" id="{62FFFDC7-B26D-4868-9297-F07F00BB380B}"/>
              </a:ext>
            </a:extLst>
          </p:cNvPr>
          <p:cNvGraphicFramePr>
            <a:graphicFrameLocks noChangeAspect="1"/>
          </p:cNvGraphicFramePr>
          <p:nvPr>
            <p:extLst>
              <p:ext uri="{D42A27DB-BD31-4B8C-83A1-F6EECF244321}">
                <p14:modId xmlns:p14="http://schemas.microsoft.com/office/powerpoint/2010/main" val="712923357"/>
              </p:ext>
            </p:extLst>
          </p:nvPr>
        </p:nvGraphicFramePr>
        <p:xfrm>
          <a:off x="414336" y="1988840"/>
          <a:ext cx="8210799" cy="3600400"/>
        </p:xfrm>
        <a:graphic>
          <a:graphicData uri="http://schemas.openxmlformats.org/presentationml/2006/ole">
            <mc:AlternateContent xmlns:mc="http://schemas.openxmlformats.org/markup-compatibility/2006">
              <mc:Choice xmlns:v="urn:schemas-microsoft-com:vml" Requires="v">
                <p:oleObj spid="_x0000_s24600" name="Worksheet" r:id="rId3" imgW="8963011" imgH="3895830" progId="Excel.Sheet.12">
                  <p:embed/>
                </p:oleObj>
              </mc:Choice>
              <mc:Fallback>
                <p:oleObj name="Worksheet" r:id="rId3" imgW="8963011" imgH="3895830" progId="Excel.Sheet.12">
                  <p:embed/>
                  <p:pic>
                    <p:nvPicPr>
                      <p:cNvPr id="0" name=""/>
                      <p:cNvPicPr/>
                      <p:nvPr/>
                    </p:nvPicPr>
                    <p:blipFill>
                      <a:blip r:embed="rId4"/>
                      <a:stretch>
                        <a:fillRect/>
                      </a:stretch>
                    </p:blipFill>
                    <p:spPr>
                      <a:xfrm>
                        <a:off x="414336" y="1988840"/>
                        <a:ext cx="8210799" cy="3600400"/>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7DB26BDB-CB02-4BDA-9B39-4CC27D58B98C}"/>
              </a:ext>
            </a:extLst>
          </p:cNvPr>
          <p:cNvSpPr>
            <a:spLocks noGrp="1"/>
          </p:cNvSpPr>
          <p:nvPr>
            <p:ph type="ftr" sz="quarter" idx="11"/>
          </p:nvPr>
        </p:nvSpPr>
        <p:spPr>
          <a:xfrm>
            <a:off x="465629" y="6356349"/>
            <a:ext cx="8406135" cy="365125"/>
          </a:xfrm>
        </p:spPr>
        <p:txBody>
          <a:body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602326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17</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01, Programa 20: SUBVENCIONES A LOS ESTABLECIMIENTOS EDUCACIONALES</a:t>
            </a:r>
          </a:p>
          <a:p>
            <a:pPr algn="ctr" defTabSz="733425" fontAlgn="base">
              <a:spcAft>
                <a:spcPct val="0"/>
              </a:spcAft>
            </a:pPr>
            <a:r>
              <a:rPr lang="es-CL" sz="1800" b="1" dirty="0">
                <a:solidFill>
                  <a:schemeClr val="tx1"/>
                </a:solidFill>
                <a:ea typeface="Verdana" pitchFamily="34" charset="0"/>
                <a:cs typeface="Verdana" pitchFamily="34" charset="0"/>
              </a:rPr>
              <a:t>acumulada al mes de abril de 2018 </a:t>
            </a:r>
          </a:p>
        </p:txBody>
      </p:sp>
      <p:sp>
        <p:nvSpPr>
          <p:cNvPr id="8" name="1 Título"/>
          <p:cNvSpPr txBox="1">
            <a:spLocks/>
          </p:cNvSpPr>
          <p:nvPr/>
        </p:nvSpPr>
        <p:spPr>
          <a:xfrm>
            <a:off x="414650" y="153350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a:t>
            </a:r>
            <a:r>
              <a:rPr lang="es-CL" sz="1600" b="1" i="1" dirty="0">
                <a:latin typeface="+mn-lt"/>
                <a:ea typeface="Verdana" pitchFamily="34" charset="0"/>
                <a:cs typeface="Verdana" pitchFamily="34" charset="0"/>
              </a:rPr>
              <a:t>… 2 de 3</a:t>
            </a:r>
          </a:p>
        </p:txBody>
      </p:sp>
      <p:sp>
        <p:nvSpPr>
          <p:cNvPr id="7" name="3 Marcador de pie de página">
            <a:extLst>
              <a:ext uri="{FF2B5EF4-FFF2-40B4-BE49-F238E27FC236}">
                <a16:creationId xmlns:a16="http://schemas.microsoft.com/office/drawing/2014/main" id="{86722873-1AAC-431C-BA96-8A456CF3841F}"/>
              </a:ext>
            </a:extLst>
          </p:cNvPr>
          <p:cNvSpPr txBox="1">
            <a:spLocks/>
          </p:cNvSpPr>
          <p:nvPr/>
        </p:nvSpPr>
        <p:spPr>
          <a:xfrm>
            <a:off x="368932" y="6454275"/>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graphicFrame>
        <p:nvGraphicFramePr>
          <p:cNvPr id="2" name="Objeto 1">
            <a:extLst>
              <a:ext uri="{FF2B5EF4-FFF2-40B4-BE49-F238E27FC236}">
                <a16:creationId xmlns:a16="http://schemas.microsoft.com/office/drawing/2014/main" id="{FA0C7890-C6F4-4661-AA6C-69A9B72322D5}"/>
              </a:ext>
            </a:extLst>
          </p:cNvPr>
          <p:cNvGraphicFramePr>
            <a:graphicFrameLocks noChangeAspect="1"/>
          </p:cNvGraphicFramePr>
          <p:nvPr>
            <p:extLst>
              <p:ext uri="{D42A27DB-BD31-4B8C-83A1-F6EECF244321}">
                <p14:modId xmlns:p14="http://schemas.microsoft.com/office/powerpoint/2010/main" val="437036758"/>
              </p:ext>
            </p:extLst>
          </p:nvPr>
        </p:nvGraphicFramePr>
        <p:xfrm>
          <a:off x="414337" y="1844824"/>
          <a:ext cx="8210798" cy="4609451"/>
        </p:xfrm>
        <a:graphic>
          <a:graphicData uri="http://schemas.openxmlformats.org/presentationml/2006/ole">
            <mc:AlternateContent xmlns:mc="http://schemas.openxmlformats.org/markup-compatibility/2006">
              <mc:Choice xmlns:v="urn:schemas-microsoft-com:vml" Requires="v">
                <p:oleObj spid="_x0000_s25623" name="Worksheet" r:id="rId3" imgW="8963011" imgH="5800680" progId="Excel.Sheet.12">
                  <p:embed/>
                </p:oleObj>
              </mc:Choice>
              <mc:Fallback>
                <p:oleObj name="Worksheet" r:id="rId3" imgW="8963011" imgH="5800680" progId="Excel.Sheet.12">
                  <p:embed/>
                  <p:pic>
                    <p:nvPicPr>
                      <p:cNvPr id="0" name=""/>
                      <p:cNvPicPr/>
                      <p:nvPr/>
                    </p:nvPicPr>
                    <p:blipFill>
                      <a:blip r:embed="rId4"/>
                      <a:stretch>
                        <a:fillRect/>
                      </a:stretch>
                    </p:blipFill>
                    <p:spPr>
                      <a:xfrm>
                        <a:off x="414337" y="1844824"/>
                        <a:ext cx="8210798" cy="4609451"/>
                      </a:xfrm>
                      <a:prstGeom prst="rect">
                        <a:avLst/>
                      </a:prstGeom>
                    </p:spPr>
                  </p:pic>
                </p:oleObj>
              </mc:Fallback>
            </mc:AlternateContent>
          </a:graphicData>
        </a:graphic>
      </p:graphicFrame>
    </p:spTree>
    <p:extLst>
      <p:ext uri="{BB962C8B-B14F-4D97-AF65-F5344CB8AC3E}">
        <p14:creationId xmlns:p14="http://schemas.microsoft.com/office/powerpoint/2010/main" val="3770599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18</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01, Programa 20: SUBVENCIONES A LOS ESTABLECIMIENTOS EDUCACIONALES</a:t>
            </a:r>
          </a:p>
          <a:p>
            <a:pPr algn="ctr" defTabSz="733425" fontAlgn="base">
              <a:spcAft>
                <a:spcPct val="0"/>
              </a:spcAft>
            </a:pPr>
            <a:r>
              <a:rPr lang="es-CL" sz="1800" b="1" dirty="0">
                <a:solidFill>
                  <a:schemeClr val="tx1"/>
                </a:solidFill>
                <a:ea typeface="Verdana" pitchFamily="34" charset="0"/>
                <a:cs typeface="Verdana" pitchFamily="34" charset="0"/>
              </a:rPr>
              <a:t>acumulada al mes de abril de 2018 </a:t>
            </a:r>
          </a:p>
        </p:txBody>
      </p:sp>
      <p:sp>
        <p:nvSpPr>
          <p:cNvPr id="8" name="1 Título"/>
          <p:cNvSpPr txBox="1">
            <a:spLocks/>
          </p:cNvSpPr>
          <p:nvPr/>
        </p:nvSpPr>
        <p:spPr>
          <a:xfrm>
            <a:off x="414650"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a:t>
            </a:r>
            <a:r>
              <a:rPr lang="es-CL" sz="1600" b="1" i="1" dirty="0">
                <a:latin typeface="+mn-lt"/>
                <a:ea typeface="Verdana" pitchFamily="34" charset="0"/>
                <a:cs typeface="Verdana" pitchFamily="34" charset="0"/>
              </a:rPr>
              <a:t>… 3 de 3</a:t>
            </a:r>
          </a:p>
        </p:txBody>
      </p:sp>
      <p:graphicFrame>
        <p:nvGraphicFramePr>
          <p:cNvPr id="2" name="Objeto 1">
            <a:extLst>
              <a:ext uri="{FF2B5EF4-FFF2-40B4-BE49-F238E27FC236}">
                <a16:creationId xmlns:a16="http://schemas.microsoft.com/office/drawing/2014/main" id="{C0E85F03-46C1-46EB-B6D6-AD45750D7E3D}"/>
              </a:ext>
            </a:extLst>
          </p:cNvPr>
          <p:cNvGraphicFramePr>
            <a:graphicFrameLocks noChangeAspect="1"/>
          </p:cNvGraphicFramePr>
          <p:nvPr>
            <p:extLst>
              <p:ext uri="{D42A27DB-BD31-4B8C-83A1-F6EECF244321}">
                <p14:modId xmlns:p14="http://schemas.microsoft.com/office/powerpoint/2010/main" val="1971669547"/>
              </p:ext>
            </p:extLst>
          </p:nvPr>
        </p:nvGraphicFramePr>
        <p:xfrm>
          <a:off x="414650" y="1940124"/>
          <a:ext cx="8229600" cy="1704901"/>
        </p:xfrm>
        <a:graphic>
          <a:graphicData uri="http://schemas.openxmlformats.org/presentationml/2006/ole">
            <mc:AlternateContent xmlns:mc="http://schemas.openxmlformats.org/markup-compatibility/2006">
              <mc:Choice xmlns:v="urn:schemas-microsoft-com:vml" Requires="v">
                <p:oleObj spid="_x0000_s26646" name="Worksheet" r:id="rId3" imgW="8963011" imgH="1762020" progId="Excel.Sheet.12">
                  <p:embed/>
                </p:oleObj>
              </mc:Choice>
              <mc:Fallback>
                <p:oleObj name="Worksheet" r:id="rId3" imgW="8963011" imgH="1762020" progId="Excel.Sheet.12">
                  <p:embed/>
                  <p:pic>
                    <p:nvPicPr>
                      <p:cNvPr id="0" name=""/>
                      <p:cNvPicPr/>
                      <p:nvPr/>
                    </p:nvPicPr>
                    <p:blipFill>
                      <a:blip r:embed="rId4"/>
                      <a:stretch>
                        <a:fillRect/>
                      </a:stretch>
                    </p:blipFill>
                    <p:spPr>
                      <a:xfrm>
                        <a:off x="414650" y="1940124"/>
                        <a:ext cx="8229600" cy="1704901"/>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27632704-BEAB-48DD-86BA-308088D609F9}"/>
              </a:ext>
            </a:extLst>
          </p:cNvPr>
          <p:cNvSpPr>
            <a:spLocks noGrp="1"/>
          </p:cNvSpPr>
          <p:nvPr>
            <p:ph type="ftr" sz="quarter" idx="11"/>
          </p:nvPr>
        </p:nvSpPr>
        <p:spPr>
          <a:xfrm>
            <a:off x="465629" y="6356349"/>
            <a:ext cx="8406135" cy="365125"/>
          </a:xfrm>
        </p:spPr>
        <p:txBody>
          <a:body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2522852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19</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01, Programa 21: </a:t>
            </a:r>
          </a:p>
          <a:p>
            <a:pPr algn="ctr" defTabSz="733425" fontAlgn="base">
              <a:spcAft>
                <a:spcPct val="0"/>
              </a:spcAft>
            </a:pPr>
            <a:r>
              <a:rPr lang="es-CL" sz="1800" b="1" dirty="0">
                <a:solidFill>
                  <a:schemeClr val="tx1"/>
                </a:solidFill>
                <a:ea typeface="Verdana" pitchFamily="34" charset="0"/>
                <a:cs typeface="Verdana" pitchFamily="34" charset="0"/>
              </a:rPr>
              <a:t>GESTIÓN DE SUBVENCIONES A ESTABLECIMIENTOS EDUCACIONALES</a:t>
            </a:r>
          </a:p>
          <a:p>
            <a:pPr algn="ctr" defTabSz="733425" fontAlgn="base">
              <a:spcAft>
                <a:spcPct val="0"/>
              </a:spcAft>
            </a:pPr>
            <a:r>
              <a:rPr lang="es-CL" sz="1800" b="1" dirty="0">
                <a:solidFill>
                  <a:schemeClr val="tx1"/>
                </a:solidFill>
                <a:ea typeface="Verdana" pitchFamily="34" charset="0"/>
                <a:cs typeface="Verdana" pitchFamily="34" charset="0"/>
              </a:rPr>
              <a:t>acumulada al mes de abril de 2018 </a:t>
            </a:r>
          </a:p>
        </p:txBody>
      </p:sp>
      <p:sp>
        <p:nvSpPr>
          <p:cNvPr id="8" name="1 Título"/>
          <p:cNvSpPr txBox="1">
            <a:spLocks/>
          </p:cNvSpPr>
          <p:nvPr/>
        </p:nvSpPr>
        <p:spPr>
          <a:xfrm>
            <a:off x="414336" y="148716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3" name="Objeto 2">
            <a:extLst>
              <a:ext uri="{FF2B5EF4-FFF2-40B4-BE49-F238E27FC236}">
                <a16:creationId xmlns:a16="http://schemas.microsoft.com/office/drawing/2014/main" id="{BC47DCF3-2D2E-45FB-89EA-88482D97AB1B}"/>
              </a:ext>
            </a:extLst>
          </p:cNvPr>
          <p:cNvGraphicFramePr>
            <a:graphicFrameLocks noChangeAspect="1"/>
          </p:cNvGraphicFramePr>
          <p:nvPr>
            <p:extLst>
              <p:ext uri="{D42A27DB-BD31-4B8C-83A1-F6EECF244321}">
                <p14:modId xmlns:p14="http://schemas.microsoft.com/office/powerpoint/2010/main" val="2193026582"/>
              </p:ext>
            </p:extLst>
          </p:nvPr>
        </p:nvGraphicFramePr>
        <p:xfrm>
          <a:off x="414335" y="1942501"/>
          <a:ext cx="8210799" cy="1486500"/>
        </p:xfrm>
        <a:graphic>
          <a:graphicData uri="http://schemas.openxmlformats.org/presentationml/2006/ole">
            <mc:AlternateContent xmlns:mc="http://schemas.openxmlformats.org/markup-compatibility/2006">
              <mc:Choice xmlns:v="urn:schemas-microsoft-com:vml" Requires="v">
                <p:oleObj spid="_x0000_s27670" name="Worksheet" r:id="rId3" imgW="8963011" imgH="1647810" progId="Excel.Sheet.12">
                  <p:embed/>
                </p:oleObj>
              </mc:Choice>
              <mc:Fallback>
                <p:oleObj name="Worksheet" r:id="rId3" imgW="8963011" imgH="1647810" progId="Excel.Sheet.12">
                  <p:embed/>
                  <p:pic>
                    <p:nvPicPr>
                      <p:cNvPr id="0" name=""/>
                      <p:cNvPicPr/>
                      <p:nvPr/>
                    </p:nvPicPr>
                    <p:blipFill>
                      <a:blip r:embed="rId4"/>
                      <a:stretch>
                        <a:fillRect/>
                      </a:stretch>
                    </p:blipFill>
                    <p:spPr>
                      <a:xfrm>
                        <a:off x="414335" y="1942501"/>
                        <a:ext cx="8210799" cy="1486500"/>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9D9B5A04-B306-4163-9AD5-506F9EFD67C3}"/>
              </a:ext>
            </a:extLst>
          </p:cNvPr>
          <p:cNvSpPr txBox="1">
            <a:spLocks/>
          </p:cNvSpPr>
          <p:nvPr/>
        </p:nvSpPr>
        <p:spPr>
          <a:xfrm>
            <a:off x="465629" y="635634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a:t>Fuente</a:t>
            </a:r>
            <a:r>
              <a:rPr lang="es-CL" sz="1050"/>
              <a:t>: Elaboración propia en base a Informes de ejecución presupuestaria mensual de DIPRES</a:t>
            </a:r>
            <a:endParaRPr lang="es-CL" sz="1050" dirty="0"/>
          </a:p>
        </p:txBody>
      </p:sp>
    </p:spTree>
    <p:extLst>
      <p:ext uri="{BB962C8B-B14F-4D97-AF65-F5344CB8AC3E}">
        <p14:creationId xmlns:p14="http://schemas.microsoft.com/office/powerpoint/2010/main" val="1209603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4338" y="548680"/>
            <a:ext cx="8210798" cy="652648"/>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del Ministerio de Educación</a:t>
            </a:r>
            <a:br>
              <a:rPr lang="es-CL" sz="1800" b="1" dirty="0">
                <a:solidFill>
                  <a:schemeClr val="tx1"/>
                </a:solidFill>
                <a:ea typeface="Verdana" pitchFamily="34" charset="0"/>
                <a:cs typeface="Verdana" pitchFamily="34" charset="0"/>
              </a:rPr>
            </a:br>
            <a:r>
              <a:rPr lang="es-CL" sz="1800" b="1" dirty="0">
                <a:solidFill>
                  <a:schemeClr val="tx1"/>
                </a:solidFill>
                <a:ea typeface="Verdana" pitchFamily="34" charset="0"/>
                <a:cs typeface="Verdana" pitchFamily="34" charset="0"/>
              </a:rPr>
              <a:t>acumulada al mes de abril de 2018 </a:t>
            </a:r>
          </a:p>
        </p:txBody>
      </p:sp>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2</a:t>
            </a:fld>
            <a:endParaRPr lang="es-CL"/>
          </a:p>
        </p:txBody>
      </p:sp>
      <p:sp>
        <p:nvSpPr>
          <p:cNvPr id="6" name="1 Título"/>
          <p:cNvSpPr txBox="1">
            <a:spLocks/>
          </p:cNvSpPr>
          <p:nvPr/>
        </p:nvSpPr>
        <p:spPr>
          <a:xfrm>
            <a:off x="407442" y="1412776"/>
            <a:ext cx="8229600" cy="504056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r>
              <a:rPr lang="es-CL" sz="1600" b="1" dirty="0">
                <a:latin typeface="+mn-lt"/>
                <a:ea typeface="Verdana" pitchFamily="34" charset="0"/>
                <a:cs typeface="Verdana" pitchFamily="34" charset="0"/>
              </a:rPr>
              <a:t>Principales hallazgos</a:t>
            </a:r>
          </a:p>
          <a:p>
            <a:pPr marL="342900" indent="-342900" algn="just">
              <a:spcBef>
                <a:spcPts val="1200"/>
              </a:spcBef>
              <a:spcAft>
                <a:spcPts val="1200"/>
              </a:spcAft>
              <a:buFont typeface="+mj-lt"/>
              <a:buAutoNum type="arabicPeriod"/>
            </a:pPr>
            <a:r>
              <a:rPr lang="es-CL" sz="1600" dirty="0"/>
              <a:t>En cuanto al presupuesto aprobado (</a:t>
            </a:r>
            <a:r>
              <a:rPr lang="es-CL" sz="1600" b="1" dirty="0"/>
              <a:t>$11.062.790 millones)</a:t>
            </a:r>
            <a:r>
              <a:rPr lang="es-CL" sz="1600" dirty="0"/>
              <a:t>, un 89% se destina a transferencias corrientes y adquisición de activos financieros, recursos que al mes de abril registraron erogaciones del 29% y 1,3% respectivamente, ambos calculados sobre el presupuesto vigente.</a:t>
            </a:r>
          </a:p>
          <a:p>
            <a:pPr marL="342900" indent="-342900" algn="just">
              <a:spcBef>
                <a:spcPts val="1200"/>
              </a:spcBef>
              <a:spcAft>
                <a:spcPts val="1200"/>
              </a:spcAft>
              <a:buFont typeface="+mj-lt"/>
              <a:buAutoNum type="arabicPeriod"/>
            </a:pPr>
            <a:r>
              <a:rPr lang="es-CL" sz="1600" dirty="0"/>
              <a:t>La ejecución del Ministerio del mes de abril ascendió a </a:t>
            </a:r>
            <a:r>
              <a:rPr lang="es-CL" sz="1600" b="1" dirty="0"/>
              <a:t>$817.253 millones</a:t>
            </a:r>
            <a:r>
              <a:rPr lang="es-CL" sz="1600" dirty="0"/>
              <a:t>, es decir, un </a:t>
            </a:r>
            <a:r>
              <a:rPr lang="es-CL" sz="1600" b="1" dirty="0"/>
              <a:t>7,4%</a:t>
            </a:r>
            <a:r>
              <a:rPr lang="es-CL" sz="1600" dirty="0"/>
              <a:t> respecto de la ley inicial, que comparado a igual mes de 2017, significó un gasto menor en 0,5 puntos porcentuales.  Respecto a la ejecución presupuestaria acumulada, el Ministerio en su conjunto acumuló  un 28%  respecto del presupuesto inicial y un 27,7% del presupuesto vigente. La diferencia se explica por el incremento consolidado de $128.634 millones.</a:t>
            </a:r>
          </a:p>
          <a:p>
            <a:pPr marL="342900" indent="-342900" algn="just">
              <a:spcBef>
                <a:spcPts val="1200"/>
              </a:spcBef>
              <a:spcAft>
                <a:spcPts val="1200"/>
              </a:spcAft>
              <a:buFont typeface="+mj-lt"/>
              <a:buAutoNum type="arabicPeriod" startAt="3"/>
            </a:pPr>
            <a:r>
              <a:rPr lang="es-CL" sz="1600" dirty="0"/>
              <a:t>En cuanto a los programas, un 83,2% del presupuesto vigente, se concentra en la Subsecretaría de Educación y en la Junta Nacional de Auxilio Escolar y Becas, que al mes de abril alcanzaron niveles de ejecución del 29,8% y 19,7% respectivamente, calculados respecto al presupuesto vigente.</a:t>
            </a:r>
          </a:p>
          <a:p>
            <a:pPr marL="342900" indent="-342900" algn="just">
              <a:spcBef>
                <a:spcPts val="1200"/>
              </a:spcBef>
              <a:spcAft>
                <a:spcPts val="1200"/>
              </a:spcAft>
              <a:buFont typeface="+mj-lt"/>
              <a:buAutoNum type="arabicPeriod"/>
            </a:pPr>
            <a:endParaRPr lang="es-CL" sz="1600" dirty="0"/>
          </a:p>
        </p:txBody>
      </p:sp>
    </p:spTree>
    <p:extLst>
      <p:ext uri="{BB962C8B-B14F-4D97-AF65-F5344CB8AC3E}">
        <p14:creationId xmlns:p14="http://schemas.microsoft.com/office/powerpoint/2010/main" val="3205060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20</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01, Programa 29: FORTALECIMIENTO DE LA EDUCACIÓN SUPERIOR PÚBLICA</a:t>
            </a:r>
          </a:p>
          <a:p>
            <a:pPr algn="ctr" defTabSz="733425" fontAlgn="base">
              <a:spcAft>
                <a:spcPct val="0"/>
              </a:spcAft>
            </a:pPr>
            <a:r>
              <a:rPr lang="es-CL" sz="1800" b="1" dirty="0">
                <a:solidFill>
                  <a:schemeClr val="tx1"/>
                </a:solidFill>
                <a:ea typeface="Verdana" pitchFamily="34" charset="0"/>
                <a:cs typeface="Verdana" pitchFamily="34" charset="0"/>
              </a:rPr>
              <a:t>acumulada al mes de abril de 2018 </a:t>
            </a:r>
          </a:p>
        </p:txBody>
      </p:sp>
      <p:sp>
        <p:nvSpPr>
          <p:cNvPr id="8" name="1 Título"/>
          <p:cNvSpPr txBox="1">
            <a:spLocks/>
          </p:cNvSpPr>
          <p:nvPr/>
        </p:nvSpPr>
        <p:spPr>
          <a:xfrm>
            <a:off x="416034" y="1490929"/>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sp>
        <p:nvSpPr>
          <p:cNvPr id="7" name="3 Marcador de pie de página">
            <a:extLst>
              <a:ext uri="{FF2B5EF4-FFF2-40B4-BE49-F238E27FC236}">
                <a16:creationId xmlns:a16="http://schemas.microsoft.com/office/drawing/2014/main" id="{3D742E5A-D833-4768-8D2D-4E3118D2489F}"/>
              </a:ext>
            </a:extLst>
          </p:cNvPr>
          <p:cNvSpPr>
            <a:spLocks noGrp="1"/>
          </p:cNvSpPr>
          <p:nvPr>
            <p:ph type="ftr" sz="quarter" idx="11"/>
          </p:nvPr>
        </p:nvSpPr>
        <p:spPr>
          <a:xfrm>
            <a:off x="414336" y="6404094"/>
            <a:ext cx="8406135" cy="365125"/>
          </a:xfrm>
        </p:spPr>
        <p:txBody>
          <a:bodyPr/>
          <a:lstStyle/>
          <a:p>
            <a:r>
              <a:rPr lang="es-CL" sz="1050" b="1" dirty="0"/>
              <a:t>Fuente</a:t>
            </a:r>
            <a:r>
              <a:rPr lang="es-CL" sz="1050" dirty="0"/>
              <a:t>: Elaboración propia en base  a Informes de ejecución presupuestaria mensual de DIPRES</a:t>
            </a:r>
          </a:p>
        </p:txBody>
      </p:sp>
      <p:graphicFrame>
        <p:nvGraphicFramePr>
          <p:cNvPr id="3" name="Objeto 2">
            <a:extLst>
              <a:ext uri="{FF2B5EF4-FFF2-40B4-BE49-F238E27FC236}">
                <a16:creationId xmlns:a16="http://schemas.microsoft.com/office/drawing/2014/main" id="{CABC0A48-97C5-4E14-9C4D-5CD1EC212339}"/>
              </a:ext>
            </a:extLst>
          </p:cNvPr>
          <p:cNvGraphicFramePr>
            <a:graphicFrameLocks noChangeAspect="1"/>
          </p:cNvGraphicFramePr>
          <p:nvPr>
            <p:extLst>
              <p:ext uri="{D42A27DB-BD31-4B8C-83A1-F6EECF244321}">
                <p14:modId xmlns:p14="http://schemas.microsoft.com/office/powerpoint/2010/main" val="3555952143"/>
              </p:ext>
            </p:extLst>
          </p:nvPr>
        </p:nvGraphicFramePr>
        <p:xfrm>
          <a:off x="414336" y="1844824"/>
          <a:ext cx="8210799" cy="4579789"/>
        </p:xfrm>
        <a:graphic>
          <a:graphicData uri="http://schemas.openxmlformats.org/presentationml/2006/ole">
            <mc:AlternateContent xmlns:mc="http://schemas.openxmlformats.org/markup-compatibility/2006">
              <mc:Choice xmlns:v="urn:schemas-microsoft-com:vml" Requires="v">
                <p:oleObj spid="_x0000_s28694" name="Worksheet" r:id="rId3" imgW="8963011" imgH="5991300" progId="Excel.Sheet.12">
                  <p:embed/>
                </p:oleObj>
              </mc:Choice>
              <mc:Fallback>
                <p:oleObj name="Worksheet" r:id="rId3" imgW="8963011" imgH="5991300" progId="Excel.Sheet.12">
                  <p:embed/>
                  <p:pic>
                    <p:nvPicPr>
                      <p:cNvPr id="0" name=""/>
                      <p:cNvPicPr/>
                      <p:nvPr/>
                    </p:nvPicPr>
                    <p:blipFill>
                      <a:blip r:embed="rId4"/>
                      <a:stretch>
                        <a:fillRect/>
                      </a:stretch>
                    </p:blipFill>
                    <p:spPr>
                      <a:xfrm>
                        <a:off x="414336" y="1844824"/>
                        <a:ext cx="8210799" cy="4579789"/>
                      </a:xfrm>
                      <a:prstGeom prst="rect">
                        <a:avLst/>
                      </a:prstGeom>
                    </p:spPr>
                  </p:pic>
                </p:oleObj>
              </mc:Fallback>
            </mc:AlternateContent>
          </a:graphicData>
        </a:graphic>
      </p:graphicFrame>
    </p:spTree>
    <p:extLst>
      <p:ext uri="{BB962C8B-B14F-4D97-AF65-F5344CB8AC3E}">
        <p14:creationId xmlns:p14="http://schemas.microsoft.com/office/powerpoint/2010/main" val="16031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21</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01, Programa 30: EDUCACIÓN SUPERIOR</a:t>
            </a:r>
          </a:p>
          <a:p>
            <a:pPr algn="ctr" defTabSz="733425" fontAlgn="base">
              <a:spcAft>
                <a:spcPct val="0"/>
              </a:spcAft>
            </a:pPr>
            <a:r>
              <a:rPr lang="es-CL" sz="1800" b="1" dirty="0">
                <a:solidFill>
                  <a:schemeClr val="tx1"/>
                </a:solidFill>
                <a:ea typeface="Verdana" pitchFamily="34" charset="0"/>
                <a:cs typeface="Verdana" pitchFamily="34" charset="0"/>
              </a:rPr>
              <a:t>acumulada al mes de abril de 2018 </a:t>
            </a:r>
          </a:p>
        </p:txBody>
      </p:sp>
      <p:sp>
        <p:nvSpPr>
          <p:cNvPr id="8" name="1 Título"/>
          <p:cNvSpPr txBox="1">
            <a:spLocks/>
          </p:cNvSpPr>
          <p:nvPr/>
        </p:nvSpPr>
        <p:spPr>
          <a:xfrm>
            <a:off x="420566" y="1484418"/>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a:t>
            </a:r>
            <a:r>
              <a:rPr lang="es-CL" sz="1600" b="1" i="1" dirty="0">
                <a:latin typeface="+mn-lt"/>
                <a:ea typeface="Verdana" pitchFamily="34" charset="0"/>
                <a:cs typeface="Verdana" pitchFamily="34" charset="0"/>
              </a:rPr>
              <a:t>… 1 de 2</a:t>
            </a:r>
          </a:p>
        </p:txBody>
      </p:sp>
      <p:graphicFrame>
        <p:nvGraphicFramePr>
          <p:cNvPr id="3" name="Objeto 2">
            <a:extLst>
              <a:ext uri="{FF2B5EF4-FFF2-40B4-BE49-F238E27FC236}">
                <a16:creationId xmlns:a16="http://schemas.microsoft.com/office/drawing/2014/main" id="{7AB7E76A-4CCE-4483-BFB5-4D651F79E44B}"/>
              </a:ext>
            </a:extLst>
          </p:cNvPr>
          <p:cNvGraphicFramePr>
            <a:graphicFrameLocks noChangeAspect="1"/>
          </p:cNvGraphicFramePr>
          <p:nvPr>
            <p:extLst>
              <p:ext uri="{D42A27DB-BD31-4B8C-83A1-F6EECF244321}">
                <p14:modId xmlns:p14="http://schemas.microsoft.com/office/powerpoint/2010/main" val="4048347844"/>
              </p:ext>
            </p:extLst>
          </p:nvPr>
        </p:nvGraphicFramePr>
        <p:xfrm>
          <a:off x="414336" y="1939758"/>
          <a:ext cx="8210799" cy="4148453"/>
        </p:xfrm>
        <a:graphic>
          <a:graphicData uri="http://schemas.openxmlformats.org/presentationml/2006/ole">
            <mc:AlternateContent xmlns:mc="http://schemas.openxmlformats.org/markup-compatibility/2006">
              <mc:Choice xmlns:v="urn:schemas-microsoft-com:vml" Requires="v">
                <p:oleObj spid="_x0000_s29718" name="Worksheet" r:id="rId3" imgW="8963011" imgH="4543560" progId="Excel.Sheet.12">
                  <p:embed/>
                </p:oleObj>
              </mc:Choice>
              <mc:Fallback>
                <p:oleObj name="Worksheet" r:id="rId3" imgW="8963011" imgH="4543560" progId="Excel.Sheet.12">
                  <p:embed/>
                  <p:pic>
                    <p:nvPicPr>
                      <p:cNvPr id="0" name=""/>
                      <p:cNvPicPr/>
                      <p:nvPr/>
                    </p:nvPicPr>
                    <p:blipFill>
                      <a:blip r:embed="rId4"/>
                      <a:stretch>
                        <a:fillRect/>
                      </a:stretch>
                    </p:blipFill>
                    <p:spPr>
                      <a:xfrm>
                        <a:off x="414336" y="1939758"/>
                        <a:ext cx="8210799" cy="4148453"/>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F1F29286-6709-4F5B-922E-50EF31A4CF5C}"/>
              </a:ext>
            </a:extLst>
          </p:cNvPr>
          <p:cNvSpPr>
            <a:spLocks noGrp="1"/>
          </p:cNvSpPr>
          <p:nvPr>
            <p:ph type="ftr" sz="quarter" idx="11"/>
          </p:nvPr>
        </p:nvSpPr>
        <p:spPr>
          <a:xfrm>
            <a:off x="465629" y="6356349"/>
            <a:ext cx="8406135" cy="365125"/>
          </a:xfrm>
        </p:spPr>
        <p:txBody>
          <a:body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1937463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22</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01, Programa 30: EDUCACIÓN SUPERIOR</a:t>
            </a:r>
          </a:p>
          <a:p>
            <a:pPr algn="ctr" defTabSz="733425" fontAlgn="base">
              <a:spcAft>
                <a:spcPct val="0"/>
              </a:spcAft>
            </a:pPr>
            <a:r>
              <a:rPr lang="es-CL" sz="1800" b="1" dirty="0">
                <a:solidFill>
                  <a:schemeClr val="tx1"/>
                </a:solidFill>
                <a:ea typeface="Verdana" pitchFamily="34" charset="0"/>
                <a:cs typeface="Verdana" pitchFamily="34" charset="0"/>
              </a:rPr>
              <a:t>acumulada al mes de abril de 2018 </a:t>
            </a:r>
          </a:p>
        </p:txBody>
      </p:sp>
      <p:sp>
        <p:nvSpPr>
          <p:cNvPr id="8" name="1 Título"/>
          <p:cNvSpPr txBox="1">
            <a:spLocks/>
          </p:cNvSpPr>
          <p:nvPr/>
        </p:nvSpPr>
        <p:spPr>
          <a:xfrm>
            <a:off x="420566" y="148021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a:t>
            </a:r>
            <a:r>
              <a:rPr lang="es-CL" sz="1600" b="1" i="1" dirty="0">
                <a:latin typeface="+mn-lt"/>
                <a:ea typeface="Verdana" pitchFamily="34" charset="0"/>
                <a:cs typeface="Verdana" pitchFamily="34" charset="0"/>
              </a:rPr>
              <a:t>… 2 de 2</a:t>
            </a:r>
          </a:p>
        </p:txBody>
      </p:sp>
      <p:graphicFrame>
        <p:nvGraphicFramePr>
          <p:cNvPr id="2" name="Objeto 1">
            <a:extLst>
              <a:ext uri="{FF2B5EF4-FFF2-40B4-BE49-F238E27FC236}">
                <a16:creationId xmlns:a16="http://schemas.microsoft.com/office/drawing/2014/main" id="{573A5F97-D74E-4054-9935-CFCA2316B09F}"/>
              </a:ext>
            </a:extLst>
          </p:cNvPr>
          <p:cNvGraphicFramePr>
            <a:graphicFrameLocks noChangeAspect="1"/>
          </p:cNvGraphicFramePr>
          <p:nvPr>
            <p:extLst>
              <p:ext uri="{D42A27DB-BD31-4B8C-83A1-F6EECF244321}">
                <p14:modId xmlns:p14="http://schemas.microsoft.com/office/powerpoint/2010/main" val="3507695782"/>
              </p:ext>
            </p:extLst>
          </p:nvPr>
        </p:nvGraphicFramePr>
        <p:xfrm>
          <a:off x="414336" y="1963862"/>
          <a:ext cx="8210799" cy="3413928"/>
        </p:xfrm>
        <a:graphic>
          <a:graphicData uri="http://schemas.openxmlformats.org/presentationml/2006/ole">
            <mc:AlternateContent xmlns:mc="http://schemas.openxmlformats.org/markup-compatibility/2006">
              <mc:Choice xmlns:v="urn:schemas-microsoft-com:vml" Requires="v">
                <p:oleObj spid="_x0000_s30742" name="Worksheet" r:id="rId3" imgW="8963011" imgH="3591000" progId="Excel.Sheet.12">
                  <p:embed/>
                </p:oleObj>
              </mc:Choice>
              <mc:Fallback>
                <p:oleObj name="Worksheet" r:id="rId3" imgW="8963011" imgH="3591000" progId="Excel.Sheet.12">
                  <p:embed/>
                  <p:pic>
                    <p:nvPicPr>
                      <p:cNvPr id="0" name=""/>
                      <p:cNvPicPr/>
                      <p:nvPr/>
                    </p:nvPicPr>
                    <p:blipFill>
                      <a:blip r:embed="rId4"/>
                      <a:stretch>
                        <a:fillRect/>
                      </a:stretch>
                    </p:blipFill>
                    <p:spPr>
                      <a:xfrm>
                        <a:off x="414336" y="1963862"/>
                        <a:ext cx="8210799" cy="3413928"/>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08911F68-8D9A-4AEB-943B-6ED7B4589A16}"/>
              </a:ext>
            </a:extLst>
          </p:cNvPr>
          <p:cNvSpPr>
            <a:spLocks noGrp="1"/>
          </p:cNvSpPr>
          <p:nvPr>
            <p:ph type="ftr" sz="quarter" idx="11"/>
          </p:nvPr>
        </p:nvSpPr>
        <p:spPr>
          <a:xfrm>
            <a:off x="465629" y="6356349"/>
            <a:ext cx="8406135" cy="365125"/>
          </a:xfrm>
        </p:spPr>
        <p:txBody>
          <a:body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1752634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23</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01, Programa 31: </a:t>
            </a:r>
          </a:p>
          <a:p>
            <a:pPr algn="ctr" defTabSz="733425" fontAlgn="base">
              <a:spcAft>
                <a:spcPct val="0"/>
              </a:spcAft>
            </a:pPr>
            <a:r>
              <a:rPr lang="es-CL" sz="1800" b="1" dirty="0">
                <a:solidFill>
                  <a:schemeClr val="tx1"/>
                </a:solidFill>
                <a:ea typeface="Verdana" pitchFamily="34" charset="0"/>
                <a:cs typeface="Verdana" pitchFamily="34" charset="0"/>
              </a:rPr>
              <a:t>GASTOS DE OPERACIÓN DE EDUCACIÓN SUPERIOR</a:t>
            </a:r>
          </a:p>
          <a:p>
            <a:pPr algn="ctr" defTabSz="733425" fontAlgn="base">
              <a:spcAft>
                <a:spcPct val="0"/>
              </a:spcAft>
            </a:pPr>
            <a:r>
              <a:rPr lang="es-CL" sz="1800" b="1" dirty="0">
                <a:solidFill>
                  <a:schemeClr val="tx1"/>
                </a:solidFill>
                <a:ea typeface="Verdana" pitchFamily="34" charset="0"/>
                <a:cs typeface="Verdana" pitchFamily="34" charset="0"/>
              </a:rPr>
              <a:t>acumulada al mes de abril de 2018 </a:t>
            </a:r>
          </a:p>
        </p:txBody>
      </p:sp>
      <p:sp>
        <p:nvSpPr>
          <p:cNvPr id="8" name="1 Título"/>
          <p:cNvSpPr txBox="1">
            <a:spLocks/>
          </p:cNvSpPr>
          <p:nvPr/>
        </p:nvSpPr>
        <p:spPr>
          <a:xfrm>
            <a:off x="414336"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3" name="Objeto 2">
            <a:extLst>
              <a:ext uri="{FF2B5EF4-FFF2-40B4-BE49-F238E27FC236}">
                <a16:creationId xmlns:a16="http://schemas.microsoft.com/office/drawing/2014/main" id="{D831F5AB-D241-4BFD-A104-05C3D249277D}"/>
              </a:ext>
            </a:extLst>
          </p:cNvPr>
          <p:cNvGraphicFramePr>
            <a:graphicFrameLocks noChangeAspect="1"/>
          </p:cNvGraphicFramePr>
          <p:nvPr>
            <p:extLst>
              <p:ext uri="{D42A27DB-BD31-4B8C-83A1-F6EECF244321}">
                <p14:modId xmlns:p14="http://schemas.microsoft.com/office/powerpoint/2010/main" val="1009421251"/>
              </p:ext>
            </p:extLst>
          </p:nvPr>
        </p:nvGraphicFramePr>
        <p:xfrm>
          <a:off x="409531" y="1940124"/>
          <a:ext cx="8210799" cy="2409825"/>
        </p:xfrm>
        <a:graphic>
          <a:graphicData uri="http://schemas.openxmlformats.org/presentationml/2006/ole">
            <mc:AlternateContent xmlns:mc="http://schemas.openxmlformats.org/markup-compatibility/2006">
              <mc:Choice xmlns:v="urn:schemas-microsoft-com:vml" Requires="v">
                <p:oleObj spid="_x0000_s31766" name="Worksheet" r:id="rId3" imgW="8963011" imgH="2409750" progId="Excel.Sheet.12">
                  <p:embed/>
                </p:oleObj>
              </mc:Choice>
              <mc:Fallback>
                <p:oleObj name="Worksheet" r:id="rId3" imgW="8963011" imgH="2409750" progId="Excel.Sheet.12">
                  <p:embed/>
                  <p:pic>
                    <p:nvPicPr>
                      <p:cNvPr id="0" name=""/>
                      <p:cNvPicPr/>
                      <p:nvPr/>
                    </p:nvPicPr>
                    <p:blipFill>
                      <a:blip r:embed="rId4"/>
                      <a:stretch>
                        <a:fillRect/>
                      </a:stretch>
                    </p:blipFill>
                    <p:spPr>
                      <a:xfrm>
                        <a:off x="409531" y="1940124"/>
                        <a:ext cx="8210799" cy="2409825"/>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F66DB33D-8E34-4945-AEC3-0E663381CD29}"/>
              </a:ext>
            </a:extLst>
          </p:cNvPr>
          <p:cNvSpPr>
            <a:spLocks noGrp="1"/>
          </p:cNvSpPr>
          <p:nvPr>
            <p:ph type="ftr" sz="quarter" idx="11"/>
          </p:nvPr>
        </p:nvSpPr>
        <p:spPr>
          <a:xfrm>
            <a:off x="465629" y="6356349"/>
            <a:ext cx="8406135" cy="365125"/>
          </a:xfrm>
        </p:spPr>
        <p:txBody>
          <a:body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2303386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24</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02: </a:t>
            </a:r>
          </a:p>
          <a:p>
            <a:pPr algn="ctr" defTabSz="733425" fontAlgn="base">
              <a:spcAft>
                <a:spcPct val="0"/>
              </a:spcAft>
            </a:pPr>
            <a:r>
              <a:rPr lang="es-CL" sz="1800" b="1" dirty="0">
                <a:solidFill>
                  <a:schemeClr val="tx1"/>
                </a:solidFill>
                <a:ea typeface="Verdana" pitchFamily="34" charset="0"/>
                <a:cs typeface="Verdana" pitchFamily="34" charset="0"/>
              </a:rPr>
              <a:t>SUPERINTENDENCIA DE EDUCACIÓN</a:t>
            </a:r>
          </a:p>
          <a:p>
            <a:pPr algn="ctr" defTabSz="733425" fontAlgn="base">
              <a:spcAft>
                <a:spcPct val="0"/>
              </a:spcAft>
            </a:pPr>
            <a:r>
              <a:rPr lang="es-CL" sz="1800" b="1" dirty="0">
                <a:solidFill>
                  <a:schemeClr val="tx1"/>
                </a:solidFill>
                <a:ea typeface="Verdana" pitchFamily="34" charset="0"/>
                <a:cs typeface="Verdana" pitchFamily="34" charset="0"/>
              </a:rPr>
              <a:t>acumulada al mes de abril de 2018 </a:t>
            </a:r>
          </a:p>
        </p:txBody>
      </p:sp>
      <p:sp>
        <p:nvSpPr>
          <p:cNvPr id="8" name="1 Título"/>
          <p:cNvSpPr txBox="1">
            <a:spLocks/>
          </p:cNvSpPr>
          <p:nvPr/>
        </p:nvSpPr>
        <p:spPr>
          <a:xfrm>
            <a:off x="420566"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3" name="Objeto 2">
            <a:extLst>
              <a:ext uri="{FF2B5EF4-FFF2-40B4-BE49-F238E27FC236}">
                <a16:creationId xmlns:a16="http://schemas.microsoft.com/office/drawing/2014/main" id="{86B99833-7CCB-40FF-B167-208153C81B3C}"/>
              </a:ext>
            </a:extLst>
          </p:cNvPr>
          <p:cNvGraphicFramePr>
            <a:graphicFrameLocks noChangeAspect="1"/>
          </p:cNvGraphicFramePr>
          <p:nvPr>
            <p:extLst>
              <p:ext uri="{D42A27DB-BD31-4B8C-83A1-F6EECF244321}">
                <p14:modId xmlns:p14="http://schemas.microsoft.com/office/powerpoint/2010/main" val="352054688"/>
              </p:ext>
            </p:extLst>
          </p:nvPr>
        </p:nvGraphicFramePr>
        <p:xfrm>
          <a:off x="414335" y="1940124"/>
          <a:ext cx="8210799" cy="2208701"/>
        </p:xfrm>
        <a:graphic>
          <a:graphicData uri="http://schemas.openxmlformats.org/presentationml/2006/ole">
            <mc:AlternateContent xmlns:mc="http://schemas.openxmlformats.org/markup-compatibility/2006">
              <mc:Choice xmlns:v="urn:schemas-microsoft-com:vml" Requires="v">
                <p:oleObj spid="_x0000_s32791" name="Worksheet" r:id="rId3" imgW="8629667" imgH="2409750" progId="Excel.Sheet.12">
                  <p:embed/>
                </p:oleObj>
              </mc:Choice>
              <mc:Fallback>
                <p:oleObj name="Worksheet" r:id="rId3" imgW="8629667" imgH="2409750" progId="Excel.Sheet.12">
                  <p:embed/>
                  <p:pic>
                    <p:nvPicPr>
                      <p:cNvPr id="0" name=""/>
                      <p:cNvPicPr/>
                      <p:nvPr/>
                    </p:nvPicPr>
                    <p:blipFill>
                      <a:blip r:embed="rId4"/>
                      <a:stretch>
                        <a:fillRect/>
                      </a:stretch>
                    </p:blipFill>
                    <p:spPr>
                      <a:xfrm>
                        <a:off x="414335" y="1940124"/>
                        <a:ext cx="8210799" cy="2208701"/>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C515FFC7-7B7A-4403-92F4-0ACD47B8377B}"/>
              </a:ext>
            </a:extLst>
          </p:cNvPr>
          <p:cNvSpPr>
            <a:spLocks noGrp="1"/>
          </p:cNvSpPr>
          <p:nvPr>
            <p:ph type="ftr" sz="quarter" idx="11"/>
          </p:nvPr>
        </p:nvSpPr>
        <p:spPr>
          <a:xfrm>
            <a:off x="465629" y="6356349"/>
            <a:ext cx="8406135" cy="365125"/>
          </a:xfrm>
        </p:spPr>
        <p:txBody>
          <a:body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2670788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25</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03: </a:t>
            </a:r>
          </a:p>
          <a:p>
            <a:pPr algn="ctr" defTabSz="733425" fontAlgn="base">
              <a:spcAft>
                <a:spcPct val="0"/>
              </a:spcAft>
            </a:pPr>
            <a:r>
              <a:rPr lang="es-CL" sz="1800" b="1" dirty="0">
                <a:solidFill>
                  <a:schemeClr val="tx1"/>
                </a:solidFill>
                <a:ea typeface="Verdana" pitchFamily="34" charset="0"/>
                <a:cs typeface="Verdana" pitchFamily="34" charset="0"/>
              </a:rPr>
              <a:t>AGENCIA DE CALIDAD DE LA EDUCACIÓN</a:t>
            </a:r>
          </a:p>
          <a:p>
            <a:pPr algn="ctr" defTabSz="733425" fontAlgn="base">
              <a:spcAft>
                <a:spcPct val="0"/>
              </a:spcAft>
            </a:pPr>
            <a:r>
              <a:rPr lang="es-CL" sz="1800" b="1" dirty="0">
                <a:solidFill>
                  <a:schemeClr val="tx1"/>
                </a:solidFill>
                <a:ea typeface="Verdana" pitchFamily="34" charset="0"/>
                <a:cs typeface="Verdana" pitchFamily="34" charset="0"/>
              </a:rPr>
              <a:t>acumulada al mes de abril de 2018 </a:t>
            </a:r>
          </a:p>
        </p:txBody>
      </p:sp>
      <p:sp>
        <p:nvSpPr>
          <p:cNvPr id="8" name="1 Título"/>
          <p:cNvSpPr txBox="1">
            <a:spLocks/>
          </p:cNvSpPr>
          <p:nvPr/>
        </p:nvSpPr>
        <p:spPr>
          <a:xfrm>
            <a:off x="420566"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3" name="Objeto 2">
            <a:extLst>
              <a:ext uri="{FF2B5EF4-FFF2-40B4-BE49-F238E27FC236}">
                <a16:creationId xmlns:a16="http://schemas.microsoft.com/office/drawing/2014/main" id="{0A9C9690-7899-4348-BCF3-C2676A37EBB6}"/>
              </a:ext>
            </a:extLst>
          </p:cNvPr>
          <p:cNvGraphicFramePr>
            <a:graphicFrameLocks noChangeAspect="1"/>
          </p:cNvGraphicFramePr>
          <p:nvPr>
            <p:extLst>
              <p:ext uri="{D42A27DB-BD31-4B8C-83A1-F6EECF244321}">
                <p14:modId xmlns:p14="http://schemas.microsoft.com/office/powerpoint/2010/main" val="975440855"/>
              </p:ext>
            </p:extLst>
          </p:nvPr>
        </p:nvGraphicFramePr>
        <p:xfrm>
          <a:off x="414336" y="1946214"/>
          <a:ext cx="8229601" cy="3590925"/>
        </p:xfrm>
        <a:graphic>
          <a:graphicData uri="http://schemas.openxmlformats.org/presentationml/2006/ole">
            <mc:AlternateContent xmlns:mc="http://schemas.openxmlformats.org/markup-compatibility/2006">
              <mc:Choice xmlns:v="urn:schemas-microsoft-com:vml" Requires="v">
                <p:oleObj spid="_x0000_s33814" name="Worksheet" r:id="rId3" imgW="8629667" imgH="3591000" progId="Excel.Sheet.12">
                  <p:embed/>
                </p:oleObj>
              </mc:Choice>
              <mc:Fallback>
                <p:oleObj name="Worksheet" r:id="rId3" imgW="8629667" imgH="3591000" progId="Excel.Sheet.12">
                  <p:embed/>
                  <p:pic>
                    <p:nvPicPr>
                      <p:cNvPr id="0" name=""/>
                      <p:cNvPicPr/>
                      <p:nvPr/>
                    </p:nvPicPr>
                    <p:blipFill>
                      <a:blip r:embed="rId4"/>
                      <a:stretch>
                        <a:fillRect/>
                      </a:stretch>
                    </p:blipFill>
                    <p:spPr>
                      <a:xfrm>
                        <a:off x="414336" y="1946214"/>
                        <a:ext cx="8229601" cy="3590925"/>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79B81ADA-8199-4B4C-BF3D-115061307914}"/>
              </a:ext>
            </a:extLst>
          </p:cNvPr>
          <p:cNvSpPr>
            <a:spLocks noGrp="1"/>
          </p:cNvSpPr>
          <p:nvPr>
            <p:ph type="ftr" sz="quarter" idx="11"/>
          </p:nvPr>
        </p:nvSpPr>
        <p:spPr>
          <a:xfrm>
            <a:off x="465629" y="6356349"/>
            <a:ext cx="8406135" cy="365125"/>
          </a:xfrm>
        </p:spPr>
        <p:txBody>
          <a:body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2891165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26</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04:</a:t>
            </a:r>
          </a:p>
          <a:p>
            <a:pPr algn="ctr" defTabSz="733425" fontAlgn="base">
              <a:spcAft>
                <a:spcPct val="0"/>
              </a:spcAft>
            </a:pPr>
            <a:r>
              <a:rPr lang="es-CL" sz="1800" b="1" dirty="0">
                <a:solidFill>
                  <a:schemeClr val="tx1"/>
                </a:solidFill>
                <a:ea typeface="Verdana" pitchFamily="34" charset="0"/>
                <a:cs typeface="Verdana" pitchFamily="34" charset="0"/>
              </a:rPr>
              <a:t> SUBSECRETARÍA DE EDUCACIÓN PARVULARIA</a:t>
            </a:r>
          </a:p>
          <a:p>
            <a:pPr algn="ctr" defTabSz="733425" fontAlgn="base">
              <a:spcAft>
                <a:spcPct val="0"/>
              </a:spcAft>
            </a:pPr>
            <a:r>
              <a:rPr lang="es-CL" sz="1800" b="1" dirty="0">
                <a:solidFill>
                  <a:schemeClr val="tx1"/>
                </a:solidFill>
                <a:ea typeface="Verdana" pitchFamily="34" charset="0"/>
                <a:cs typeface="Verdana" pitchFamily="34" charset="0"/>
              </a:rPr>
              <a:t>acumulada al mes de abril de 2018 </a:t>
            </a:r>
          </a:p>
        </p:txBody>
      </p:sp>
      <p:sp>
        <p:nvSpPr>
          <p:cNvPr id="8" name="1 Título"/>
          <p:cNvSpPr txBox="1">
            <a:spLocks/>
          </p:cNvSpPr>
          <p:nvPr/>
        </p:nvSpPr>
        <p:spPr>
          <a:xfrm>
            <a:off x="420566"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3" name="Objeto 2">
            <a:extLst>
              <a:ext uri="{FF2B5EF4-FFF2-40B4-BE49-F238E27FC236}">
                <a16:creationId xmlns:a16="http://schemas.microsoft.com/office/drawing/2014/main" id="{8DCD7088-AC74-409A-99D4-29DA02FA7A17}"/>
              </a:ext>
            </a:extLst>
          </p:cNvPr>
          <p:cNvGraphicFramePr>
            <a:graphicFrameLocks noChangeAspect="1"/>
          </p:cNvGraphicFramePr>
          <p:nvPr>
            <p:extLst>
              <p:ext uri="{D42A27DB-BD31-4B8C-83A1-F6EECF244321}">
                <p14:modId xmlns:p14="http://schemas.microsoft.com/office/powerpoint/2010/main" val="342142743"/>
              </p:ext>
            </p:extLst>
          </p:nvPr>
        </p:nvGraphicFramePr>
        <p:xfrm>
          <a:off x="414335" y="1940124"/>
          <a:ext cx="8210799" cy="3074789"/>
        </p:xfrm>
        <a:graphic>
          <a:graphicData uri="http://schemas.openxmlformats.org/presentationml/2006/ole">
            <mc:AlternateContent xmlns:mc="http://schemas.openxmlformats.org/markup-compatibility/2006">
              <mc:Choice xmlns:v="urn:schemas-microsoft-com:vml" Requires="v">
                <p:oleObj spid="_x0000_s34839" name="Worksheet" r:id="rId3" imgW="8629667" imgH="3171960" progId="Excel.Sheet.12">
                  <p:embed/>
                </p:oleObj>
              </mc:Choice>
              <mc:Fallback>
                <p:oleObj name="Worksheet" r:id="rId3" imgW="8629667" imgH="3171960" progId="Excel.Sheet.12">
                  <p:embed/>
                  <p:pic>
                    <p:nvPicPr>
                      <p:cNvPr id="0" name=""/>
                      <p:cNvPicPr/>
                      <p:nvPr/>
                    </p:nvPicPr>
                    <p:blipFill>
                      <a:blip r:embed="rId4"/>
                      <a:stretch>
                        <a:fillRect/>
                      </a:stretch>
                    </p:blipFill>
                    <p:spPr>
                      <a:xfrm>
                        <a:off x="414335" y="1940124"/>
                        <a:ext cx="8210799" cy="3074789"/>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97F7E15C-49D9-4546-9342-792B6E4C9A44}"/>
              </a:ext>
            </a:extLst>
          </p:cNvPr>
          <p:cNvSpPr>
            <a:spLocks noGrp="1"/>
          </p:cNvSpPr>
          <p:nvPr>
            <p:ph type="ftr" sz="quarter" idx="11"/>
          </p:nvPr>
        </p:nvSpPr>
        <p:spPr>
          <a:xfrm>
            <a:off x="465629" y="6356349"/>
            <a:ext cx="8406135" cy="365125"/>
          </a:xfrm>
        </p:spPr>
        <p:txBody>
          <a:body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2003037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27</a:t>
            </a:fld>
            <a:endParaRPr lang="es-CL"/>
          </a:p>
        </p:txBody>
      </p:sp>
      <p:sp>
        <p:nvSpPr>
          <p:cNvPr id="6" name="1 Título"/>
          <p:cNvSpPr txBox="1">
            <a:spLocks/>
          </p:cNvSpPr>
          <p:nvPr/>
        </p:nvSpPr>
        <p:spPr>
          <a:xfrm>
            <a:off x="414336" y="476672"/>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05, Programa 01:</a:t>
            </a:r>
          </a:p>
          <a:p>
            <a:pPr algn="ctr" defTabSz="733425" fontAlgn="base">
              <a:spcAft>
                <a:spcPct val="0"/>
              </a:spcAft>
            </a:pPr>
            <a:r>
              <a:rPr lang="es-CL" sz="1800" b="1" dirty="0">
                <a:solidFill>
                  <a:schemeClr val="tx1"/>
                </a:solidFill>
                <a:ea typeface="Verdana" pitchFamily="34" charset="0"/>
                <a:cs typeface="Verdana" pitchFamily="34" charset="0"/>
              </a:rPr>
              <a:t>DIRECCIÓN DE BIBLIOTECAS, ARCHIVOS Y MUSEOS</a:t>
            </a:r>
          </a:p>
          <a:p>
            <a:pPr algn="ctr" defTabSz="733425" fontAlgn="base">
              <a:spcAft>
                <a:spcPct val="0"/>
              </a:spcAft>
            </a:pPr>
            <a:r>
              <a:rPr lang="es-CL" sz="1800" b="1" dirty="0">
                <a:solidFill>
                  <a:schemeClr val="tx1"/>
                </a:solidFill>
                <a:ea typeface="Verdana" pitchFamily="34" charset="0"/>
                <a:cs typeface="Verdana" pitchFamily="34" charset="0"/>
              </a:rPr>
              <a:t>acumulada al mes de abril de 2018 </a:t>
            </a:r>
          </a:p>
        </p:txBody>
      </p:sp>
      <p:sp>
        <p:nvSpPr>
          <p:cNvPr id="8" name="1 Título"/>
          <p:cNvSpPr txBox="1">
            <a:spLocks/>
          </p:cNvSpPr>
          <p:nvPr/>
        </p:nvSpPr>
        <p:spPr>
          <a:xfrm>
            <a:off x="420566" y="1406319"/>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 </a:t>
            </a:r>
            <a:r>
              <a:rPr lang="es-CL" sz="1600" b="1" i="1" dirty="0">
                <a:latin typeface="+mn-lt"/>
                <a:ea typeface="Verdana" pitchFamily="34" charset="0"/>
                <a:cs typeface="Verdana" pitchFamily="34" charset="0"/>
              </a:rPr>
              <a:t>1 de 2</a:t>
            </a:r>
          </a:p>
        </p:txBody>
      </p:sp>
      <p:graphicFrame>
        <p:nvGraphicFramePr>
          <p:cNvPr id="4" name="Tabla 3">
            <a:extLst>
              <a:ext uri="{FF2B5EF4-FFF2-40B4-BE49-F238E27FC236}">
                <a16:creationId xmlns:a16="http://schemas.microsoft.com/office/drawing/2014/main" id="{AB14DD24-3D36-418D-9CCD-B0FEA1C6415B}"/>
              </a:ext>
            </a:extLst>
          </p:cNvPr>
          <p:cNvGraphicFramePr>
            <a:graphicFrameLocks noGrp="1"/>
          </p:cNvGraphicFramePr>
          <p:nvPr>
            <p:extLst>
              <p:ext uri="{D42A27DB-BD31-4B8C-83A1-F6EECF244321}">
                <p14:modId xmlns:p14="http://schemas.microsoft.com/office/powerpoint/2010/main" val="892118532"/>
              </p:ext>
            </p:extLst>
          </p:nvPr>
        </p:nvGraphicFramePr>
        <p:xfrm>
          <a:off x="458442" y="1848914"/>
          <a:ext cx="8073998" cy="4172384"/>
        </p:xfrm>
        <a:graphic>
          <a:graphicData uri="http://schemas.openxmlformats.org/drawingml/2006/table">
            <a:tbl>
              <a:tblPr/>
              <a:tblGrid>
                <a:gridCol w="342516">
                  <a:extLst>
                    <a:ext uri="{9D8B030D-6E8A-4147-A177-3AD203B41FA5}">
                      <a16:colId xmlns:a16="http://schemas.microsoft.com/office/drawing/2014/main" val="1621105830"/>
                    </a:ext>
                  </a:extLst>
                </a:gridCol>
                <a:gridCol w="316168">
                  <a:extLst>
                    <a:ext uri="{9D8B030D-6E8A-4147-A177-3AD203B41FA5}">
                      <a16:colId xmlns:a16="http://schemas.microsoft.com/office/drawing/2014/main" val="3079582770"/>
                    </a:ext>
                  </a:extLst>
                </a:gridCol>
                <a:gridCol w="327878">
                  <a:extLst>
                    <a:ext uri="{9D8B030D-6E8A-4147-A177-3AD203B41FA5}">
                      <a16:colId xmlns:a16="http://schemas.microsoft.com/office/drawing/2014/main" val="2347462509"/>
                    </a:ext>
                  </a:extLst>
                </a:gridCol>
                <a:gridCol w="2625953">
                  <a:extLst>
                    <a:ext uri="{9D8B030D-6E8A-4147-A177-3AD203B41FA5}">
                      <a16:colId xmlns:a16="http://schemas.microsoft.com/office/drawing/2014/main" val="4080045122"/>
                    </a:ext>
                  </a:extLst>
                </a:gridCol>
                <a:gridCol w="784565">
                  <a:extLst>
                    <a:ext uri="{9D8B030D-6E8A-4147-A177-3AD203B41FA5}">
                      <a16:colId xmlns:a16="http://schemas.microsoft.com/office/drawing/2014/main" val="2283796518"/>
                    </a:ext>
                  </a:extLst>
                </a:gridCol>
                <a:gridCol w="784565">
                  <a:extLst>
                    <a:ext uri="{9D8B030D-6E8A-4147-A177-3AD203B41FA5}">
                      <a16:colId xmlns:a16="http://schemas.microsoft.com/office/drawing/2014/main" val="3337648559"/>
                    </a:ext>
                  </a:extLst>
                </a:gridCol>
                <a:gridCol w="784565">
                  <a:extLst>
                    <a:ext uri="{9D8B030D-6E8A-4147-A177-3AD203B41FA5}">
                      <a16:colId xmlns:a16="http://schemas.microsoft.com/office/drawing/2014/main" val="3337781059"/>
                    </a:ext>
                  </a:extLst>
                </a:gridCol>
                <a:gridCol w="702596">
                  <a:extLst>
                    <a:ext uri="{9D8B030D-6E8A-4147-A177-3AD203B41FA5}">
                      <a16:colId xmlns:a16="http://schemas.microsoft.com/office/drawing/2014/main" val="1383314577"/>
                    </a:ext>
                  </a:extLst>
                </a:gridCol>
                <a:gridCol w="702596">
                  <a:extLst>
                    <a:ext uri="{9D8B030D-6E8A-4147-A177-3AD203B41FA5}">
                      <a16:colId xmlns:a16="http://schemas.microsoft.com/office/drawing/2014/main" val="2318383474"/>
                    </a:ext>
                  </a:extLst>
                </a:gridCol>
                <a:gridCol w="702596">
                  <a:extLst>
                    <a:ext uri="{9D8B030D-6E8A-4147-A177-3AD203B41FA5}">
                      <a16:colId xmlns:a16="http://schemas.microsoft.com/office/drawing/2014/main" val="2570924198"/>
                    </a:ext>
                  </a:extLst>
                </a:gridCol>
              </a:tblGrid>
              <a:tr h="176796">
                <a:tc>
                  <a:txBody>
                    <a:bodyPr/>
                    <a:lstStyle/>
                    <a:p>
                      <a:pPr algn="l" fontAlgn="ctr"/>
                      <a:r>
                        <a:rPr lang="es-CL" sz="800" b="1" i="0" u="none" strike="noStrike">
                          <a:solidFill>
                            <a:srgbClr val="FFFFFF"/>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8585" marR="8585" marT="8585"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8585" marR="8585" marT="8585"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gridSpan="3">
                  <a:txBody>
                    <a:bodyPr/>
                    <a:lstStyle/>
                    <a:p>
                      <a:pPr algn="ctr" fontAlgn="ctr"/>
                      <a:r>
                        <a:rPr lang="es-CL" sz="800" b="1" i="0" u="none" strike="noStrike">
                          <a:solidFill>
                            <a:srgbClr val="FFFFFF"/>
                          </a:solidFill>
                          <a:effectLst/>
                          <a:latin typeface="Calibri" panose="020F0502020204030204" pitchFamily="34" charset="0"/>
                        </a:rPr>
                        <a:t>Presupuesto 2018</a:t>
                      </a:r>
                    </a:p>
                  </a:txBody>
                  <a:tcPr marL="8585" marR="8585" marT="8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tc gridSpan="3">
                  <a:txBody>
                    <a:bodyPr/>
                    <a:lstStyle/>
                    <a:p>
                      <a:pPr algn="ctr" fontAlgn="ctr"/>
                      <a:r>
                        <a:rPr lang="es-CL" sz="800" b="1" i="0" u="none" strike="noStrike">
                          <a:solidFill>
                            <a:srgbClr val="FFFFFF"/>
                          </a:solidFill>
                          <a:effectLst/>
                          <a:latin typeface="Calibri" panose="020F0502020204030204" pitchFamily="34" charset="0"/>
                        </a:rPr>
                        <a:t>Ejecución</a:t>
                      </a:r>
                    </a:p>
                  </a:txBody>
                  <a:tcPr marL="8585" marR="8585" marT="8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368495561"/>
                  </a:ext>
                </a:extLst>
              </a:tr>
              <a:tr h="282872">
                <a:tc>
                  <a:txBody>
                    <a:bodyPr/>
                    <a:lstStyle/>
                    <a:p>
                      <a:pPr algn="l" fontAlgn="ctr"/>
                      <a:r>
                        <a:rPr lang="es-CL" sz="800" b="1" i="0" u="none" strike="noStrike">
                          <a:solidFill>
                            <a:srgbClr val="FFFFFF"/>
                          </a:solidFill>
                          <a:effectLst/>
                          <a:latin typeface="Calibri" panose="020F0502020204030204" pitchFamily="34" charset="0"/>
                        </a:rPr>
                        <a:t>Subt.</a:t>
                      </a:r>
                    </a:p>
                  </a:txBody>
                  <a:tcPr marL="8585" marR="8585" marT="858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Ítem</a:t>
                      </a:r>
                    </a:p>
                  </a:txBody>
                  <a:tcPr marL="8585" marR="8585" marT="8585"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Asig.</a:t>
                      </a:r>
                    </a:p>
                  </a:txBody>
                  <a:tcPr marL="8585" marR="8585" marT="8585"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Clasificación Económica</a:t>
                      </a:r>
                    </a:p>
                  </a:txBody>
                  <a:tcPr marL="8585" marR="8585" marT="858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Ley 2018</a:t>
                      </a:r>
                    </a:p>
                  </a:txBody>
                  <a:tcPr marL="8585" marR="8585" marT="858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Vigente</a:t>
                      </a:r>
                    </a:p>
                  </a:txBody>
                  <a:tcPr marL="8585" marR="8585" marT="8585"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Variación</a:t>
                      </a:r>
                    </a:p>
                  </a:txBody>
                  <a:tcPr marL="8585" marR="8585" marT="858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Ejecución Acumulada</a:t>
                      </a:r>
                    </a:p>
                  </a:txBody>
                  <a:tcPr marL="8585" marR="8585" marT="858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 de Ejecución Ley 2018</a:t>
                      </a:r>
                    </a:p>
                  </a:txBody>
                  <a:tcPr marL="8585" marR="8585" marT="8585"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 de Ejecución Ppto. Vigente</a:t>
                      </a:r>
                    </a:p>
                  </a:txBody>
                  <a:tcPr marL="8585" marR="8585" marT="858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826212983"/>
                  </a:ext>
                </a:extLst>
              </a:tr>
              <a:tr h="176796">
                <a:tc>
                  <a:txBody>
                    <a:bodyPr/>
                    <a:lstStyle/>
                    <a:p>
                      <a:pPr algn="l" fontAlgn="ctr"/>
                      <a:r>
                        <a:rPr lang="es-CL" sz="10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GASTOS</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45.443.554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6.694.456 </a:t>
                      </a:r>
                    </a:p>
                  </a:txBody>
                  <a:tcPr marL="8585" marR="8585" marT="8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-38.749.098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5.881.416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12,9%</a:t>
                      </a:r>
                    </a:p>
                  </a:txBody>
                  <a:tcPr marL="8585" marR="8585" marT="8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87,9%</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446048071"/>
                  </a:ext>
                </a:extLst>
              </a:tr>
              <a:tr h="176796">
                <a:tc>
                  <a:txBody>
                    <a:bodyPr/>
                    <a:lstStyle/>
                    <a:p>
                      <a:pPr algn="ctr" fontAlgn="ctr"/>
                      <a:r>
                        <a:rPr lang="es-CL" sz="800" b="1" i="0" u="none" strike="noStrike">
                          <a:solidFill>
                            <a:srgbClr val="000000"/>
                          </a:solidFill>
                          <a:effectLst/>
                          <a:latin typeface="Calibri" panose="020F0502020204030204" pitchFamily="34" charset="0"/>
                        </a:rPr>
                        <a:t>21</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GASTOS EN PERSONAL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22.534.258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3.081.028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-19.453.230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3.024.025</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13,4%</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98,1%</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986479582"/>
                  </a:ext>
                </a:extLst>
              </a:tr>
              <a:tr h="176796">
                <a:tc>
                  <a:txBody>
                    <a:bodyPr/>
                    <a:lstStyle/>
                    <a:p>
                      <a:pPr algn="ctr" fontAlgn="ctr"/>
                      <a:r>
                        <a:rPr lang="es-CL" sz="800" b="1" i="0" u="none" strike="noStrike">
                          <a:solidFill>
                            <a:srgbClr val="000000"/>
                          </a:solidFill>
                          <a:effectLst/>
                          <a:latin typeface="Calibri" panose="020F0502020204030204" pitchFamily="34" charset="0"/>
                        </a:rPr>
                        <a:t>22</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BIENES Y SERVICIOS DE CONSUMO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7.276.162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946.664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-6.329.498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761.863</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10,5%</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80,5%</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193212128"/>
                  </a:ext>
                </a:extLst>
              </a:tr>
              <a:tr h="176796">
                <a:tc>
                  <a:txBody>
                    <a:bodyPr/>
                    <a:lstStyle/>
                    <a:p>
                      <a:pPr algn="ctr" fontAlgn="ctr"/>
                      <a:r>
                        <a:rPr lang="es-CL" sz="800" b="1" i="0" u="none" strike="noStrike">
                          <a:solidFill>
                            <a:srgbClr val="000000"/>
                          </a:solidFill>
                          <a:effectLst/>
                          <a:latin typeface="Calibri" panose="020F0502020204030204" pitchFamily="34" charset="0"/>
                        </a:rPr>
                        <a:t>23</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PRESTACIONES DE SEGURIDAD SOCIAL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433.522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433.522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433.522</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073480030"/>
                  </a:ext>
                </a:extLst>
              </a:tr>
              <a:tr h="176796">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03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Prestaciones Sociales del Empleador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433.522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433.522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433.522</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144635701"/>
                  </a:ext>
                </a:extLst>
              </a:tr>
              <a:tr h="176796">
                <a:tc>
                  <a:txBody>
                    <a:bodyPr/>
                    <a:lstStyle/>
                    <a:p>
                      <a:pPr algn="ctr" fontAlgn="ctr"/>
                      <a:r>
                        <a:rPr lang="es-CL" sz="800" b="1" i="0" u="none" strike="noStrike">
                          <a:solidFill>
                            <a:srgbClr val="000000"/>
                          </a:solidFill>
                          <a:effectLst/>
                          <a:latin typeface="Calibri" panose="020F0502020204030204" pitchFamily="34" charset="0"/>
                        </a:rPr>
                        <a:t>24</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TRANSFERENCIAS CORRIENTES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8.538.445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1.532.112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-7.006.333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1.532.110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17,9%</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269772212"/>
                  </a:ext>
                </a:extLst>
              </a:tr>
              <a:tr h="176796">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01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Al Sector Privado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3.620.476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1.357.870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-2.262.606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1.357.870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37,5%</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4037717576"/>
                  </a:ext>
                </a:extLst>
              </a:tr>
              <a:tr h="176796">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210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Instituciones Colaboradoras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1.647.876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746.838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-901.038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746.838</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45,3%</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260774617"/>
                  </a:ext>
                </a:extLst>
              </a:tr>
              <a:tr h="176796">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212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Museo San Francisco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65.816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32.908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-32.908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32.908</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50,0%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93081767"/>
                  </a:ext>
                </a:extLst>
              </a:tr>
              <a:tr h="176796">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222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Fundación Museo de la Memoria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1.734.373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578.124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-1.156.249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578.124</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33,3%</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809094956"/>
                  </a:ext>
                </a:extLst>
              </a:tr>
              <a:tr h="176796">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223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Sitios Patrimonio Mundial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172.411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-172.411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477310437"/>
                  </a:ext>
                </a:extLst>
              </a:tr>
              <a:tr h="176796">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03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A Otras Entidades Públicas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4.917.969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174.242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-4.743.727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174.240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3,5%</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883829677"/>
                  </a:ext>
                </a:extLst>
              </a:tr>
              <a:tr h="176796">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192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Acciones culturales complementarias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4.767.189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166.969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-4.600.220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166.968</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3,5%</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313461890"/>
                  </a:ext>
                </a:extLst>
              </a:tr>
              <a:tr h="176796">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193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Centro Nacional del Patrimonio Mundial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150.780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7.273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-143.507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7.272</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4,8%</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199259261"/>
                  </a:ext>
                </a:extLst>
              </a:tr>
              <a:tr h="176796">
                <a:tc>
                  <a:txBody>
                    <a:bodyPr/>
                    <a:lstStyle/>
                    <a:p>
                      <a:pPr algn="ctr" fontAlgn="ctr"/>
                      <a:r>
                        <a:rPr lang="es-CL" sz="800" b="1" i="0" u="none" strike="noStrike">
                          <a:solidFill>
                            <a:srgbClr val="000000"/>
                          </a:solidFill>
                          <a:effectLst/>
                          <a:latin typeface="Calibri" panose="020F0502020204030204" pitchFamily="34" charset="0"/>
                        </a:rPr>
                        <a:t>25</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INTEGROS AL FISCO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17.482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1.132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-16.350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1.132</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6,5%</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591086427"/>
                  </a:ext>
                </a:extLst>
              </a:tr>
              <a:tr h="176796">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01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Impuestos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17.482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1.132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-16.350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1.132</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6,5%</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407623190"/>
                  </a:ext>
                </a:extLst>
              </a:tr>
              <a:tr h="176796">
                <a:tc>
                  <a:txBody>
                    <a:bodyPr/>
                    <a:lstStyle/>
                    <a:p>
                      <a:pPr algn="ctr" fontAlgn="ctr"/>
                      <a:r>
                        <a:rPr lang="es-CL" sz="800" b="1" i="0" u="none" strike="noStrike">
                          <a:solidFill>
                            <a:srgbClr val="000000"/>
                          </a:solidFill>
                          <a:effectLst/>
                          <a:latin typeface="Calibri" panose="020F0502020204030204" pitchFamily="34" charset="0"/>
                        </a:rPr>
                        <a:t>29</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ADQUISICIÓN DE ACTIVOS NO FINANCIEROS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2.564.480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141.762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-2.422.718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128.764</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5,0%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90,8%</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37517647"/>
                  </a:ext>
                </a:extLst>
              </a:tr>
              <a:tr h="176796">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04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Mobiliario y Otros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2.274.668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123.551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-2.151.117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123.552</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5,4%</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10686539"/>
                  </a:ext>
                </a:extLst>
              </a:tr>
              <a:tr h="176796">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05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Máquinas y Equipos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81.534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1.591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-79.943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1.591</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4223918311"/>
                  </a:ext>
                </a:extLst>
              </a:tr>
              <a:tr h="176796">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06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Equipos Informáticos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117.990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1.183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-116.807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1.183</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05283154"/>
                  </a:ext>
                </a:extLst>
              </a:tr>
              <a:tr h="176796">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07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Programas Informáticos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90.288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15.437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-74.851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2.438</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2,7%</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dirty="0">
                          <a:solidFill>
                            <a:srgbClr val="000000"/>
                          </a:solidFill>
                          <a:effectLst/>
                          <a:latin typeface="Calibri" panose="020F0502020204030204" pitchFamily="34" charset="0"/>
                        </a:rPr>
                        <a:t>15,8%</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114437236"/>
                  </a:ext>
                </a:extLst>
              </a:tr>
            </a:tbl>
          </a:graphicData>
        </a:graphic>
      </p:graphicFrame>
      <p:sp>
        <p:nvSpPr>
          <p:cNvPr id="9" name="3 Marcador de pie de página">
            <a:extLst>
              <a:ext uri="{FF2B5EF4-FFF2-40B4-BE49-F238E27FC236}">
                <a16:creationId xmlns:a16="http://schemas.microsoft.com/office/drawing/2014/main" id="{855D57EF-E82F-4BF8-91E3-9C5477B6C86D}"/>
              </a:ext>
            </a:extLst>
          </p:cNvPr>
          <p:cNvSpPr>
            <a:spLocks noGrp="1"/>
          </p:cNvSpPr>
          <p:nvPr>
            <p:ph type="ftr" sz="quarter" idx="11"/>
          </p:nvPr>
        </p:nvSpPr>
        <p:spPr>
          <a:xfrm>
            <a:off x="465629" y="6356349"/>
            <a:ext cx="8406135" cy="365125"/>
          </a:xfrm>
        </p:spPr>
        <p:txBody>
          <a:body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4184122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28</a:t>
            </a:fld>
            <a:endParaRPr lang="es-CL"/>
          </a:p>
        </p:txBody>
      </p:sp>
      <p:sp>
        <p:nvSpPr>
          <p:cNvPr id="6" name="1 Título"/>
          <p:cNvSpPr txBox="1">
            <a:spLocks/>
          </p:cNvSpPr>
          <p:nvPr/>
        </p:nvSpPr>
        <p:spPr>
          <a:xfrm>
            <a:off x="414336" y="476672"/>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05, Programa 01:</a:t>
            </a:r>
          </a:p>
          <a:p>
            <a:pPr algn="ctr" defTabSz="733425" fontAlgn="base">
              <a:spcAft>
                <a:spcPct val="0"/>
              </a:spcAft>
            </a:pPr>
            <a:r>
              <a:rPr lang="es-CL" sz="1800" b="1" dirty="0">
                <a:solidFill>
                  <a:schemeClr val="tx1"/>
                </a:solidFill>
                <a:ea typeface="Verdana" pitchFamily="34" charset="0"/>
                <a:cs typeface="Verdana" pitchFamily="34" charset="0"/>
              </a:rPr>
              <a:t>DIRECCIÓN DE BIBLIOTECAS, ARCHIVOS Y MUSEOS</a:t>
            </a:r>
          </a:p>
          <a:p>
            <a:pPr algn="ctr" defTabSz="733425" fontAlgn="base">
              <a:spcAft>
                <a:spcPct val="0"/>
              </a:spcAft>
            </a:pPr>
            <a:r>
              <a:rPr lang="es-CL" sz="1800" b="1" dirty="0">
                <a:solidFill>
                  <a:schemeClr val="tx1"/>
                </a:solidFill>
                <a:ea typeface="Verdana" pitchFamily="34" charset="0"/>
                <a:cs typeface="Verdana" pitchFamily="34" charset="0"/>
              </a:rPr>
              <a:t>acumulada al mes de abril de 2018 </a:t>
            </a:r>
          </a:p>
        </p:txBody>
      </p:sp>
      <p:sp>
        <p:nvSpPr>
          <p:cNvPr id="8" name="1 Título"/>
          <p:cNvSpPr txBox="1">
            <a:spLocks/>
          </p:cNvSpPr>
          <p:nvPr/>
        </p:nvSpPr>
        <p:spPr>
          <a:xfrm>
            <a:off x="420566" y="1406319"/>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 </a:t>
            </a:r>
            <a:r>
              <a:rPr lang="es-CL" sz="1600" b="1" i="1" dirty="0">
                <a:latin typeface="+mn-lt"/>
                <a:ea typeface="Verdana" pitchFamily="34" charset="0"/>
                <a:cs typeface="Verdana" pitchFamily="34" charset="0"/>
              </a:rPr>
              <a:t>2 de 2</a:t>
            </a:r>
          </a:p>
        </p:txBody>
      </p:sp>
      <p:graphicFrame>
        <p:nvGraphicFramePr>
          <p:cNvPr id="2" name="Tabla 1">
            <a:extLst>
              <a:ext uri="{FF2B5EF4-FFF2-40B4-BE49-F238E27FC236}">
                <a16:creationId xmlns:a16="http://schemas.microsoft.com/office/drawing/2014/main" id="{92CECCCE-0A5C-4360-B003-68E780BF7283}"/>
              </a:ext>
            </a:extLst>
          </p:cNvPr>
          <p:cNvGraphicFramePr>
            <a:graphicFrameLocks noGrp="1"/>
          </p:cNvGraphicFramePr>
          <p:nvPr>
            <p:extLst>
              <p:ext uri="{D42A27DB-BD31-4B8C-83A1-F6EECF244321}">
                <p14:modId xmlns:p14="http://schemas.microsoft.com/office/powerpoint/2010/main" val="3478990203"/>
              </p:ext>
            </p:extLst>
          </p:nvPr>
        </p:nvGraphicFramePr>
        <p:xfrm>
          <a:off x="439520" y="1861658"/>
          <a:ext cx="8185616" cy="2431438"/>
        </p:xfrm>
        <a:graphic>
          <a:graphicData uri="http://schemas.openxmlformats.org/drawingml/2006/table">
            <a:tbl>
              <a:tblPr/>
              <a:tblGrid>
                <a:gridCol w="347251">
                  <a:extLst>
                    <a:ext uri="{9D8B030D-6E8A-4147-A177-3AD203B41FA5}">
                      <a16:colId xmlns:a16="http://schemas.microsoft.com/office/drawing/2014/main" val="1699556889"/>
                    </a:ext>
                  </a:extLst>
                </a:gridCol>
                <a:gridCol w="320539">
                  <a:extLst>
                    <a:ext uri="{9D8B030D-6E8A-4147-A177-3AD203B41FA5}">
                      <a16:colId xmlns:a16="http://schemas.microsoft.com/office/drawing/2014/main" val="466542871"/>
                    </a:ext>
                  </a:extLst>
                </a:gridCol>
                <a:gridCol w="332411">
                  <a:extLst>
                    <a:ext uri="{9D8B030D-6E8A-4147-A177-3AD203B41FA5}">
                      <a16:colId xmlns:a16="http://schemas.microsoft.com/office/drawing/2014/main" val="1488999557"/>
                    </a:ext>
                  </a:extLst>
                </a:gridCol>
                <a:gridCol w="2662255">
                  <a:extLst>
                    <a:ext uri="{9D8B030D-6E8A-4147-A177-3AD203B41FA5}">
                      <a16:colId xmlns:a16="http://schemas.microsoft.com/office/drawing/2014/main" val="4043741389"/>
                    </a:ext>
                  </a:extLst>
                </a:gridCol>
                <a:gridCol w="795411">
                  <a:extLst>
                    <a:ext uri="{9D8B030D-6E8A-4147-A177-3AD203B41FA5}">
                      <a16:colId xmlns:a16="http://schemas.microsoft.com/office/drawing/2014/main" val="3906961048"/>
                    </a:ext>
                  </a:extLst>
                </a:gridCol>
                <a:gridCol w="795411">
                  <a:extLst>
                    <a:ext uri="{9D8B030D-6E8A-4147-A177-3AD203B41FA5}">
                      <a16:colId xmlns:a16="http://schemas.microsoft.com/office/drawing/2014/main" val="696999847"/>
                    </a:ext>
                  </a:extLst>
                </a:gridCol>
                <a:gridCol w="795411">
                  <a:extLst>
                    <a:ext uri="{9D8B030D-6E8A-4147-A177-3AD203B41FA5}">
                      <a16:colId xmlns:a16="http://schemas.microsoft.com/office/drawing/2014/main" val="1880740954"/>
                    </a:ext>
                  </a:extLst>
                </a:gridCol>
                <a:gridCol w="712309">
                  <a:extLst>
                    <a:ext uri="{9D8B030D-6E8A-4147-A177-3AD203B41FA5}">
                      <a16:colId xmlns:a16="http://schemas.microsoft.com/office/drawing/2014/main" val="2658357831"/>
                    </a:ext>
                  </a:extLst>
                </a:gridCol>
                <a:gridCol w="712309">
                  <a:extLst>
                    <a:ext uri="{9D8B030D-6E8A-4147-A177-3AD203B41FA5}">
                      <a16:colId xmlns:a16="http://schemas.microsoft.com/office/drawing/2014/main" val="168536384"/>
                    </a:ext>
                  </a:extLst>
                </a:gridCol>
                <a:gridCol w="712309">
                  <a:extLst>
                    <a:ext uri="{9D8B030D-6E8A-4147-A177-3AD203B41FA5}">
                      <a16:colId xmlns:a16="http://schemas.microsoft.com/office/drawing/2014/main" val="550367327"/>
                    </a:ext>
                  </a:extLst>
                </a:gridCol>
              </a:tblGrid>
              <a:tr h="184200">
                <a:tc>
                  <a:txBody>
                    <a:bodyPr/>
                    <a:lstStyle/>
                    <a:p>
                      <a:pPr algn="l" fontAlgn="ctr"/>
                      <a:r>
                        <a:rPr lang="es-CL" sz="800" b="1" i="0" u="none" strike="noStrike">
                          <a:solidFill>
                            <a:srgbClr val="FFFFFF"/>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8585" marR="8585" marT="8585"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8585" marR="8585" marT="8585"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gridSpan="3">
                  <a:txBody>
                    <a:bodyPr/>
                    <a:lstStyle/>
                    <a:p>
                      <a:pPr algn="ctr" fontAlgn="ctr"/>
                      <a:r>
                        <a:rPr lang="es-CL" sz="800" b="1" i="0" u="none" strike="noStrike">
                          <a:solidFill>
                            <a:srgbClr val="FFFFFF"/>
                          </a:solidFill>
                          <a:effectLst/>
                          <a:latin typeface="Calibri" panose="020F0502020204030204" pitchFamily="34" charset="0"/>
                        </a:rPr>
                        <a:t>Presupuesto 2018</a:t>
                      </a:r>
                    </a:p>
                  </a:txBody>
                  <a:tcPr marL="8585" marR="8585" marT="8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tc gridSpan="3">
                  <a:txBody>
                    <a:bodyPr/>
                    <a:lstStyle/>
                    <a:p>
                      <a:pPr algn="ctr" fontAlgn="ctr"/>
                      <a:r>
                        <a:rPr lang="es-CL" sz="800" b="1" i="0" u="none" strike="noStrike">
                          <a:solidFill>
                            <a:srgbClr val="FFFFFF"/>
                          </a:solidFill>
                          <a:effectLst/>
                          <a:latin typeface="Calibri" panose="020F0502020204030204" pitchFamily="34" charset="0"/>
                        </a:rPr>
                        <a:t>Ejecución</a:t>
                      </a:r>
                    </a:p>
                  </a:txBody>
                  <a:tcPr marL="8585" marR="8585" marT="8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404220332"/>
                  </a:ext>
                </a:extLst>
              </a:tr>
              <a:tr h="294719">
                <a:tc>
                  <a:txBody>
                    <a:bodyPr/>
                    <a:lstStyle/>
                    <a:p>
                      <a:pPr algn="l" fontAlgn="ctr"/>
                      <a:r>
                        <a:rPr lang="es-CL" sz="800" b="1" i="0" u="none" strike="noStrike">
                          <a:solidFill>
                            <a:srgbClr val="FFFFFF"/>
                          </a:solidFill>
                          <a:effectLst/>
                          <a:latin typeface="Calibri" panose="020F0502020204030204" pitchFamily="34" charset="0"/>
                        </a:rPr>
                        <a:t>Subt.</a:t>
                      </a:r>
                    </a:p>
                  </a:txBody>
                  <a:tcPr marL="8585" marR="8585" marT="8585" marB="0" anchor="ctr">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Ítem</a:t>
                      </a:r>
                    </a:p>
                  </a:txBody>
                  <a:tcPr marL="8585" marR="8585" marT="8585"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Asig.</a:t>
                      </a:r>
                    </a:p>
                  </a:txBody>
                  <a:tcPr marL="8585" marR="8585" marT="8585"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Clasificación Económica</a:t>
                      </a:r>
                    </a:p>
                  </a:txBody>
                  <a:tcPr marL="8585" marR="8585" marT="8585" marB="0" anchor="ctr">
                    <a:lnL>
                      <a:noFill/>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Ley 2018</a:t>
                      </a:r>
                    </a:p>
                  </a:txBody>
                  <a:tcPr marL="8585" marR="8585" marT="8585" marB="0" anchor="ctr">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Vigente</a:t>
                      </a:r>
                    </a:p>
                  </a:txBody>
                  <a:tcPr marL="8585" marR="8585" marT="8585"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Variación</a:t>
                      </a:r>
                    </a:p>
                  </a:txBody>
                  <a:tcPr marL="8585" marR="8585" marT="8585" marB="0" anchor="ctr">
                    <a:lnL>
                      <a:noFill/>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Ejecución Acumulada</a:t>
                      </a:r>
                    </a:p>
                  </a:txBody>
                  <a:tcPr marL="8585" marR="8585" marT="8585" marB="0" anchor="ctr">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 de Ejecución Ley 2018</a:t>
                      </a:r>
                    </a:p>
                  </a:txBody>
                  <a:tcPr marL="8585" marR="8585" marT="8585"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 de Ejecución Ppto. Vigente</a:t>
                      </a:r>
                    </a:p>
                  </a:txBody>
                  <a:tcPr marL="8585" marR="8585" marT="8585" marB="0" anchor="ctr">
                    <a:lnL>
                      <a:noFill/>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3309803439"/>
                  </a:ext>
                </a:extLst>
              </a:tr>
              <a:tr h="184200">
                <a:tc>
                  <a:txBody>
                    <a:bodyPr/>
                    <a:lstStyle/>
                    <a:p>
                      <a:pPr algn="ctr" fontAlgn="ctr"/>
                      <a:r>
                        <a:rPr lang="es-CL" sz="800" b="1" i="0" u="none" strike="noStrike">
                          <a:solidFill>
                            <a:srgbClr val="000000"/>
                          </a:solidFill>
                          <a:effectLst/>
                          <a:latin typeface="Calibri" panose="020F0502020204030204" pitchFamily="34" charset="0"/>
                        </a:rPr>
                        <a:t>31</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INICIATIVAS DE INVERSIÓN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2.565.000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-2.565.000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4157117473"/>
                  </a:ext>
                </a:extLst>
              </a:tr>
              <a:tr h="184200">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02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Proyectos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2.565.000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-2.565.000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909072586"/>
                  </a:ext>
                </a:extLst>
              </a:tr>
              <a:tr h="184200">
                <a:tc>
                  <a:txBody>
                    <a:bodyPr/>
                    <a:lstStyle/>
                    <a:p>
                      <a:pPr algn="ctr" fontAlgn="ctr"/>
                      <a:r>
                        <a:rPr lang="es-CL" sz="800" b="1" i="0" u="none" strike="noStrike">
                          <a:solidFill>
                            <a:srgbClr val="000000"/>
                          </a:solidFill>
                          <a:effectLst/>
                          <a:latin typeface="Calibri" panose="020F0502020204030204" pitchFamily="34" charset="0"/>
                        </a:rPr>
                        <a:t>33</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TRANSFERENCIAS DE CAPITAL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1.512.205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-1.512.205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668224554"/>
                  </a:ext>
                </a:extLst>
              </a:tr>
              <a:tr h="184200">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01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Al Sector Privado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333.450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-333.450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414085834"/>
                  </a:ext>
                </a:extLst>
              </a:tr>
              <a:tr h="184200">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001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Fondo de Mejoramiento Integral de Museos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333.450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-333.450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811276228"/>
                  </a:ext>
                </a:extLst>
              </a:tr>
              <a:tr h="184200">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03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A Otras Entidades Públicas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1.178.755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-1.178.755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068314629"/>
                  </a:ext>
                </a:extLst>
              </a:tr>
              <a:tr h="294719">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005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Programa de Mejoramiento Integral de Bibliotecas Públicas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614.455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-614.455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845662622"/>
                  </a:ext>
                </a:extLst>
              </a:tr>
              <a:tr h="184200">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006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Fondo de Mejoramiento Integral de Museos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564.300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-564.300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4258323277"/>
                  </a:ext>
                </a:extLst>
              </a:tr>
              <a:tr h="184200">
                <a:tc>
                  <a:txBody>
                    <a:bodyPr/>
                    <a:lstStyle/>
                    <a:p>
                      <a:pPr algn="ctr" fontAlgn="ctr"/>
                      <a:r>
                        <a:rPr lang="es-CL" sz="800" b="1" i="0" u="none" strike="noStrike">
                          <a:solidFill>
                            <a:srgbClr val="000000"/>
                          </a:solidFill>
                          <a:effectLst/>
                          <a:latin typeface="Calibri" panose="020F0502020204030204" pitchFamily="34" charset="0"/>
                        </a:rPr>
                        <a:t>34</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SERVICIO DE LA DEUDA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1.000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1.000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122090878"/>
                  </a:ext>
                </a:extLst>
              </a:tr>
              <a:tr h="184200">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07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Deuda Flotante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1.000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1.000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dirty="0">
                          <a:solidFill>
                            <a:srgbClr val="000000"/>
                          </a:solidFill>
                          <a:effectLst/>
                          <a:latin typeface="Calibri" panose="020F0502020204030204" pitchFamily="34" charset="0"/>
                        </a:rPr>
                        <a:t>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002186775"/>
                  </a:ext>
                </a:extLst>
              </a:tr>
            </a:tbl>
          </a:graphicData>
        </a:graphic>
      </p:graphicFrame>
      <p:sp>
        <p:nvSpPr>
          <p:cNvPr id="7" name="3 Marcador de pie de página">
            <a:extLst>
              <a:ext uri="{FF2B5EF4-FFF2-40B4-BE49-F238E27FC236}">
                <a16:creationId xmlns:a16="http://schemas.microsoft.com/office/drawing/2014/main" id="{B481FD96-A49D-4DD0-8987-1C8FF6302E41}"/>
              </a:ext>
            </a:extLst>
          </p:cNvPr>
          <p:cNvSpPr>
            <a:spLocks noGrp="1"/>
          </p:cNvSpPr>
          <p:nvPr>
            <p:ph type="ftr" sz="quarter" idx="11"/>
          </p:nvPr>
        </p:nvSpPr>
        <p:spPr>
          <a:xfrm>
            <a:off x="465629" y="6356349"/>
            <a:ext cx="8406135" cy="365125"/>
          </a:xfrm>
        </p:spPr>
        <p:txBody>
          <a:body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4055710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29</a:t>
            </a:fld>
            <a:endParaRPr lang="es-CL"/>
          </a:p>
        </p:txBody>
      </p:sp>
      <p:sp>
        <p:nvSpPr>
          <p:cNvPr id="6" name="1 Título"/>
          <p:cNvSpPr txBox="1">
            <a:spLocks/>
          </p:cNvSpPr>
          <p:nvPr/>
        </p:nvSpPr>
        <p:spPr>
          <a:xfrm>
            <a:off x="414336" y="476672"/>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05, Programa 02:</a:t>
            </a:r>
          </a:p>
          <a:p>
            <a:pPr algn="ctr" defTabSz="733425" fontAlgn="base">
              <a:spcAft>
                <a:spcPct val="0"/>
              </a:spcAft>
            </a:pPr>
            <a:r>
              <a:rPr lang="es-CL" sz="1800" b="1" dirty="0">
                <a:solidFill>
                  <a:schemeClr val="tx1"/>
                </a:solidFill>
                <a:ea typeface="Verdana" pitchFamily="34" charset="0"/>
                <a:cs typeface="Verdana" pitchFamily="34" charset="0"/>
              </a:rPr>
              <a:t>RED DE BIBLIOTECAS PÚBLICAS</a:t>
            </a:r>
          </a:p>
          <a:p>
            <a:pPr algn="ctr" defTabSz="733425" fontAlgn="base">
              <a:spcAft>
                <a:spcPct val="0"/>
              </a:spcAft>
            </a:pPr>
            <a:r>
              <a:rPr lang="es-CL" sz="1800" b="1" dirty="0">
                <a:solidFill>
                  <a:schemeClr val="tx1"/>
                </a:solidFill>
                <a:ea typeface="Verdana" pitchFamily="34" charset="0"/>
                <a:cs typeface="Verdana" pitchFamily="34" charset="0"/>
              </a:rPr>
              <a:t>acumulada al mes de abril de 2018 </a:t>
            </a:r>
          </a:p>
        </p:txBody>
      </p:sp>
      <p:sp>
        <p:nvSpPr>
          <p:cNvPr id="8" name="1 Título"/>
          <p:cNvSpPr txBox="1">
            <a:spLocks/>
          </p:cNvSpPr>
          <p:nvPr/>
        </p:nvSpPr>
        <p:spPr>
          <a:xfrm>
            <a:off x="420566" y="1406319"/>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3" name="Tabla 2">
            <a:extLst>
              <a:ext uri="{FF2B5EF4-FFF2-40B4-BE49-F238E27FC236}">
                <a16:creationId xmlns:a16="http://schemas.microsoft.com/office/drawing/2014/main" id="{414687A8-DAAA-430A-9FC3-05BBBF2BA727}"/>
              </a:ext>
            </a:extLst>
          </p:cNvPr>
          <p:cNvGraphicFramePr>
            <a:graphicFrameLocks noGrp="1"/>
          </p:cNvGraphicFramePr>
          <p:nvPr>
            <p:extLst>
              <p:ext uri="{D42A27DB-BD31-4B8C-83A1-F6EECF244321}">
                <p14:modId xmlns:p14="http://schemas.microsoft.com/office/powerpoint/2010/main" val="553024608"/>
              </p:ext>
            </p:extLst>
          </p:nvPr>
        </p:nvGraphicFramePr>
        <p:xfrm>
          <a:off x="414336" y="1861659"/>
          <a:ext cx="8210797" cy="2647461"/>
        </p:xfrm>
        <a:graphic>
          <a:graphicData uri="http://schemas.openxmlformats.org/drawingml/2006/table">
            <a:tbl>
              <a:tblPr/>
              <a:tblGrid>
                <a:gridCol w="348319">
                  <a:extLst>
                    <a:ext uri="{9D8B030D-6E8A-4147-A177-3AD203B41FA5}">
                      <a16:colId xmlns:a16="http://schemas.microsoft.com/office/drawing/2014/main" val="2873186700"/>
                    </a:ext>
                  </a:extLst>
                </a:gridCol>
                <a:gridCol w="321525">
                  <a:extLst>
                    <a:ext uri="{9D8B030D-6E8A-4147-A177-3AD203B41FA5}">
                      <a16:colId xmlns:a16="http://schemas.microsoft.com/office/drawing/2014/main" val="1036069264"/>
                    </a:ext>
                  </a:extLst>
                </a:gridCol>
                <a:gridCol w="333433">
                  <a:extLst>
                    <a:ext uri="{9D8B030D-6E8A-4147-A177-3AD203B41FA5}">
                      <a16:colId xmlns:a16="http://schemas.microsoft.com/office/drawing/2014/main" val="2059245830"/>
                    </a:ext>
                  </a:extLst>
                </a:gridCol>
                <a:gridCol w="2670446">
                  <a:extLst>
                    <a:ext uri="{9D8B030D-6E8A-4147-A177-3AD203B41FA5}">
                      <a16:colId xmlns:a16="http://schemas.microsoft.com/office/drawing/2014/main" val="3795867907"/>
                    </a:ext>
                  </a:extLst>
                </a:gridCol>
                <a:gridCol w="797858">
                  <a:extLst>
                    <a:ext uri="{9D8B030D-6E8A-4147-A177-3AD203B41FA5}">
                      <a16:colId xmlns:a16="http://schemas.microsoft.com/office/drawing/2014/main" val="3674095657"/>
                    </a:ext>
                  </a:extLst>
                </a:gridCol>
                <a:gridCol w="797858">
                  <a:extLst>
                    <a:ext uri="{9D8B030D-6E8A-4147-A177-3AD203B41FA5}">
                      <a16:colId xmlns:a16="http://schemas.microsoft.com/office/drawing/2014/main" val="4099573671"/>
                    </a:ext>
                  </a:extLst>
                </a:gridCol>
                <a:gridCol w="797858">
                  <a:extLst>
                    <a:ext uri="{9D8B030D-6E8A-4147-A177-3AD203B41FA5}">
                      <a16:colId xmlns:a16="http://schemas.microsoft.com/office/drawing/2014/main" val="461830039"/>
                    </a:ext>
                  </a:extLst>
                </a:gridCol>
                <a:gridCol w="714500">
                  <a:extLst>
                    <a:ext uri="{9D8B030D-6E8A-4147-A177-3AD203B41FA5}">
                      <a16:colId xmlns:a16="http://schemas.microsoft.com/office/drawing/2014/main" val="2101425472"/>
                    </a:ext>
                  </a:extLst>
                </a:gridCol>
                <a:gridCol w="714500">
                  <a:extLst>
                    <a:ext uri="{9D8B030D-6E8A-4147-A177-3AD203B41FA5}">
                      <a16:colId xmlns:a16="http://schemas.microsoft.com/office/drawing/2014/main" val="3075726457"/>
                    </a:ext>
                  </a:extLst>
                </a:gridCol>
                <a:gridCol w="714500">
                  <a:extLst>
                    <a:ext uri="{9D8B030D-6E8A-4147-A177-3AD203B41FA5}">
                      <a16:colId xmlns:a16="http://schemas.microsoft.com/office/drawing/2014/main" val="1946017378"/>
                    </a:ext>
                  </a:extLst>
                </a:gridCol>
              </a:tblGrid>
              <a:tr h="181333">
                <a:tc>
                  <a:txBody>
                    <a:bodyPr/>
                    <a:lstStyle/>
                    <a:p>
                      <a:pPr algn="l" fontAlgn="ctr"/>
                      <a:r>
                        <a:rPr lang="es-CL" sz="800" b="1" i="0" u="none" strike="noStrike">
                          <a:solidFill>
                            <a:srgbClr val="FFFFFF"/>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8585" marR="8585" marT="8585"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8585" marR="8585" marT="8585"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gridSpan="3">
                  <a:txBody>
                    <a:bodyPr/>
                    <a:lstStyle/>
                    <a:p>
                      <a:pPr algn="ctr" fontAlgn="ctr"/>
                      <a:r>
                        <a:rPr lang="es-CL" sz="800" b="1" i="0" u="none" strike="noStrike">
                          <a:solidFill>
                            <a:srgbClr val="FFFFFF"/>
                          </a:solidFill>
                          <a:effectLst/>
                          <a:latin typeface="Calibri" panose="020F0502020204030204" pitchFamily="34" charset="0"/>
                        </a:rPr>
                        <a:t>Presupuesto 2018</a:t>
                      </a:r>
                    </a:p>
                  </a:txBody>
                  <a:tcPr marL="8585" marR="8585" marT="8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tc gridSpan="3">
                  <a:txBody>
                    <a:bodyPr/>
                    <a:lstStyle/>
                    <a:p>
                      <a:pPr algn="ctr" fontAlgn="ctr"/>
                      <a:r>
                        <a:rPr lang="es-CL" sz="800" b="1" i="0" u="none" strike="noStrike">
                          <a:solidFill>
                            <a:srgbClr val="FFFFFF"/>
                          </a:solidFill>
                          <a:effectLst/>
                          <a:latin typeface="Calibri" panose="020F0502020204030204" pitchFamily="34" charset="0"/>
                        </a:rPr>
                        <a:t>Ejecución</a:t>
                      </a:r>
                    </a:p>
                  </a:txBody>
                  <a:tcPr marL="8585" marR="8585" marT="8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2918653405"/>
                  </a:ext>
                </a:extLst>
              </a:tr>
              <a:tr h="290132">
                <a:tc>
                  <a:txBody>
                    <a:bodyPr/>
                    <a:lstStyle/>
                    <a:p>
                      <a:pPr algn="l" fontAlgn="ctr"/>
                      <a:r>
                        <a:rPr lang="es-CL" sz="800" b="1" i="0" u="none" strike="noStrike">
                          <a:solidFill>
                            <a:srgbClr val="FFFFFF"/>
                          </a:solidFill>
                          <a:effectLst/>
                          <a:latin typeface="Calibri" panose="020F0502020204030204" pitchFamily="34" charset="0"/>
                        </a:rPr>
                        <a:t>Subt.</a:t>
                      </a:r>
                    </a:p>
                  </a:txBody>
                  <a:tcPr marL="8585" marR="8585" marT="858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Ítem</a:t>
                      </a:r>
                    </a:p>
                  </a:txBody>
                  <a:tcPr marL="8585" marR="8585" marT="8585"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Asig.</a:t>
                      </a:r>
                    </a:p>
                  </a:txBody>
                  <a:tcPr marL="8585" marR="8585" marT="8585"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Clasificación Económica</a:t>
                      </a:r>
                    </a:p>
                  </a:txBody>
                  <a:tcPr marL="8585" marR="8585" marT="858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Ley 2018</a:t>
                      </a:r>
                    </a:p>
                  </a:txBody>
                  <a:tcPr marL="8585" marR="8585" marT="858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Vigente</a:t>
                      </a:r>
                    </a:p>
                  </a:txBody>
                  <a:tcPr marL="8585" marR="8585" marT="8585"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Variación</a:t>
                      </a:r>
                    </a:p>
                  </a:txBody>
                  <a:tcPr marL="8585" marR="8585" marT="858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Ejecución Acumulada</a:t>
                      </a:r>
                    </a:p>
                  </a:txBody>
                  <a:tcPr marL="8585" marR="8585" marT="858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 de Ejecución Ley 2018</a:t>
                      </a:r>
                    </a:p>
                  </a:txBody>
                  <a:tcPr marL="8585" marR="8585" marT="8585"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 de Ejecución Ppto. Vigente</a:t>
                      </a:r>
                    </a:p>
                  </a:txBody>
                  <a:tcPr marL="8585" marR="8585" marT="858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3776547592"/>
                  </a:ext>
                </a:extLst>
              </a:tr>
              <a:tr h="181333">
                <a:tc>
                  <a:txBody>
                    <a:bodyPr/>
                    <a:lstStyle/>
                    <a:p>
                      <a:pPr algn="l" fontAlgn="ctr"/>
                      <a:r>
                        <a:rPr lang="es-CL" sz="10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GASTOS</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6.457.451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1.561.077 </a:t>
                      </a:r>
                    </a:p>
                  </a:txBody>
                  <a:tcPr marL="8585" marR="8585" marT="8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-4.896.374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1.106.472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17,1%</a:t>
                      </a:r>
                    </a:p>
                  </a:txBody>
                  <a:tcPr marL="8585" marR="8585" marT="8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70,9%</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192894670"/>
                  </a:ext>
                </a:extLst>
              </a:tr>
              <a:tr h="181333">
                <a:tc>
                  <a:txBody>
                    <a:bodyPr/>
                    <a:lstStyle/>
                    <a:p>
                      <a:pPr algn="ctr" fontAlgn="ctr"/>
                      <a:r>
                        <a:rPr lang="es-CL" sz="800" b="1" i="0" u="none" strike="noStrike">
                          <a:solidFill>
                            <a:srgbClr val="000000"/>
                          </a:solidFill>
                          <a:effectLst/>
                          <a:latin typeface="Calibri" panose="020F0502020204030204" pitchFamily="34" charset="0"/>
                        </a:rPr>
                        <a:t>21</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GASTOS EN PERSONAL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1.277.045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161.504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-1.115.541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161.505</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12,6%</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891374158"/>
                  </a:ext>
                </a:extLst>
              </a:tr>
              <a:tr h="181333">
                <a:tc>
                  <a:txBody>
                    <a:bodyPr/>
                    <a:lstStyle/>
                    <a:p>
                      <a:pPr algn="ctr" fontAlgn="ctr"/>
                      <a:r>
                        <a:rPr lang="es-CL" sz="800" b="1" i="0" u="none" strike="noStrike">
                          <a:solidFill>
                            <a:srgbClr val="000000"/>
                          </a:solidFill>
                          <a:effectLst/>
                          <a:latin typeface="Calibri" panose="020F0502020204030204" pitchFamily="34" charset="0"/>
                        </a:rPr>
                        <a:t>22</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BIENES Y SERVICIOS DE CONSUMO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4.954.499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906.453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-4.048.046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906.452</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18,3%</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669859836"/>
                  </a:ext>
                </a:extLst>
              </a:tr>
              <a:tr h="181333">
                <a:tc>
                  <a:txBody>
                    <a:bodyPr/>
                    <a:lstStyle/>
                    <a:p>
                      <a:pPr algn="ctr" fontAlgn="ctr"/>
                      <a:r>
                        <a:rPr lang="es-CL" sz="800" b="1" i="0" u="none" strike="noStrike">
                          <a:solidFill>
                            <a:srgbClr val="000000"/>
                          </a:solidFill>
                          <a:effectLst/>
                          <a:latin typeface="Calibri" panose="020F0502020204030204" pitchFamily="34" charset="0"/>
                        </a:rPr>
                        <a:t>25</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INTEGROS AL FISCO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1.264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-1.264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581442902"/>
                  </a:ext>
                </a:extLst>
              </a:tr>
              <a:tr h="181333">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01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Impuestos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1.264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-1.264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593420629"/>
                  </a:ext>
                </a:extLst>
              </a:tr>
              <a:tr h="181333">
                <a:tc>
                  <a:txBody>
                    <a:bodyPr/>
                    <a:lstStyle/>
                    <a:p>
                      <a:pPr algn="ctr" fontAlgn="ctr"/>
                      <a:r>
                        <a:rPr lang="es-CL" sz="800" b="1" i="0" u="none" strike="noStrike">
                          <a:solidFill>
                            <a:srgbClr val="000000"/>
                          </a:solidFill>
                          <a:effectLst/>
                          <a:latin typeface="Calibri" panose="020F0502020204030204" pitchFamily="34" charset="0"/>
                        </a:rPr>
                        <a:t>29</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ADQUISICIÓN DE ACTIVOS NO FINANCIEROS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222.643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38.515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-184.128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38.515</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17,3%</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901454709"/>
                  </a:ext>
                </a:extLst>
              </a:tr>
              <a:tr h="181333">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04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Mobiliario y Otros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100.805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28.637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-72.168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28.637</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28,4%</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345753389"/>
                  </a:ext>
                </a:extLst>
              </a:tr>
              <a:tr h="181333">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05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Máquinas y Equipos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5.284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2.978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-2.306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2.978</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56,4%</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921991323"/>
                  </a:ext>
                </a:extLst>
              </a:tr>
              <a:tr h="181333">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06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Equipos Informáticos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82.080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6.749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-75.331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6.749</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8,2%</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897063992"/>
                  </a:ext>
                </a:extLst>
              </a:tr>
              <a:tr h="181333">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07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Programas Informáticos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34.474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151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-34.323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151</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0,4%</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67434154"/>
                  </a:ext>
                </a:extLst>
              </a:tr>
              <a:tr h="181333">
                <a:tc>
                  <a:txBody>
                    <a:bodyPr/>
                    <a:lstStyle/>
                    <a:p>
                      <a:pPr algn="ctr" fontAlgn="ctr"/>
                      <a:r>
                        <a:rPr lang="es-CL" sz="800" b="1" i="0" u="none" strike="noStrike">
                          <a:solidFill>
                            <a:srgbClr val="000000"/>
                          </a:solidFill>
                          <a:effectLst/>
                          <a:latin typeface="Calibri" panose="020F0502020204030204" pitchFamily="34" charset="0"/>
                        </a:rPr>
                        <a:t>34</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SERVICIO DE LA DEUDA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1.000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1.000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262604095"/>
                  </a:ext>
                </a:extLst>
              </a:tr>
              <a:tr h="181333">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07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Deuda Flotante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1.000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1.000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dirty="0">
                          <a:solidFill>
                            <a:srgbClr val="000000"/>
                          </a:solidFill>
                          <a:effectLst/>
                          <a:latin typeface="Calibri" panose="020F0502020204030204" pitchFamily="34" charset="0"/>
                        </a:rPr>
                        <a:t>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786806554"/>
                  </a:ext>
                </a:extLst>
              </a:tr>
            </a:tbl>
          </a:graphicData>
        </a:graphic>
      </p:graphicFrame>
      <p:sp>
        <p:nvSpPr>
          <p:cNvPr id="7" name="3 Marcador de pie de página">
            <a:extLst>
              <a:ext uri="{FF2B5EF4-FFF2-40B4-BE49-F238E27FC236}">
                <a16:creationId xmlns:a16="http://schemas.microsoft.com/office/drawing/2014/main" id="{ABE8FAE1-4548-482A-8772-7436BE7E1F73}"/>
              </a:ext>
            </a:extLst>
          </p:cNvPr>
          <p:cNvSpPr>
            <a:spLocks noGrp="1"/>
          </p:cNvSpPr>
          <p:nvPr>
            <p:ph type="ftr" sz="quarter" idx="11"/>
          </p:nvPr>
        </p:nvSpPr>
        <p:spPr>
          <a:xfrm>
            <a:off x="465629" y="6356349"/>
            <a:ext cx="8406135" cy="365125"/>
          </a:xfrm>
        </p:spPr>
        <p:txBody>
          <a:body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3473615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4338" y="548680"/>
            <a:ext cx="8210798" cy="652648"/>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del Ministerio de Educación</a:t>
            </a:r>
            <a:br>
              <a:rPr lang="es-CL" sz="1800" b="1" dirty="0">
                <a:solidFill>
                  <a:schemeClr val="tx1"/>
                </a:solidFill>
                <a:ea typeface="Verdana" pitchFamily="34" charset="0"/>
                <a:cs typeface="Verdana" pitchFamily="34" charset="0"/>
              </a:rPr>
            </a:br>
            <a:r>
              <a:rPr lang="es-CL" sz="1800" b="1" dirty="0">
                <a:solidFill>
                  <a:schemeClr val="tx1"/>
                </a:solidFill>
                <a:ea typeface="Verdana" pitchFamily="34" charset="0"/>
                <a:cs typeface="Verdana" pitchFamily="34" charset="0"/>
              </a:rPr>
              <a:t>acumulada al mes de abril de 2018 </a:t>
            </a:r>
          </a:p>
        </p:txBody>
      </p:sp>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3</a:t>
            </a:fld>
            <a:endParaRPr lang="es-CL"/>
          </a:p>
        </p:txBody>
      </p:sp>
      <p:sp>
        <p:nvSpPr>
          <p:cNvPr id="6" name="1 Título"/>
          <p:cNvSpPr txBox="1">
            <a:spLocks/>
          </p:cNvSpPr>
          <p:nvPr/>
        </p:nvSpPr>
        <p:spPr>
          <a:xfrm>
            <a:off x="407442" y="1412776"/>
            <a:ext cx="8229600" cy="504056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r>
              <a:rPr lang="es-CL" sz="1600" b="1" dirty="0">
                <a:latin typeface="+mn-lt"/>
                <a:ea typeface="Verdana" pitchFamily="34" charset="0"/>
                <a:cs typeface="Verdana" pitchFamily="34" charset="0"/>
              </a:rPr>
              <a:t>Principales hallazgos</a:t>
            </a:r>
          </a:p>
          <a:p>
            <a:pPr marL="342900" indent="-342900" algn="just">
              <a:spcBef>
                <a:spcPts val="1200"/>
              </a:spcBef>
              <a:spcAft>
                <a:spcPts val="1200"/>
              </a:spcAft>
              <a:buFont typeface="+mj-lt"/>
              <a:buAutoNum type="arabicPeriod" startAt="4"/>
            </a:pPr>
            <a:r>
              <a:rPr lang="es-CL" sz="1600" dirty="0"/>
              <a:t>El programa “Apoyo a la Implementación de los Servicios Locales de Educación” es el que presenta la menor tasa de gasto con un 0,2%, mientras que los programas “Programa de Infraestructura Educacional, Apoyo y Supervisión de Establecimientos Educacionales Subvencionados y  Fortalecimiento de la Educación Escolar Pública” presentan una ejecución del 100%.</a:t>
            </a:r>
          </a:p>
          <a:p>
            <a:pPr marL="342900" indent="-342900" algn="just">
              <a:spcBef>
                <a:spcPts val="1200"/>
              </a:spcBef>
              <a:spcAft>
                <a:spcPts val="1200"/>
              </a:spcAft>
              <a:buFont typeface="+mj-lt"/>
              <a:buAutoNum type="arabicPeriod" startAt="4"/>
            </a:pPr>
            <a:r>
              <a:rPr lang="es-CL" sz="1600" dirty="0"/>
              <a:t>Respecto a los aumentos al presupuesto inicial, la Partida presenta al mes de abril un aumento consolidado del </a:t>
            </a:r>
            <a:r>
              <a:rPr lang="es-CL" sz="1600" b="1" dirty="0"/>
              <a:t>$128.674 millones</a:t>
            </a:r>
            <a:r>
              <a:rPr lang="es-CL" sz="1600" dirty="0"/>
              <a:t>.  Lo que se traduce en incrementos en el subtítulo 23 Prestaciones de Seguridad Social, por $4.782 millones (bonificación por retiro) y subtítulo 34 Servicio de la Deuda por $246.029 millones, destinados al pago de las obligaciones devengadas al 31 de diciembre de 2017 (deuda flotante), todos con sus respectivos decretos de modificación presupuestaria, salvo el incremento en el Consejo Nacional de Educación</a:t>
            </a:r>
          </a:p>
          <a:p>
            <a:pPr marL="342900" indent="-342900" algn="just">
              <a:spcBef>
                <a:spcPts val="1200"/>
              </a:spcBef>
              <a:spcAft>
                <a:spcPts val="1200"/>
              </a:spcAft>
              <a:buFont typeface="+mj-lt"/>
              <a:buAutoNum type="arabicPeriod" startAt="6"/>
            </a:pPr>
            <a:r>
              <a:rPr lang="es-CL" sz="1600" dirty="0"/>
              <a:t>En cuanto a las reducciones al presupuesto inicial, existen modificaciones por $138.527 millones derivadas de la creación del presupuesto de las Subsecretarías de las Culturas, y las Artes; y, del Patrimonio Cultural.</a:t>
            </a:r>
          </a:p>
          <a:p>
            <a:pPr marL="342900" indent="-342900" algn="just">
              <a:spcBef>
                <a:spcPts val="1200"/>
              </a:spcBef>
              <a:spcAft>
                <a:spcPts val="1200"/>
              </a:spcAft>
              <a:buFont typeface="+mj-lt"/>
              <a:buAutoNum type="arabicPeriod" startAt="3"/>
            </a:pPr>
            <a:endParaRPr lang="es-CL" sz="1600" dirty="0"/>
          </a:p>
          <a:p>
            <a:pPr marL="342900" indent="-342900" algn="just">
              <a:spcBef>
                <a:spcPts val="1200"/>
              </a:spcBef>
              <a:spcAft>
                <a:spcPts val="1200"/>
              </a:spcAft>
              <a:buFont typeface="+mj-lt"/>
              <a:buAutoNum type="arabicPeriod" startAt="3"/>
            </a:pPr>
            <a:endParaRPr lang="es-CL" sz="1600" dirty="0"/>
          </a:p>
        </p:txBody>
      </p:sp>
    </p:spTree>
    <p:extLst>
      <p:ext uri="{BB962C8B-B14F-4D97-AF65-F5344CB8AC3E}">
        <p14:creationId xmlns:p14="http://schemas.microsoft.com/office/powerpoint/2010/main" val="3559652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30</a:t>
            </a:fld>
            <a:endParaRPr lang="es-CL"/>
          </a:p>
        </p:txBody>
      </p:sp>
      <p:sp>
        <p:nvSpPr>
          <p:cNvPr id="6" name="1 Título"/>
          <p:cNvSpPr txBox="1">
            <a:spLocks/>
          </p:cNvSpPr>
          <p:nvPr/>
        </p:nvSpPr>
        <p:spPr>
          <a:xfrm>
            <a:off x="414336" y="476672"/>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05, Programa 03:</a:t>
            </a:r>
          </a:p>
          <a:p>
            <a:pPr algn="ctr" defTabSz="733425" fontAlgn="base">
              <a:spcAft>
                <a:spcPct val="0"/>
              </a:spcAft>
            </a:pPr>
            <a:r>
              <a:rPr lang="es-CL" sz="1800" b="1" dirty="0">
                <a:solidFill>
                  <a:schemeClr val="tx1"/>
                </a:solidFill>
                <a:ea typeface="Verdana" pitchFamily="34" charset="0"/>
                <a:cs typeface="Verdana" pitchFamily="34" charset="0"/>
              </a:rPr>
              <a:t>CONSEJO DE MONUMENTOS NACIONALES</a:t>
            </a:r>
          </a:p>
          <a:p>
            <a:pPr algn="ctr" defTabSz="733425" fontAlgn="base">
              <a:spcAft>
                <a:spcPct val="0"/>
              </a:spcAft>
            </a:pPr>
            <a:r>
              <a:rPr lang="es-CL" sz="1800" b="1" dirty="0">
                <a:solidFill>
                  <a:schemeClr val="tx1"/>
                </a:solidFill>
                <a:ea typeface="Verdana" pitchFamily="34" charset="0"/>
                <a:cs typeface="Verdana" pitchFamily="34" charset="0"/>
              </a:rPr>
              <a:t>acumulada al mes de abril de 2018 </a:t>
            </a:r>
          </a:p>
        </p:txBody>
      </p:sp>
      <p:sp>
        <p:nvSpPr>
          <p:cNvPr id="8" name="1 Título"/>
          <p:cNvSpPr txBox="1">
            <a:spLocks/>
          </p:cNvSpPr>
          <p:nvPr/>
        </p:nvSpPr>
        <p:spPr>
          <a:xfrm>
            <a:off x="420566" y="1406319"/>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3" name="Tabla 2">
            <a:extLst>
              <a:ext uri="{FF2B5EF4-FFF2-40B4-BE49-F238E27FC236}">
                <a16:creationId xmlns:a16="http://schemas.microsoft.com/office/drawing/2014/main" id="{53F77613-D952-4D24-8209-C9BFCD29BD92}"/>
              </a:ext>
            </a:extLst>
          </p:cNvPr>
          <p:cNvGraphicFramePr>
            <a:graphicFrameLocks noGrp="1"/>
          </p:cNvGraphicFramePr>
          <p:nvPr>
            <p:extLst>
              <p:ext uri="{D42A27DB-BD31-4B8C-83A1-F6EECF244321}">
                <p14:modId xmlns:p14="http://schemas.microsoft.com/office/powerpoint/2010/main" val="70216103"/>
              </p:ext>
            </p:extLst>
          </p:nvPr>
        </p:nvGraphicFramePr>
        <p:xfrm>
          <a:off x="414336" y="1861658"/>
          <a:ext cx="8118105" cy="2215414"/>
        </p:xfrm>
        <a:graphic>
          <a:graphicData uri="http://schemas.openxmlformats.org/drawingml/2006/table">
            <a:tbl>
              <a:tblPr/>
              <a:tblGrid>
                <a:gridCol w="344387">
                  <a:extLst>
                    <a:ext uri="{9D8B030D-6E8A-4147-A177-3AD203B41FA5}">
                      <a16:colId xmlns:a16="http://schemas.microsoft.com/office/drawing/2014/main" val="1126034595"/>
                    </a:ext>
                  </a:extLst>
                </a:gridCol>
                <a:gridCol w="317896">
                  <a:extLst>
                    <a:ext uri="{9D8B030D-6E8A-4147-A177-3AD203B41FA5}">
                      <a16:colId xmlns:a16="http://schemas.microsoft.com/office/drawing/2014/main" val="4048179294"/>
                    </a:ext>
                  </a:extLst>
                </a:gridCol>
                <a:gridCol w="329669">
                  <a:extLst>
                    <a:ext uri="{9D8B030D-6E8A-4147-A177-3AD203B41FA5}">
                      <a16:colId xmlns:a16="http://schemas.microsoft.com/office/drawing/2014/main" val="43805716"/>
                    </a:ext>
                  </a:extLst>
                </a:gridCol>
                <a:gridCol w="2640298">
                  <a:extLst>
                    <a:ext uri="{9D8B030D-6E8A-4147-A177-3AD203B41FA5}">
                      <a16:colId xmlns:a16="http://schemas.microsoft.com/office/drawing/2014/main" val="2166541662"/>
                    </a:ext>
                  </a:extLst>
                </a:gridCol>
                <a:gridCol w="788851">
                  <a:extLst>
                    <a:ext uri="{9D8B030D-6E8A-4147-A177-3AD203B41FA5}">
                      <a16:colId xmlns:a16="http://schemas.microsoft.com/office/drawing/2014/main" val="528467005"/>
                    </a:ext>
                  </a:extLst>
                </a:gridCol>
                <a:gridCol w="788851">
                  <a:extLst>
                    <a:ext uri="{9D8B030D-6E8A-4147-A177-3AD203B41FA5}">
                      <a16:colId xmlns:a16="http://schemas.microsoft.com/office/drawing/2014/main" val="3792474744"/>
                    </a:ext>
                  </a:extLst>
                </a:gridCol>
                <a:gridCol w="788851">
                  <a:extLst>
                    <a:ext uri="{9D8B030D-6E8A-4147-A177-3AD203B41FA5}">
                      <a16:colId xmlns:a16="http://schemas.microsoft.com/office/drawing/2014/main" val="69676064"/>
                    </a:ext>
                  </a:extLst>
                </a:gridCol>
                <a:gridCol w="706434">
                  <a:extLst>
                    <a:ext uri="{9D8B030D-6E8A-4147-A177-3AD203B41FA5}">
                      <a16:colId xmlns:a16="http://schemas.microsoft.com/office/drawing/2014/main" val="152131016"/>
                    </a:ext>
                  </a:extLst>
                </a:gridCol>
                <a:gridCol w="706434">
                  <a:extLst>
                    <a:ext uri="{9D8B030D-6E8A-4147-A177-3AD203B41FA5}">
                      <a16:colId xmlns:a16="http://schemas.microsoft.com/office/drawing/2014/main" val="3165780240"/>
                    </a:ext>
                  </a:extLst>
                </a:gridCol>
                <a:gridCol w="706434">
                  <a:extLst>
                    <a:ext uri="{9D8B030D-6E8A-4147-A177-3AD203B41FA5}">
                      <a16:colId xmlns:a16="http://schemas.microsoft.com/office/drawing/2014/main" val="2234832773"/>
                    </a:ext>
                  </a:extLst>
                </a:gridCol>
              </a:tblGrid>
              <a:tr h="190984">
                <a:tc>
                  <a:txBody>
                    <a:bodyPr/>
                    <a:lstStyle/>
                    <a:p>
                      <a:pPr algn="l" fontAlgn="ctr"/>
                      <a:r>
                        <a:rPr lang="es-CL" sz="800" b="1" i="0" u="none" strike="noStrike">
                          <a:solidFill>
                            <a:srgbClr val="FFFFFF"/>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8585" marR="8585" marT="8585"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8585" marR="8585" marT="8585"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gridSpan="3">
                  <a:txBody>
                    <a:bodyPr/>
                    <a:lstStyle/>
                    <a:p>
                      <a:pPr algn="ctr" fontAlgn="ctr"/>
                      <a:r>
                        <a:rPr lang="es-CL" sz="800" b="1" i="0" u="none" strike="noStrike">
                          <a:solidFill>
                            <a:srgbClr val="FFFFFF"/>
                          </a:solidFill>
                          <a:effectLst/>
                          <a:latin typeface="Calibri" panose="020F0502020204030204" pitchFamily="34" charset="0"/>
                        </a:rPr>
                        <a:t>Presupuesto 2018</a:t>
                      </a:r>
                    </a:p>
                  </a:txBody>
                  <a:tcPr marL="8585" marR="8585" marT="8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tc gridSpan="3">
                  <a:txBody>
                    <a:bodyPr/>
                    <a:lstStyle/>
                    <a:p>
                      <a:pPr algn="ctr" fontAlgn="ctr"/>
                      <a:r>
                        <a:rPr lang="es-CL" sz="800" b="1" i="0" u="none" strike="noStrike">
                          <a:solidFill>
                            <a:srgbClr val="FFFFFF"/>
                          </a:solidFill>
                          <a:effectLst/>
                          <a:latin typeface="Calibri" panose="020F0502020204030204" pitchFamily="34" charset="0"/>
                        </a:rPr>
                        <a:t>Ejecución</a:t>
                      </a:r>
                    </a:p>
                  </a:txBody>
                  <a:tcPr marL="8585" marR="8585" marT="8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930586864"/>
                  </a:ext>
                </a:extLst>
              </a:tr>
              <a:tr h="305574">
                <a:tc>
                  <a:txBody>
                    <a:bodyPr/>
                    <a:lstStyle/>
                    <a:p>
                      <a:pPr algn="l" fontAlgn="ctr"/>
                      <a:r>
                        <a:rPr lang="es-CL" sz="800" b="1" i="0" u="none" strike="noStrike">
                          <a:solidFill>
                            <a:srgbClr val="FFFFFF"/>
                          </a:solidFill>
                          <a:effectLst/>
                          <a:latin typeface="Calibri" panose="020F0502020204030204" pitchFamily="34" charset="0"/>
                        </a:rPr>
                        <a:t>Subt.</a:t>
                      </a:r>
                    </a:p>
                  </a:txBody>
                  <a:tcPr marL="8585" marR="8585" marT="858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Ítem</a:t>
                      </a:r>
                    </a:p>
                  </a:txBody>
                  <a:tcPr marL="8585" marR="8585" marT="8585"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Asig.</a:t>
                      </a:r>
                    </a:p>
                  </a:txBody>
                  <a:tcPr marL="8585" marR="8585" marT="8585"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Clasificación Económica</a:t>
                      </a:r>
                    </a:p>
                  </a:txBody>
                  <a:tcPr marL="8585" marR="8585" marT="858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Ley 2018</a:t>
                      </a:r>
                    </a:p>
                  </a:txBody>
                  <a:tcPr marL="8585" marR="8585" marT="858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Vigente</a:t>
                      </a:r>
                    </a:p>
                  </a:txBody>
                  <a:tcPr marL="8585" marR="8585" marT="8585"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Variación</a:t>
                      </a:r>
                    </a:p>
                  </a:txBody>
                  <a:tcPr marL="8585" marR="8585" marT="858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Ejecución Acumulada</a:t>
                      </a:r>
                    </a:p>
                  </a:txBody>
                  <a:tcPr marL="8585" marR="8585" marT="858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 de Ejecución Ley 2018</a:t>
                      </a:r>
                    </a:p>
                  </a:txBody>
                  <a:tcPr marL="8585" marR="8585" marT="8585"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 de Ejecución Ppto. Vigente</a:t>
                      </a:r>
                    </a:p>
                  </a:txBody>
                  <a:tcPr marL="8585" marR="8585" marT="858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71795464"/>
                  </a:ext>
                </a:extLst>
              </a:tr>
              <a:tr h="190984">
                <a:tc>
                  <a:txBody>
                    <a:bodyPr/>
                    <a:lstStyle/>
                    <a:p>
                      <a:pPr algn="l" fontAlgn="ctr"/>
                      <a:r>
                        <a:rPr lang="es-CL" sz="10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10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GASTOS</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2.969.423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522.611 </a:t>
                      </a:r>
                    </a:p>
                  </a:txBody>
                  <a:tcPr marL="8585" marR="8585" marT="8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-2.446.812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404.863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13,6%</a:t>
                      </a:r>
                    </a:p>
                  </a:txBody>
                  <a:tcPr marL="8585" marR="8585" marT="8585"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77,5%</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443272129"/>
                  </a:ext>
                </a:extLst>
              </a:tr>
              <a:tr h="190984">
                <a:tc>
                  <a:txBody>
                    <a:bodyPr/>
                    <a:lstStyle/>
                    <a:p>
                      <a:pPr algn="ctr" fontAlgn="ctr"/>
                      <a:r>
                        <a:rPr lang="es-CL" sz="800" b="1" i="0" u="none" strike="noStrike">
                          <a:solidFill>
                            <a:srgbClr val="000000"/>
                          </a:solidFill>
                          <a:effectLst/>
                          <a:latin typeface="Calibri" panose="020F0502020204030204" pitchFamily="34" charset="0"/>
                        </a:rPr>
                        <a:t>21</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GASTOS EN PERSONAL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1.251.676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251.380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-1.000.296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251.380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20,1%</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427028065"/>
                  </a:ext>
                </a:extLst>
              </a:tr>
              <a:tr h="190984">
                <a:tc>
                  <a:txBody>
                    <a:bodyPr/>
                    <a:lstStyle/>
                    <a:p>
                      <a:pPr algn="ctr" fontAlgn="ctr"/>
                      <a:r>
                        <a:rPr lang="es-CL" sz="800" b="1" i="0" u="none" strike="noStrike">
                          <a:solidFill>
                            <a:srgbClr val="000000"/>
                          </a:solidFill>
                          <a:effectLst/>
                          <a:latin typeface="Calibri" panose="020F0502020204030204" pitchFamily="34" charset="0"/>
                        </a:rPr>
                        <a:t>22</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BIENES Y SERVICIOS DE CONSUMO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1.618.870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149.432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-1.469.438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149.431</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9,2%</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635807566"/>
                  </a:ext>
                </a:extLst>
              </a:tr>
              <a:tr h="190984">
                <a:tc>
                  <a:txBody>
                    <a:bodyPr/>
                    <a:lstStyle/>
                    <a:p>
                      <a:pPr algn="ctr" fontAlgn="ctr"/>
                      <a:r>
                        <a:rPr lang="es-CL" sz="800" b="1" i="0" u="none" strike="noStrike">
                          <a:solidFill>
                            <a:srgbClr val="000000"/>
                          </a:solidFill>
                          <a:effectLst/>
                          <a:latin typeface="Calibri" panose="020F0502020204030204" pitchFamily="34" charset="0"/>
                        </a:rPr>
                        <a:t>29</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ADQUISICIÓN DE ACTIVOS NO FINANCIEROS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96.877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4.052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-92.825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4.052</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4,2%</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128055137"/>
                  </a:ext>
                </a:extLst>
              </a:tr>
              <a:tr h="190984">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04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Mobiliario y Otros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16.644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4.052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-12.592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4.052</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24,3%</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956189335"/>
                  </a:ext>
                </a:extLst>
              </a:tr>
              <a:tr h="190984">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06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Equipos Informáticos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44.323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-44.323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343256976"/>
                  </a:ext>
                </a:extLst>
              </a:tr>
              <a:tr h="190984">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07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Programas Informáticos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35.910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-35.910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85494310"/>
                  </a:ext>
                </a:extLst>
              </a:tr>
              <a:tr h="190984">
                <a:tc>
                  <a:txBody>
                    <a:bodyPr/>
                    <a:lstStyle/>
                    <a:p>
                      <a:pPr algn="ctr" fontAlgn="ctr"/>
                      <a:r>
                        <a:rPr lang="es-CL" sz="800" b="1" i="0" u="none" strike="noStrike">
                          <a:solidFill>
                            <a:srgbClr val="000000"/>
                          </a:solidFill>
                          <a:effectLst/>
                          <a:latin typeface="Calibri" panose="020F0502020204030204" pitchFamily="34" charset="0"/>
                        </a:rPr>
                        <a:t>34</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SERVICIO DE LA DEUDA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1.000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1.000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4082568765"/>
                  </a:ext>
                </a:extLst>
              </a:tr>
              <a:tr h="190984">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07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Deuda Flotante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1.000 </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1.000 </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8585" marR="8585" marT="8585"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8585" marR="8585" marT="858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dirty="0">
                          <a:solidFill>
                            <a:srgbClr val="000000"/>
                          </a:solidFill>
                          <a:effectLst/>
                          <a:latin typeface="Calibri" panose="020F0502020204030204" pitchFamily="34" charset="0"/>
                        </a:rPr>
                        <a:t>0,0%</a:t>
                      </a:r>
                    </a:p>
                  </a:txBody>
                  <a:tcPr marL="8585" marR="8585" marT="858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885148741"/>
                  </a:ext>
                </a:extLst>
              </a:tr>
            </a:tbl>
          </a:graphicData>
        </a:graphic>
      </p:graphicFrame>
      <p:sp>
        <p:nvSpPr>
          <p:cNvPr id="7" name="3 Marcador de pie de página">
            <a:extLst>
              <a:ext uri="{FF2B5EF4-FFF2-40B4-BE49-F238E27FC236}">
                <a16:creationId xmlns:a16="http://schemas.microsoft.com/office/drawing/2014/main" id="{1611AB65-2301-42FA-B61B-0D1E4C7B627B}"/>
              </a:ext>
            </a:extLst>
          </p:cNvPr>
          <p:cNvSpPr>
            <a:spLocks noGrp="1"/>
          </p:cNvSpPr>
          <p:nvPr>
            <p:ph type="ftr" sz="quarter" idx="11"/>
          </p:nvPr>
        </p:nvSpPr>
        <p:spPr>
          <a:xfrm>
            <a:off x="465629" y="6356349"/>
            <a:ext cx="8406135" cy="365125"/>
          </a:xfrm>
        </p:spPr>
        <p:txBody>
          <a:body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2589103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31</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08: </a:t>
            </a:r>
          </a:p>
          <a:p>
            <a:pPr algn="ctr" defTabSz="733425" fontAlgn="base">
              <a:spcAft>
                <a:spcPct val="0"/>
              </a:spcAft>
            </a:pPr>
            <a:r>
              <a:rPr lang="es-CL" sz="1800" b="1" dirty="0">
                <a:solidFill>
                  <a:schemeClr val="tx1"/>
                </a:solidFill>
                <a:ea typeface="Verdana" pitchFamily="34" charset="0"/>
                <a:cs typeface="Verdana" pitchFamily="34" charset="0"/>
              </a:rPr>
              <a:t>COMISIÓN NACIONAL DE INVESTIGACIÓN CIENTÍFICA Y TECNOLÓGICA</a:t>
            </a:r>
          </a:p>
          <a:p>
            <a:pPr algn="ctr" defTabSz="733425" fontAlgn="base">
              <a:spcAft>
                <a:spcPct val="0"/>
              </a:spcAft>
            </a:pPr>
            <a:r>
              <a:rPr lang="es-CL" sz="1800" b="1" dirty="0">
                <a:solidFill>
                  <a:schemeClr val="tx1"/>
                </a:solidFill>
                <a:ea typeface="Verdana" pitchFamily="34" charset="0"/>
                <a:cs typeface="Verdana" pitchFamily="34" charset="0"/>
              </a:rPr>
              <a:t>acumulada al mes de abril de 2018 </a:t>
            </a:r>
          </a:p>
        </p:txBody>
      </p:sp>
      <p:sp>
        <p:nvSpPr>
          <p:cNvPr id="8" name="1 Título"/>
          <p:cNvSpPr txBox="1">
            <a:spLocks/>
          </p:cNvSpPr>
          <p:nvPr/>
        </p:nvSpPr>
        <p:spPr>
          <a:xfrm>
            <a:off x="438623" y="153350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a:t>
            </a:r>
            <a:r>
              <a:rPr lang="es-CL" sz="1600" b="1" i="1" dirty="0">
                <a:latin typeface="+mn-lt"/>
                <a:ea typeface="Verdana" pitchFamily="34" charset="0"/>
                <a:cs typeface="Verdana" pitchFamily="34" charset="0"/>
              </a:rPr>
              <a:t>… 1 de 2</a:t>
            </a:r>
          </a:p>
        </p:txBody>
      </p:sp>
      <p:graphicFrame>
        <p:nvGraphicFramePr>
          <p:cNvPr id="3" name="Objeto 2">
            <a:extLst>
              <a:ext uri="{FF2B5EF4-FFF2-40B4-BE49-F238E27FC236}">
                <a16:creationId xmlns:a16="http://schemas.microsoft.com/office/drawing/2014/main" id="{D2C9246B-6116-476E-802C-ED3E3979DDA5}"/>
              </a:ext>
            </a:extLst>
          </p:cNvPr>
          <p:cNvGraphicFramePr>
            <a:graphicFrameLocks noChangeAspect="1"/>
          </p:cNvGraphicFramePr>
          <p:nvPr>
            <p:extLst>
              <p:ext uri="{D42A27DB-BD31-4B8C-83A1-F6EECF244321}">
                <p14:modId xmlns:p14="http://schemas.microsoft.com/office/powerpoint/2010/main" val="3943608389"/>
              </p:ext>
            </p:extLst>
          </p:nvPr>
        </p:nvGraphicFramePr>
        <p:xfrm>
          <a:off x="414336" y="1997118"/>
          <a:ext cx="8210800" cy="4302238"/>
        </p:xfrm>
        <a:graphic>
          <a:graphicData uri="http://schemas.openxmlformats.org/presentationml/2006/ole">
            <mc:AlternateContent xmlns:mc="http://schemas.openxmlformats.org/markup-compatibility/2006">
              <mc:Choice xmlns:v="urn:schemas-microsoft-com:vml" Requires="v">
                <p:oleObj spid="_x0000_s35864" name="Worksheet" r:id="rId3" imgW="8629667" imgH="4848120" progId="Excel.Sheet.12">
                  <p:embed/>
                </p:oleObj>
              </mc:Choice>
              <mc:Fallback>
                <p:oleObj name="Worksheet" r:id="rId3" imgW="8629667" imgH="4848120" progId="Excel.Sheet.12">
                  <p:embed/>
                  <p:pic>
                    <p:nvPicPr>
                      <p:cNvPr id="0" name=""/>
                      <p:cNvPicPr/>
                      <p:nvPr/>
                    </p:nvPicPr>
                    <p:blipFill>
                      <a:blip r:embed="rId4"/>
                      <a:stretch>
                        <a:fillRect/>
                      </a:stretch>
                    </p:blipFill>
                    <p:spPr>
                      <a:xfrm>
                        <a:off x="414336" y="1997118"/>
                        <a:ext cx="8210800" cy="4302238"/>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4B033CD3-386E-411E-B70A-B9DC3A92B0B5}"/>
              </a:ext>
            </a:extLst>
          </p:cNvPr>
          <p:cNvSpPr>
            <a:spLocks noGrp="1"/>
          </p:cNvSpPr>
          <p:nvPr>
            <p:ph type="ftr" sz="quarter" idx="11"/>
          </p:nvPr>
        </p:nvSpPr>
        <p:spPr>
          <a:xfrm>
            <a:off x="465629" y="6356349"/>
            <a:ext cx="8406135" cy="365125"/>
          </a:xfrm>
        </p:spPr>
        <p:txBody>
          <a:body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3497589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32</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08:</a:t>
            </a:r>
          </a:p>
          <a:p>
            <a:pPr algn="ctr" defTabSz="733425" fontAlgn="base">
              <a:spcAft>
                <a:spcPct val="0"/>
              </a:spcAft>
            </a:pPr>
            <a:r>
              <a:rPr lang="es-CL" sz="1800" b="1" dirty="0">
                <a:solidFill>
                  <a:schemeClr val="tx1"/>
                </a:solidFill>
                <a:ea typeface="Verdana" pitchFamily="34" charset="0"/>
                <a:cs typeface="Verdana" pitchFamily="34" charset="0"/>
              </a:rPr>
              <a:t> COMISIÓN NACIONAL DE INVESTIGACIÓN CIENTÍFICA Y TECNOLÓGICA</a:t>
            </a:r>
          </a:p>
          <a:p>
            <a:pPr algn="ctr" defTabSz="733425" fontAlgn="base">
              <a:spcAft>
                <a:spcPct val="0"/>
              </a:spcAft>
            </a:pPr>
            <a:r>
              <a:rPr lang="es-CL" sz="1800" b="1" dirty="0">
                <a:solidFill>
                  <a:schemeClr val="tx1"/>
                </a:solidFill>
                <a:ea typeface="Verdana" pitchFamily="34" charset="0"/>
                <a:cs typeface="Verdana" pitchFamily="34" charset="0"/>
              </a:rPr>
              <a:t>acumulada al mes de abril de 2018 </a:t>
            </a:r>
          </a:p>
        </p:txBody>
      </p:sp>
      <p:sp>
        <p:nvSpPr>
          <p:cNvPr id="8" name="1 Título"/>
          <p:cNvSpPr txBox="1">
            <a:spLocks/>
          </p:cNvSpPr>
          <p:nvPr/>
        </p:nvSpPr>
        <p:spPr>
          <a:xfrm>
            <a:off x="438623"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a:t>
            </a:r>
            <a:r>
              <a:rPr lang="es-CL" sz="1600" b="1" i="1" dirty="0">
                <a:latin typeface="+mn-lt"/>
                <a:ea typeface="Verdana" pitchFamily="34" charset="0"/>
                <a:cs typeface="Verdana" pitchFamily="34" charset="0"/>
              </a:rPr>
              <a:t>… 2 de 2</a:t>
            </a:r>
          </a:p>
        </p:txBody>
      </p:sp>
      <p:graphicFrame>
        <p:nvGraphicFramePr>
          <p:cNvPr id="2" name="Objeto 1">
            <a:extLst>
              <a:ext uri="{FF2B5EF4-FFF2-40B4-BE49-F238E27FC236}">
                <a16:creationId xmlns:a16="http://schemas.microsoft.com/office/drawing/2014/main" id="{28FF13E3-8690-4780-9BCB-B735378F1D8E}"/>
              </a:ext>
            </a:extLst>
          </p:cNvPr>
          <p:cNvGraphicFramePr>
            <a:graphicFrameLocks noChangeAspect="1"/>
          </p:cNvGraphicFramePr>
          <p:nvPr>
            <p:extLst>
              <p:ext uri="{D42A27DB-BD31-4B8C-83A1-F6EECF244321}">
                <p14:modId xmlns:p14="http://schemas.microsoft.com/office/powerpoint/2010/main" val="3618800536"/>
              </p:ext>
            </p:extLst>
          </p:nvPr>
        </p:nvGraphicFramePr>
        <p:xfrm>
          <a:off x="414336" y="1940124"/>
          <a:ext cx="8210800" cy="2971843"/>
        </p:xfrm>
        <a:graphic>
          <a:graphicData uri="http://schemas.openxmlformats.org/presentationml/2006/ole">
            <mc:AlternateContent xmlns:mc="http://schemas.openxmlformats.org/markup-compatibility/2006">
              <mc:Choice xmlns:v="urn:schemas-microsoft-com:vml" Requires="v">
                <p:oleObj spid="_x0000_s38935" name="Worksheet" r:id="rId3" imgW="8629667" imgH="2981340" progId="Excel.Sheet.12">
                  <p:embed/>
                </p:oleObj>
              </mc:Choice>
              <mc:Fallback>
                <p:oleObj name="Worksheet" r:id="rId3" imgW="8629667" imgH="2981340" progId="Excel.Sheet.12">
                  <p:embed/>
                  <p:pic>
                    <p:nvPicPr>
                      <p:cNvPr id="0" name=""/>
                      <p:cNvPicPr/>
                      <p:nvPr/>
                    </p:nvPicPr>
                    <p:blipFill>
                      <a:blip r:embed="rId4"/>
                      <a:stretch>
                        <a:fillRect/>
                      </a:stretch>
                    </p:blipFill>
                    <p:spPr>
                      <a:xfrm>
                        <a:off x="414336" y="1940124"/>
                        <a:ext cx="8210800" cy="2971843"/>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97F50B21-7290-4C97-990D-4077D36D66B7}"/>
              </a:ext>
            </a:extLst>
          </p:cNvPr>
          <p:cNvSpPr txBox="1">
            <a:spLocks/>
          </p:cNvSpPr>
          <p:nvPr/>
        </p:nvSpPr>
        <p:spPr>
          <a:xfrm>
            <a:off x="465629" y="635634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a:t>Fuente</a:t>
            </a:r>
            <a:r>
              <a:rPr lang="es-CL" sz="1050"/>
              <a:t>: Elaboración propia en base a Informes de ejecución presupuestaria mensual de DIPRES</a:t>
            </a:r>
            <a:endParaRPr lang="es-CL" sz="1050" dirty="0"/>
          </a:p>
        </p:txBody>
      </p:sp>
    </p:spTree>
    <p:extLst>
      <p:ext uri="{BB962C8B-B14F-4D97-AF65-F5344CB8AC3E}">
        <p14:creationId xmlns:p14="http://schemas.microsoft.com/office/powerpoint/2010/main" val="820061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33</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09, Programa 01:</a:t>
            </a:r>
          </a:p>
          <a:p>
            <a:pPr algn="ctr" defTabSz="733425" fontAlgn="base">
              <a:spcAft>
                <a:spcPct val="0"/>
              </a:spcAft>
            </a:pPr>
            <a:r>
              <a:rPr lang="es-CL" sz="1800" b="1" dirty="0">
                <a:solidFill>
                  <a:schemeClr val="tx1"/>
                </a:solidFill>
                <a:ea typeface="Verdana" pitchFamily="34" charset="0"/>
                <a:cs typeface="Verdana" pitchFamily="34" charset="0"/>
              </a:rPr>
              <a:t> JUNTA NACIONAL DE AUXILIO ESCOLAR Y BECAS</a:t>
            </a:r>
          </a:p>
          <a:p>
            <a:pPr algn="ctr" defTabSz="733425" fontAlgn="base">
              <a:spcAft>
                <a:spcPct val="0"/>
              </a:spcAft>
            </a:pPr>
            <a:r>
              <a:rPr lang="es-CL" sz="1800" b="1" dirty="0">
                <a:solidFill>
                  <a:schemeClr val="tx1"/>
                </a:solidFill>
                <a:ea typeface="Verdana" pitchFamily="34" charset="0"/>
                <a:cs typeface="Verdana" pitchFamily="34" charset="0"/>
              </a:rPr>
              <a:t>acumulada al mes de abril de 2018 </a:t>
            </a:r>
          </a:p>
        </p:txBody>
      </p:sp>
      <p:sp>
        <p:nvSpPr>
          <p:cNvPr id="8" name="1 Título"/>
          <p:cNvSpPr txBox="1">
            <a:spLocks/>
          </p:cNvSpPr>
          <p:nvPr/>
        </p:nvSpPr>
        <p:spPr>
          <a:xfrm>
            <a:off x="360970" y="155679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a:t>
            </a:r>
            <a:r>
              <a:rPr lang="es-CL" sz="1600" b="1" i="1" dirty="0">
                <a:latin typeface="+mn-lt"/>
                <a:ea typeface="Verdana" pitchFamily="34" charset="0"/>
                <a:cs typeface="Verdana" pitchFamily="34" charset="0"/>
              </a:rPr>
              <a:t>…1 de 2</a:t>
            </a:r>
          </a:p>
        </p:txBody>
      </p:sp>
      <p:graphicFrame>
        <p:nvGraphicFramePr>
          <p:cNvPr id="3" name="Objeto 2">
            <a:extLst>
              <a:ext uri="{FF2B5EF4-FFF2-40B4-BE49-F238E27FC236}">
                <a16:creationId xmlns:a16="http://schemas.microsoft.com/office/drawing/2014/main" id="{F88EF4E8-C672-42C2-AC1D-A649DD9C1868}"/>
              </a:ext>
            </a:extLst>
          </p:cNvPr>
          <p:cNvGraphicFramePr>
            <a:graphicFrameLocks noChangeAspect="1"/>
          </p:cNvGraphicFramePr>
          <p:nvPr>
            <p:extLst>
              <p:ext uri="{D42A27DB-BD31-4B8C-83A1-F6EECF244321}">
                <p14:modId xmlns:p14="http://schemas.microsoft.com/office/powerpoint/2010/main" val="2816957550"/>
              </p:ext>
            </p:extLst>
          </p:nvPr>
        </p:nvGraphicFramePr>
        <p:xfrm>
          <a:off x="414336" y="1916832"/>
          <a:ext cx="8210799" cy="4439518"/>
        </p:xfrm>
        <a:graphic>
          <a:graphicData uri="http://schemas.openxmlformats.org/presentationml/2006/ole">
            <mc:AlternateContent xmlns:mc="http://schemas.openxmlformats.org/markup-compatibility/2006">
              <mc:Choice xmlns:v="urn:schemas-microsoft-com:vml" Requires="v">
                <p:oleObj spid="_x0000_s36891" name="Worksheet" r:id="rId3" imgW="8629667" imgH="4962600" progId="Excel.Sheet.12">
                  <p:embed/>
                </p:oleObj>
              </mc:Choice>
              <mc:Fallback>
                <p:oleObj name="Worksheet" r:id="rId3" imgW="8629667" imgH="4962600" progId="Excel.Sheet.12">
                  <p:embed/>
                  <p:pic>
                    <p:nvPicPr>
                      <p:cNvPr id="0" name=""/>
                      <p:cNvPicPr/>
                      <p:nvPr/>
                    </p:nvPicPr>
                    <p:blipFill>
                      <a:blip r:embed="rId4"/>
                      <a:stretch>
                        <a:fillRect/>
                      </a:stretch>
                    </p:blipFill>
                    <p:spPr>
                      <a:xfrm>
                        <a:off x="414336" y="1916832"/>
                        <a:ext cx="8210799" cy="4439518"/>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9EA61180-D312-4A0D-9A92-3CA01EDF8EFB}"/>
              </a:ext>
            </a:extLst>
          </p:cNvPr>
          <p:cNvSpPr>
            <a:spLocks noGrp="1"/>
          </p:cNvSpPr>
          <p:nvPr>
            <p:ph type="ftr" sz="quarter" idx="11"/>
          </p:nvPr>
        </p:nvSpPr>
        <p:spPr>
          <a:xfrm>
            <a:off x="465629" y="6356349"/>
            <a:ext cx="8406135" cy="365125"/>
          </a:xfrm>
        </p:spPr>
        <p:txBody>
          <a:body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3664641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34</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09, Programa 01: </a:t>
            </a:r>
          </a:p>
          <a:p>
            <a:pPr algn="ctr" defTabSz="733425" fontAlgn="base">
              <a:spcAft>
                <a:spcPct val="0"/>
              </a:spcAft>
            </a:pPr>
            <a:r>
              <a:rPr lang="es-CL" sz="1800" b="1" dirty="0">
                <a:solidFill>
                  <a:schemeClr val="tx1"/>
                </a:solidFill>
                <a:ea typeface="Verdana" pitchFamily="34" charset="0"/>
                <a:cs typeface="Verdana" pitchFamily="34" charset="0"/>
              </a:rPr>
              <a:t>JUNTA NACIONAL DE AUXILIO ESCOLAR Y BECAS </a:t>
            </a:r>
          </a:p>
          <a:p>
            <a:pPr algn="ctr" defTabSz="733425" fontAlgn="base">
              <a:spcAft>
                <a:spcPct val="0"/>
              </a:spcAft>
            </a:pPr>
            <a:r>
              <a:rPr lang="es-CL" sz="1800" b="1" dirty="0">
                <a:solidFill>
                  <a:schemeClr val="tx1"/>
                </a:solidFill>
                <a:ea typeface="Verdana" pitchFamily="34" charset="0"/>
                <a:cs typeface="Verdana" pitchFamily="34" charset="0"/>
              </a:rPr>
              <a:t>acumulada al mes de abril de 2018 </a:t>
            </a:r>
          </a:p>
        </p:txBody>
      </p:sp>
      <p:sp>
        <p:nvSpPr>
          <p:cNvPr id="8" name="1 Título"/>
          <p:cNvSpPr txBox="1">
            <a:spLocks/>
          </p:cNvSpPr>
          <p:nvPr/>
        </p:nvSpPr>
        <p:spPr>
          <a:xfrm>
            <a:off x="360970" y="155679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a:t>
            </a:r>
            <a:r>
              <a:rPr lang="es-CL" sz="1600" b="1" i="1" dirty="0">
                <a:latin typeface="+mn-lt"/>
                <a:ea typeface="Verdana" pitchFamily="34" charset="0"/>
                <a:cs typeface="Verdana" pitchFamily="34" charset="0"/>
              </a:rPr>
              <a:t>…2 de 2</a:t>
            </a:r>
          </a:p>
        </p:txBody>
      </p:sp>
      <p:graphicFrame>
        <p:nvGraphicFramePr>
          <p:cNvPr id="2" name="Objeto 1">
            <a:extLst>
              <a:ext uri="{FF2B5EF4-FFF2-40B4-BE49-F238E27FC236}">
                <a16:creationId xmlns:a16="http://schemas.microsoft.com/office/drawing/2014/main" id="{41897203-3905-47A9-88D3-E95D90B55B6A}"/>
              </a:ext>
            </a:extLst>
          </p:cNvPr>
          <p:cNvGraphicFramePr>
            <a:graphicFrameLocks noChangeAspect="1"/>
          </p:cNvGraphicFramePr>
          <p:nvPr>
            <p:extLst>
              <p:ext uri="{D42A27DB-BD31-4B8C-83A1-F6EECF244321}">
                <p14:modId xmlns:p14="http://schemas.microsoft.com/office/powerpoint/2010/main" val="3412582486"/>
              </p:ext>
            </p:extLst>
          </p:nvPr>
        </p:nvGraphicFramePr>
        <p:xfrm>
          <a:off x="414336" y="2012133"/>
          <a:ext cx="8210800" cy="2424980"/>
        </p:xfrm>
        <a:graphic>
          <a:graphicData uri="http://schemas.openxmlformats.org/presentationml/2006/ole">
            <mc:AlternateContent xmlns:mc="http://schemas.openxmlformats.org/markup-compatibility/2006">
              <mc:Choice xmlns:v="urn:schemas-microsoft-com:vml" Requires="v">
                <p:oleObj spid="_x0000_s39962" name="Worksheet" r:id="rId3" imgW="8629667" imgH="2409750" progId="Excel.Sheet.12">
                  <p:embed/>
                </p:oleObj>
              </mc:Choice>
              <mc:Fallback>
                <p:oleObj name="Worksheet" r:id="rId3" imgW="8629667" imgH="2409750" progId="Excel.Sheet.12">
                  <p:embed/>
                  <p:pic>
                    <p:nvPicPr>
                      <p:cNvPr id="0" name=""/>
                      <p:cNvPicPr/>
                      <p:nvPr/>
                    </p:nvPicPr>
                    <p:blipFill>
                      <a:blip r:embed="rId4"/>
                      <a:stretch>
                        <a:fillRect/>
                      </a:stretch>
                    </p:blipFill>
                    <p:spPr>
                      <a:xfrm>
                        <a:off x="414336" y="2012133"/>
                        <a:ext cx="8210800" cy="2424980"/>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79A9BB2E-1AA2-4391-B1A6-F14135D0C5B9}"/>
              </a:ext>
            </a:extLst>
          </p:cNvPr>
          <p:cNvSpPr>
            <a:spLocks noGrp="1"/>
          </p:cNvSpPr>
          <p:nvPr>
            <p:ph type="ftr" sz="quarter" idx="11"/>
          </p:nvPr>
        </p:nvSpPr>
        <p:spPr>
          <a:xfrm>
            <a:off x="465629" y="6356349"/>
            <a:ext cx="8406135" cy="365125"/>
          </a:xfrm>
        </p:spPr>
        <p:txBody>
          <a:body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1495866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35</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09, Programa 02: </a:t>
            </a:r>
          </a:p>
          <a:p>
            <a:pPr algn="ctr" defTabSz="733425" fontAlgn="base">
              <a:spcAft>
                <a:spcPct val="0"/>
              </a:spcAft>
            </a:pPr>
            <a:r>
              <a:rPr lang="es-CL" sz="1800" b="1" dirty="0">
                <a:solidFill>
                  <a:schemeClr val="tx1"/>
                </a:solidFill>
                <a:ea typeface="Verdana" pitchFamily="34" charset="0"/>
                <a:cs typeface="Verdana" pitchFamily="34" charset="0"/>
              </a:rPr>
              <a:t>SALUD ESCOLAR</a:t>
            </a:r>
          </a:p>
          <a:p>
            <a:pPr algn="ctr" defTabSz="733425" fontAlgn="base">
              <a:spcAft>
                <a:spcPct val="0"/>
              </a:spcAft>
            </a:pPr>
            <a:r>
              <a:rPr lang="es-CL" sz="1800" b="1" dirty="0">
                <a:solidFill>
                  <a:schemeClr val="tx1"/>
                </a:solidFill>
                <a:ea typeface="Verdana" pitchFamily="34" charset="0"/>
                <a:cs typeface="Verdana" pitchFamily="34" charset="0"/>
              </a:rPr>
              <a:t>acumulada al mes de abril de 2018 </a:t>
            </a:r>
          </a:p>
        </p:txBody>
      </p:sp>
      <p:sp>
        <p:nvSpPr>
          <p:cNvPr id="8" name="1 Título"/>
          <p:cNvSpPr txBox="1">
            <a:spLocks/>
          </p:cNvSpPr>
          <p:nvPr/>
        </p:nvSpPr>
        <p:spPr>
          <a:xfrm>
            <a:off x="420566"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2" name="Objeto 1">
            <a:extLst>
              <a:ext uri="{FF2B5EF4-FFF2-40B4-BE49-F238E27FC236}">
                <a16:creationId xmlns:a16="http://schemas.microsoft.com/office/drawing/2014/main" id="{33C31DAC-56D7-45DA-A79B-B3926BD002C2}"/>
              </a:ext>
            </a:extLst>
          </p:cNvPr>
          <p:cNvGraphicFramePr>
            <a:graphicFrameLocks noChangeAspect="1"/>
          </p:cNvGraphicFramePr>
          <p:nvPr>
            <p:extLst>
              <p:ext uri="{D42A27DB-BD31-4B8C-83A1-F6EECF244321}">
                <p14:modId xmlns:p14="http://schemas.microsoft.com/office/powerpoint/2010/main" val="1680114086"/>
              </p:ext>
            </p:extLst>
          </p:nvPr>
        </p:nvGraphicFramePr>
        <p:xfrm>
          <a:off x="414336" y="1940124"/>
          <a:ext cx="8229600" cy="3146542"/>
        </p:xfrm>
        <a:graphic>
          <a:graphicData uri="http://schemas.openxmlformats.org/presentationml/2006/ole">
            <mc:AlternateContent xmlns:mc="http://schemas.openxmlformats.org/markup-compatibility/2006">
              <mc:Choice xmlns:v="urn:schemas-microsoft-com:vml" Requires="v">
                <p:oleObj spid="_x0000_s40985" name="Worksheet" r:id="rId3" imgW="8629667" imgH="3171960" progId="Excel.Sheet.12">
                  <p:embed/>
                </p:oleObj>
              </mc:Choice>
              <mc:Fallback>
                <p:oleObj name="Worksheet" r:id="rId3" imgW="8629667" imgH="3171960" progId="Excel.Sheet.12">
                  <p:embed/>
                  <p:pic>
                    <p:nvPicPr>
                      <p:cNvPr id="0" name=""/>
                      <p:cNvPicPr/>
                      <p:nvPr/>
                    </p:nvPicPr>
                    <p:blipFill>
                      <a:blip r:embed="rId4"/>
                      <a:stretch>
                        <a:fillRect/>
                      </a:stretch>
                    </p:blipFill>
                    <p:spPr>
                      <a:xfrm>
                        <a:off x="414336" y="1940124"/>
                        <a:ext cx="8229600" cy="3146542"/>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47357C2A-D137-4814-AAE5-B748614FF51D}"/>
              </a:ext>
            </a:extLst>
          </p:cNvPr>
          <p:cNvSpPr>
            <a:spLocks noGrp="1"/>
          </p:cNvSpPr>
          <p:nvPr>
            <p:ph type="ftr" sz="quarter" idx="11"/>
          </p:nvPr>
        </p:nvSpPr>
        <p:spPr>
          <a:xfrm>
            <a:off x="465629" y="6356349"/>
            <a:ext cx="8406135" cy="365125"/>
          </a:xfrm>
        </p:spPr>
        <p:txBody>
          <a:body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2738914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36</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09, Programa 03: </a:t>
            </a:r>
          </a:p>
          <a:p>
            <a:pPr algn="ctr" defTabSz="733425" fontAlgn="base">
              <a:spcAft>
                <a:spcPct val="0"/>
              </a:spcAft>
            </a:pPr>
            <a:r>
              <a:rPr lang="es-CL" sz="1800" b="1" dirty="0">
                <a:solidFill>
                  <a:schemeClr val="tx1"/>
                </a:solidFill>
                <a:ea typeface="Verdana" pitchFamily="34" charset="0"/>
                <a:cs typeface="Verdana" pitchFamily="34" charset="0"/>
              </a:rPr>
              <a:t>BECAS Y ASISTENCIALIDAD ESTUDIANTIL</a:t>
            </a:r>
          </a:p>
          <a:p>
            <a:pPr algn="ctr" defTabSz="733425" fontAlgn="base">
              <a:spcAft>
                <a:spcPct val="0"/>
              </a:spcAft>
            </a:pPr>
            <a:r>
              <a:rPr lang="es-CL" sz="1800" b="1" dirty="0">
                <a:solidFill>
                  <a:schemeClr val="tx1"/>
                </a:solidFill>
                <a:ea typeface="Verdana" pitchFamily="34" charset="0"/>
                <a:cs typeface="Verdana" pitchFamily="34" charset="0"/>
              </a:rPr>
              <a:t>acumulada al mes de abril de 2018 </a:t>
            </a:r>
          </a:p>
        </p:txBody>
      </p:sp>
      <p:graphicFrame>
        <p:nvGraphicFramePr>
          <p:cNvPr id="2" name="Objeto 1">
            <a:extLst>
              <a:ext uri="{FF2B5EF4-FFF2-40B4-BE49-F238E27FC236}">
                <a16:creationId xmlns:a16="http://schemas.microsoft.com/office/drawing/2014/main" id="{88779CCA-1740-4E4B-B34C-9E11077EF946}"/>
              </a:ext>
            </a:extLst>
          </p:cNvPr>
          <p:cNvGraphicFramePr>
            <a:graphicFrameLocks noChangeAspect="1"/>
          </p:cNvGraphicFramePr>
          <p:nvPr>
            <p:extLst>
              <p:ext uri="{D42A27DB-BD31-4B8C-83A1-F6EECF244321}">
                <p14:modId xmlns:p14="http://schemas.microsoft.com/office/powerpoint/2010/main" val="1457829330"/>
              </p:ext>
            </p:extLst>
          </p:nvPr>
        </p:nvGraphicFramePr>
        <p:xfrm>
          <a:off x="404935" y="1951310"/>
          <a:ext cx="8220200" cy="4352925"/>
        </p:xfrm>
        <a:graphic>
          <a:graphicData uri="http://schemas.openxmlformats.org/presentationml/2006/ole">
            <mc:AlternateContent xmlns:mc="http://schemas.openxmlformats.org/markup-compatibility/2006">
              <mc:Choice xmlns:v="urn:schemas-microsoft-com:vml" Requires="v">
                <p:oleObj spid="_x0000_s42009" name="Worksheet" r:id="rId4" imgW="8629667" imgH="4352940" progId="Excel.Sheet.12">
                  <p:embed/>
                </p:oleObj>
              </mc:Choice>
              <mc:Fallback>
                <p:oleObj name="Worksheet" r:id="rId4" imgW="8629667" imgH="4352940" progId="Excel.Sheet.12">
                  <p:embed/>
                  <p:pic>
                    <p:nvPicPr>
                      <p:cNvPr id="0" name=""/>
                      <p:cNvPicPr/>
                      <p:nvPr/>
                    </p:nvPicPr>
                    <p:blipFill>
                      <a:blip r:embed="rId5"/>
                      <a:stretch>
                        <a:fillRect/>
                      </a:stretch>
                    </p:blipFill>
                    <p:spPr>
                      <a:xfrm>
                        <a:off x="404935" y="1951310"/>
                        <a:ext cx="8220200" cy="4352925"/>
                      </a:xfrm>
                      <a:prstGeom prst="rect">
                        <a:avLst/>
                      </a:prstGeom>
                    </p:spPr>
                  </p:pic>
                </p:oleObj>
              </mc:Fallback>
            </mc:AlternateContent>
          </a:graphicData>
        </a:graphic>
      </p:graphicFrame>
      <p:sp>
        <p:nvSpPr>
          <p:cNvPr id="9" name="1 Título">
            <a:extLst>
              <a:ext uri="{FF2B5EF4-FFF2-40B4-BE49-F238E27FC236}">
                <a16:creationId xmlns:a16="http://schemas.microsoft.com/office/drawing/2014/main" id="{5D891FC1-322B-448E-AE26-2406E044062F}"/>
              </a:ext>
            </a:extLst>
          </p:cNvPr>
          <p:cNvSpPr txBox="1">
            <a:spLocks/>
          </p:cNvSpPr>
          <p:nvPr/>
        </p:nvSpPr>
        <p:spPr>
          <a:xfrm>
            <a:off x="404935" y="149597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a:t>
            </a:r>
            <a:r>
              <a:rPr lang="es-CL" sz="1600" b="1" i="1" dirty="0">
                <a:latin typeface="+mn-lt"/>
                <a:ea typeface="Verdana" pitchFamily="34" charset="0"/>
                <a:cs typeface="Verdana" pitchFamily="34" charset="0"/>
              </a:rPr>
              <a:t>… 1 de 2</a:t>
            </a:r>
          </a:p>
        </p:txBody>
      </p:sp>
      <p:sp>
        <p:nvSpPr>
          <p:cNvPr id="8" name="3 Marcador de pie de página">
            <a:extLst>
              <a:ext uri="{FF2B5EF4-FFF2-40B4-BE49-F238E27FC236}">
                <a16:creationId xmlns:a16="http://schemas.microsoft.com/office/drawing/2014/main" id="{3524CCA1-EC0A-40B5-B774-99A0C272CC38}"/>
              </a:ext>
            </a:extLst>
          </p:cNvPr>
          <p:cNvSpPr>
            <a:spLocks noGrp="1"/>
          </p:cNvSpPr>
          <p:nvPr>
            <p:ph type="ftr" sz="quarter" idx="11"/>
          </p:nvPr>
        </p:nvSpPr>
        <p:spPr>
          <a:xfrm>
            <a:off x="465629" y="6356349"/>
            <a:ext cx="8406135" cy="365125"/>
          </a:xfrm>
        </p:spPr>
        <p:txBody>
          <a:body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3025805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37</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09, Programa 03: </a:t>
            </a:r>
          </a:p>
          <a:p>
            <a:pPr algn="ctr" defTabSz="733425" fontAlgn="base">
              <a:spcAft>
                <a:spcPct val="0"/>
              </a:spcAft>
            </a:pPr>
            <a:r>
              <a:rPr lang="es-CL" sz="1800" b="1" dirty="0">
                <a:solidFill>
                  <a:schemeClr val="tx1"/>
                </a:solidFill>
                <a:ea typeface="Verdana" pitchFamily="34" charset="0"/>
                <a:cs typeface="Verdana" pitchFamily="34" charset="0"/>
              </a:rPr>
              <a:t>BECAS Y ASISTENCIALIDAD ESTUDIANTIL</a:t>
            </a:r>
          </a:p>
          <a:p>
            <a:pPr algn="ctr" defTabSz="733425" fontAlgn="base">
              <a:spcAft>
                <a:spcPct val="0"/>
              </a:spcAft>
            </a:pPr>
            <a:r>
              <a:rPr lang="es-CL" sz="1800" b="1" dirty="0">
                <a:solidFill>
                  <a:schemeClr val="tx1"/>
                </a:solidFill>
                <a:ea typeface="Verdana" pitchFamily="34" charset="0"/>
                <a:cs typeface="Verdana" pitchFamily="34" charset="0"/>
              </a:rPr>
              <a:t>acumulada al mes de abril de 2018 </a:t>
            </a:r>
          </a:p>
        </p:txBody>
      </p:sp>
      <p:sp>
        <p:nvSpPr>
          <p:cNvPr id="8" name="1 Título"/>
          <p:cNvSpPr txBox="1">
            <a:spLocks/>
          </p:cNvSpPr>
          <p:nvPr/>
        </p:nvSpPr>
        <p:spPr>
          <a:xfrm>
            <a:off x="404935" y="1512193"/>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a:t>
            </a:r>
            <a:r>
              <a:rPr lang="es-CL" sz="1600" b="1" i="1" dirty="0">
                <a:latin typeface="+mn-lt"/>
                <a:ea typeface="Verdana" pitchFamily="34" charset="0"/>
                <a:cs typeface="Verdana" pitchFamily="34" charset="0"/>
              </a:rPr>
              <a:t>… 2 de 2</a:t>
            </a:r>
          </a:p>
        </p:txBody>
      </p:sp>
      <p:graphicFrame>
        <p:nvGraphicFramePr>
          <p:cNvPr id="3" name="Objeto 2">
            <a:extLst>
              <a:ext uri="{FF2B5EF4-FFF2-40B4-BE49-F238E27FC236}">
                <a16:creationId xmlns:a16="http://schemas.microsoft.com/office/drawing/2014/main" id="{5FB2BA98-6E2F-46BF-B9FE-ED07839E1EA7}"/>
              </a:ext>
            </a:extLst>
          </p:cNvPr>
          <p:cNvGraphicFramePr>
            <a:graphicFrameLocks noChangeAspect="1"/>
          </p:cNvGraphicFramePr>
          <p:nvPr>
            <p:extLst>
              <p:ext uri="{D42A27DB-BD31-4B8C-83A1-F6EECF244321}">
                <p14:modId xmlns:p14="http://schemas.microsoft.com/office/powerpoint/2010/main" val="212717619"/>
              </p:ext>
            </p:extLst>
          </p:nvPr>
        </p:nvGraphicFramePr>
        <p:xfrm>
          <a:off x="404935" y="1962770"/>
          <a:ext cx="8229600" cy="2181225"/>
        </p:xfrm>
        <a:graphic>
          <a:graphicData uri="http://schemas.openxmlformats.org/presentationml/2006/ole">
            <mc:AlternateContent xmlns:mc="http://schemas.openxmlformats.org/markup-compatibility/2006">
              <mc:Choice xmlns:v="urn:schemas-microsoft-com:vml" Requires="v">
                <p:oleObj spid="_x0000_s45078" name="Worksheet" r:id="rId4" imgW="8629667" imgH="2181330" progId="Excel.Sheet.12">
                  <p:embed/>
                </p:oleObj>
              </mc:Choice>
              <mc:Fallback>
                <p:oleObj name="Worksheet" r:id="rId4" imgW="8629667" imgH="2181330" progId="Excel.Sheet.12">
                  <p:embed/>
                  <p:pic>
                    <p:nvPicPr>
                      <p:cNvPr id="0" name=""/>
                      <p:cNvPicPr/>
                      <p:nvPr/>
                    </p:nvPicPr>
                    <p:blipFill>
                      <a:blip r:embed="rId5"/>
                      <a:stretch>
                        <a:fillRect/>
                      </a:stretch>
                    </p:blipFill>
                    <p:spPr>
                      <a:xfrm>
                        <a:off x="404935" y="1962770"/>
                        <a:ext cx="8229600" cy="2181225"/>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1C04CFAA-8A66-474A-A94E-A271B0698858}"/>
              </a:ext>
            </a:extLst>
          </p:cNvPr>
          <p:cNvSpPr txBox="1">
            <a:spLocks/>
          </p:cNvSpPr>
          <p:nvPr/>
        </p:nvSpPr>
        <p:spPr>
          <a:xfrm>
            <a:off x="465629" y="635634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a:t>Fuente</a:t>
            </a:r>
            <a:r>
              <a:rPr lang="es-CL" sz="1050"/>
              <a:t>: Elaboración propia en base a Informes de ejecución presupuestaria mensual de DIPRES</a:t>
            </a:r>
            <a:endParaRPr lang="es-CL" sz="1050" dirty="0"/>
          </a:p>
        </p:txBody>
      </p:sp>
    </p:spTree>
    <p:extLst>
      <p:ext uri="{BB962C8B-B14F-4D97-AF65-F5344CB8AC3E}">
        <p14:creationId xmlns:p14="http://schemas.microsoft.com/office/powerpoint/2010/main" val="1751843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38</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11, Programa 01: </a:t>
            </a:r>
          </a:p>
          <a:p>
            <a:pPr algn="ctr" defTabSz="733425" fontAlgn="base">
              <a:spcAft>
                <a:spcPct val="0"/>
              </a:spcAft>
            </a:pPr>
            <a:r>
              <a:rPr lang="pt-BR" sz="1800" b="1" dirty="0">
                <a:solidFill>
                  <a:schemeClr val="tx1"/>
                </a:solidFill>
                <a:ea typeface="Verdana" pitchFamily="34" charset="0"/>
                <a:cs typeface="Verdana" pitchFamily="34" charset="0"/>
              </a:rPr>
              <a:t>JUNTA NACIONAL DE JARDINES INFANTILES</a:t>
            </a:r>
          </a:p>
          <a:p>
            <a:pPr algn="ctr" defTabSz="733425" fontAlgn="base">
              <a:spcAft>
                <a:spcPct val="0"/>
              </a:spcAft>
            </a:pPr>
            <a:r>
              <a:rPr lang="pt-BR" sz="1800" b="1" dirty="0">
                <a:solidFill>
                  <a:schemeClr val="tx1"/>
                </a:solidFill>
                <a:ea typeface="Verdana" pitchFamily="34" charset="0"/>
                <a:cs typeface="Verdana" pitchFamily="34" charset="0"/>
              </a:rPr>
              <a:t>a</a:t>
            </a:r>
            <a:r>
              <a:rPr lang="es-CL" sz="1800" b="1" dirty="0">
                <a:solidFill>
                  <a:schemeClr val="tx1"/>
                </a:solidFill>
                <a:ea typeface="Verdana" pitchFamily="34" charset="0"/>
                <a:cs typeface="Verdana" pitchFamily="34" charset="0"/>
              </a:rPr>
              <a:t>cumulada al mes de abril de 2018</a:t>
            </a:r>
          </a:p>
        </p:txBody>
      </p:sp>
      <p:sp>
        <p:nvSpPr>
          <p:cNvPr id="9" name="1 Título">
            <a:extLst>
              <a:ext uri="{FF2B5EF4-FFF2-40B4-BE49-F238E27FC236}">
                <a16:creationId xmlns:a16="http://schemas.microsoft.com/office/drawing/2014/main" id="{5A9BF87F-67CB-4CBA-9085-063490BDB1F9}"/>
              </a:ext>
            </a:extLst>
          </p:cNvPr>
          <p:cNvSpPr txBox="1">
            <a:spLocks/>
          </p:cNvSpPr>
          <p:nvPr/>
        </p:nvSpPr>
        <p:spPr>
          <a:xfrm>
            <a:off x="404935" y="1499477"/>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a:t>
            </a:r>
            <a:r>
              <a:rPr lang="es-CL" sz="1600" b="1" i="1" dirty="0">
                <a:latin typeface="+mn-lt"/>
                <a:ea typeface="Verdana" pitchFamily="34" charset="0"/>
                <a:cs typeface="Verdana" pitchFamily="34" charset="0"/>
              </a:rPr>
              <a:t>… 1 de 2</a:t>
            </a:r>
          </a:p>
        </p:txBody>
      </p:sp>
      <p:graphicFrame>
        <p:nvGraphicFramePr>
          <p:cNvPr id="2" name="Objeto 1">
            <a:extLst>
              <a:ext uri="{FF2B5EF4-FFF2-40B4-BE49-F238E27FC236}">
                <a16:creationId xmlns:a16="http://schemas.microsoft.com/office/drawing/2014/main" id="{EB56C4C3-2973-4700-AE4A-8D9F447EDA54}"/>
              </a:ext>
            </a:extLst>
          </p:cNvPr>
          <p:cNvGraphicFramePr>
            <a:graphicFrameLocks noChangeAspect="1"/>
          </p:cNvGraphicFramePr>
          <p:nvPr>
            <p:extLst>
              <p:ext uri="{D42A27DB-BD31-4B8C-83A1-F6EECF244321}">
                <p14:modId xmlns:p14="http://schemas.microsoft.com/office/powerpoint/2010/main" val="3204179554"/>
              </p:ext>
            </p:extLst>
          </p:nvPr>
        </p:nvGraphicFramePr>
        <p:xfrm>
          <a:off x="404935" y="1954817"/>
          <a:ext cx="8220200" cy="4352925"/>
        </p:xfrm>
        <a:graphic>
          <a:graphicData uri="http://schemas.openxmlformats.org/presentationml/2006/ole">
            <mc:AlternateContent xmlns:mc="http://schemas.openxmlformats.org/markup-compatibility/2006">
              <mc:Choice xmlns:v="urn:schemas-microsoft-com:vml" Requires="v">
                <p:oleObj spid="_x0000_s44054" name="Worksheet" r:id="rId3" imgW="8629667" imgH="4352940" progId="Excel.Sheet.12">
                  <p:embed/>
                </p:oleObj>
              </mc:Choice>
              <mc:Fallback>
                <p:oleObj name="Worksheet" r:id="rId3" imgW="8629667" imgH="4352940" progId="Excel.Sheet.12">
                  <p:embed/>
                  <p:pic>
                    <p:nvPicPr>
                      <p:cNvPr id="0" name=""/>
                      <p:cNvPicPr/>
                      <p:nvPr/>
                    </p:nvPicPr>
                    <p:blipFill>
                      <a:blip r:embed="rId4"/>
                      <a:stretch>
                        <a:fillRect/>
                      </a:stretch>
                    </p:blipFill>
                    <p:spPr>
                      <a:xfrm>
                        <a:off x="404935" y="1954817"/>
                        <a:ext cx="8220200" cy="4352925"/>
                      </a:xfrm>
                      <a:prstGeom prst="rect">
                        <a:avLst/>
                      </a:prstGeom>
                    </p:spPr>
                  </p:pic>
                </p:oleObj>
              </mc:Fallback>
            </mc:AlternateContent>
          </a:graphicData>
        </a:graphic>
      </p:graphicFrame>
      <p:sp>
        <p:nvSpPr>
          <p:cNvPr id="8" name="3 Marcador de pie de página">
            <a:extLst>
              <a:ext uri="{FF2B5EF4-FFF2-40B4-BE49-F238E27FC236}">
                <a16:creationId xmlns:a16="http://schemas.microsoft.com/office/drawing/2014/main" id="{EB072195-14E4-4E73-8CB5-EBEF8D8DB4EC}"/>
              </a:ext>
            </a:extLst>
          </p:cNvPr>
          <p:cNvSpPr>
            <a:spLocks noGrp="1"/>
          </p:cNvSpPr>
          <p:nvPr>
            <p:ph type="ftr" sz="quarter" idx="11"/>
          </p:nvPr>
        </p:nvSpPr>
        <p:spPr>
          <a:xfrm>
            <a:off x="465629" y="6356349"/>
            <a:ext cx="8406135" cy="365125"/>
          </a:xfrm>
        </p:spPr>
        <p:txBody>
          <a:body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3963442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39</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11, Programa 01: </a:t>
            </a:r>
          </a:p>
          <a:p>
            <a:pPr algn="ctr" defTabSz="733425" fontAlgn="base">
              <a:spcAft>
                <a:spcPct val="0"/>
              </a:spcAft>
            </a:pPr>
            <a:r>
              <a:rPr lang="pt-BR" sz="1800" b="1" dirty="0">
                <a:solidFill>
                  <a:schemeClr val="tx1"/>
                </a:solidFill>
                <a:ea typeface="Verdana" pitchFamily="34" charset="0"/>
                <a:cs typeface="Verdana" pitchFamily="34" charset="0"/>
              </a:rPr>
              <a:t>JUNTA NACIONAL DE JARDINES INFANTILES</a:t>
            </a:r>
          </a:p>
          <a:p>
            <a:pPr algn="ctr" defTabSz="733425" fontAlgn="base">
              <a:spcAft>
                <a:spcPct val="0"/>
              </a:spcAft>
            </a:pPr>
            <a:r>
              <a:rPr lang="pt-BR" sz="1800" b="1" dirty="0">
                <a:solidFill>
                  <a:schemeClr val="tx1"/>
                </a:solidFill>
                <a:ea typeface="Verdana" pitchFamily="34" charset="0"/>
                <a:cs typeface="Verdana" pitchFamily="34" charset="0"/>
              </a:rPr>
              <a:t>a</a:t>
            </a:r>
            <a:r>
              <a:rPr lang="es-CL" sz="1800" b="1" dirty="0">
                <a:solidFill>
                  <a:schemeClr val="tx1"/>
                </a:solidFill>
                <a:ea typeface="Verdana" pitchFamily="34" charset="0"/>
                <a:cs typeface="Verdana" pitchFamily="34" charset="0"/>
              </a:rPr>
              <a:t>cumulada al mes de abril de 2018</a:t>
            </a:r>
          </a:p>
        </p:txBody>
      </p:sp>
      <p:sp>
        <p:nvSpPr>
          <p:cNvPr id="9" name="1 Título">
            <a:extLst>
              <a:ext uri="{FF2B5EF4-FFF2-40B4-BE49-F238E27FC236}">
                <a16:creationId xmlns:a16="http://schemas.microsoft.com/office/drawing/2014/main" id="{5A9BF87F-67CB-4CBA-9085-063490BDB1F9}"/>
              </a:ext>
            </a:extLst>
          </p:cNvPr>
          <p:cNvSpPr txBox="1">
            <a:spLocks/>
          </p:cNvSpPr>
          <p:nvPr/>
        </p:nvSpPr>
        <p:spPr>
          <a:xfrm>
            <a:off x="404935" y="149932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a:t>
            </a:r>
            <a:r>
              <a:rPr lang="es-CL" sz="1600" b="1" i="1" dirty="0">
                <a:latin typeface="+mn-lt"/>
                <a:ea typeface="Verdana" pitchFamily="34" charset="0"/>
                <a:cs typeface="Verdana" pitchFamily="34" charset="0"/>
              </a:rPr>
              <a:t>… 2 de 2</a:t>
            </a:r>
          </a:p>
        </p:txBody>
      </p:sp>
      <p:graphicFrame>
        <p:nvGraphicFramePr>
          <p:cNvPr id="4" name="Objeto 3">
            <a:extLst>
              <a:ext uri="{FF2B5EF4-FFF2-40B4-BE49-F238E27FC236}">
                <a16:creationId xmlns:a16="http://schemas.microsoft.com/office/drawing/2014/main" id="{18CF7ED2-4E1F-42AF-B5DF-5174E21B756C}"/>
              </a:ext>
            </a:extLst>
          </p:cNvPr>
          <p:cNvGraphicFramePr>
            <a:graphicFrameLocks noChangeAspect="1"/>
          </p:cNvGraphicFramePr>
          <p:nvPr>
            <p:extLst>
              <p:ext uri="{D42A27DB-BD31-4B8C-83A1-F6EECF244321}">
                <p14:modId xmlns:p14="http://schemas.microsoft.com/office/powerpoint/2010/main" val="1435894537"/>
              </p:ext>
            </p:extLst>
          </p:nvPr>
        </p:nvGraphicFramePr>
        <p:xfrm>
          <a:off x="404935" y="1954662"/>
          <a:ext cx="8220200" cy="4124325"/>
        </p:xfrm>
        <a:graphic>
          <a:graphicData uri="http://schemas.openxmlformats.org/presentationml/2006/ole">
            <mc:AlternateContent xmlns:mc="http://schemas.openxmlformats.org/markup-compatibility/2006">
              <mc:Choice xmlns:v="urn:schemas-microsoft-com:vml" Requires="v">
                <p:oleObj spid="_x0000_s43030" name="Worksheet" r:id="rId3" imgW="8629667" imgH="4124250" progId="Excel.Sheet.12">
                  <p:embed/>
                </p:oleObj>
              </mc:Choice>
              <mc:Fallback>
                <p:oleObj name="Worksheet" r:id="rId3" imgW="8629667" imgH="4124250" progId="Excel.Sheet.12">
                  <p:embed/>
                  <p:pic>
                    <p:nvPicPr>
                      <p:cNvPr id="0" name=""/>
                      <p:cNvPicPr/>
                      <p:nvPr/>
                    </p:nvPicPr>
                    <p:blipFill>
                      <a:blip r:embed="rId4"/>
                      <a:stretch>
                        <a:fillRect/>
                      </a:stretch>
                    </p:blipFill>
                    <p:spPr>
                      <a:xfrm>
                        <a:off x="404935" y="1954662"/>
                        <a:ext cx="8220200" cy="4124325"/>
                      </a:xfrm>
                      <a:prstGeom prst="rect">
                        <a:avLst/>
                      </a:prstGeom>
                    </p:spPr>
                  </p:pic>
                </p:oleObj>
              </mc:Fallback>
            </mc:AlternateContent>
          </a:graphicData>
        </a:graphic>
      </p:graphicFrame>
      <p:sp>
        <p:nvSpPr>
          <p:cNvPr id="8" name="3 Marcador de pie de página">
            <a:extLst>
              <a:ext uri="{FF2B5EF4-FFF2-40B4-BE49-F238E27FC236}">
                <a16:creationId xmlns:a16="http://schemas.microsoft.com/office/drawing/2014/main" id="{8B1323D2-18A0-45D6-AEA4-16F259DE9B35}"/>
              </a:ext>
            </a:extLst>
          </p:cNvPr>
          <p:cNvSpPr>
            <a:spLocks noGrp="1"/>
          </p:cNvSpPr>
          <p:nvPr>
            <p:ph type="ftr" sz="quarter" idx="11"/>
          </p:nvPr>
        </p:nvSpPr>
        <p:spPr>
          <a:xfrm>
            <a:off x="465629" y="6356349"/>
            <a:ext cx="8406135" cy="365125"/>
          </a:xfrm>
        </p:spPr>
        <p:txBody>
          <a:body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266264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4338" y="548680"/>
            <a:ext cx="8210798" cy="652648"/>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del Ministerio de Educación</a:t>
            </a:r>
            <a:br>
              <a:rPr lang="es-CL" sz="1800" b="1" dirty="0">
                <a:solidFill>
                  <a:schemeClr val="tx1"/>
                </a:solidFill>
                <a:ea typeface="Verdana" pitchFamily="34" charset="0"/>
                <a:cs typeface="Verdana" pitchFamily="34" charset="0"/>
              </a:rPr>
            </a:br>
            <a:r>
              <a:rPr lang="es-CL" sz="1800" b="1" dirty="0">
                <a:solidFill>
                  <a:schemeClr val="tx1"/>
                </a:solidFill>
                <a:ea typeface="Verdana" pitchFamily="34" charset="0"/>
                <a:cs typeface="Verdana" pitchFamily="34" charset="0"/>
              </a:rPr>
              <a:t>acumulada al mes de abril de 2018 </a:t>
            </a:r>
          </a:p>
        </p:txBody>
      </p:sp>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4</a:t>
            </a:fld>
            <a:endParaRPr lang="es-CL"/>
          </a:p>
        </p:txBody>
      </p:sp>
      <p:sp>
        <p:nvSpPr>
          <p:cNvPr id="6" name="1 Título"/>
          <p:cNvSpPr txBox="1">
            <a:spLocks/>
          </p:cNvSpPr>
          <p:nvPr/>
        </p:nvSpPr>
        <p:spPr>
          <a:xfrm>
            <a:off x="386224" y="126876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3" name="Objeto 2">
            <a:extLst>
              <a:ext uri="{FF2B5EF4-FFF2-40B4-BE49-F238E27FC236}">
                <a16:creationId xmlns:a16="http://schemas.microsoft.com/office/drawing/2014/main" id="{D4CED76B-C5F4-477B-A313-2ABD1F8F0A1F}"/>
              </a:ext>
            </a:extLst>
          </p:cNvPr>
          <p:cNvGraphicFramePr>
            <a:graphicFrameLocks noChangeAspect="1"/>
          </p:cNvGraphicFramePr>
          <p:nvPr>
            <p:extLst>
              <p:ext uri="{D42A27DB-BD31-4B8C-83A1-F6EECF244321}">
                <p14:modId xmlns:p14="http://schemas.microsoft.com/office/powerpoint/2010/main" val="3264786689"/>
              </p:ext>
            </p:extLst>
          </p:nvPr>
        </p:nvGraphicFramePr>
        <p:xfrm>
          <a:off x="414338" y="1724100"/>
          <a:ext cx="8210798" cy="3171825"/>
        </p:xfrm>
        <a:graphic>
          <a:graphicData uri="http://schemas.openxmlformats.org/presentationml/2006/ole">
            <mc:AlternateContent xmlns:mc="http://schemas.openxmlformats.org/markup-compatibility/2006">
              <mc:Choice xmlns:v="urn:schemas-microsoft-com:vml" Requires="v">
                <p:oleObj spid="_x0000_s19479" name="Worksheet" r:id="rId3" imgW="8410589" imgH="3171960" progId="Excel.Sheet.12">
                  <p:embed/>
                </p:oleObj>
              </mc:Choice>
              <mc:Fallback>
                <p:oleObj name="Worksheet" r:id="rId3" imgW="8410589" imgH="3171960" progId="Excel.Sheet.12">
                  <p:embed/>
                  <p:pic>
                    <p:nvPicPr>
                      <p:cNvPr id="0" name=""/>
                      <p:cNvPicPr/>
                      <p:nvPr/>
                    </p:nvPicPr>
                    <p:blipFill>
                      <a:blip r:embed="rId4"/>
                      <a:stretch>
                        <a:fillRect/>
                      </a:stretch>
                    </p:blipFill>
                    <p:spPr>
                      <a:xfrm>
                        <a:off x="414338" y="1724100"/>
                        <a:ext cx="8210798" cy="3171825"/>
                      </a:xfrm>
                      <a:prstGeom prst="rect">
                        <a:avLst/>
                      </a:prstGeom>
                    </p:spPr>
                  </p:pic>
                </p:oleObj>
              </mc:Fallback>
            </mc:AlternateContent>
          </a:graphicData>
        </a:graphic>
      </p:graphicFrame>
      <p:sp>
        <p:nvSpPr>
          <p:cNvPr id="8" name="3 Marcador de pie de página">
            <a:extLst>
              <a:ext uri="{FF2B5EF4-FFF2-40B4-BE49-F238E27FC236}">
                <a16:creationId xmlns:a16="http://schemas.microsoft.com/office/drawing/2014/main" id="{2E295DBC-F5F7-4781-ACD4-E34F6A1C1264}"/>
              </a:ext>
            </a:extLst>
          </p:cNvPr>
          <p:cNvSpPr>
            <a:spLocks noGrp="1"/>
          </p:cNvSpPr>
          <p:nvPr>
            <p:ph type="ftr" sz="quarter" idx="11"/>
          </p:nvPr>
        </p:nvSpPr>
        <p:spPr>
          <a:xfrm>
            <a:off x="465629" y="6356349"/>
            <a:ext cx="8406135" cy="365125"/>
          </a:xfrm>
        </p:spPr>
        <p:txBody>
          <a:body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524812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40</a:t>
            </a:fld>
            <a:endParaRPr lang="es-CL"/>
          </a:p>
        </p:txBody>
      </p:sp>
      <p:sp>
        <p:nvSpPr>
          <p:cNvPr id="6" name="1 Título"/>
          <p:cNvSpPr txBox="1">
            <a:spLocks/>
          </p:cNvSpPr>
          <p:nvPr/>
        </p:nvSpPr>
        <p:spPr>
          <a:xfrm>
            <a:off x="414336" y="555136"/>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11, Programa 02: </a:t>
            </a:r>
            <a:r>
              <a:rPr lang="pt-BR" sz="1800" b="1" dirty="0">
                <a:solidFill>
                  <a:schemeClr val="tx1"/>
                </a:solidFill>
                <a:ea typeface="Verdana" pitchFamily="34" charset="0"/>
                <a:cs typeface="Verdana" pitchFamily="34" charset="0"/>
              </a:rPr>
              <a:t>PROGRAMAS ALTERNATIVOS DE ENSEÑANZA PRE-ESCOLAR</a:t>
            </a:r>
          </a:p>
          <a:p>
            <a:pPr algn="ctr" defTabSz="733425" fontAlgn="base">
              <a:spcAft>
                <a:spcPct val="0"/>
              </a:spcAft>
            </a:pPr>
            <a:r>
              <a:rPr lang="es-CL" sz="1800" b="1" dirty="0">
                <a:solidFill>
                  <a:schemeClr val="tx1"/>
                </a:solidFill>
                <a:ea typeface="Verdana" pitchFamily="34" charset="0"/>
                <a:cs typeface="Verdana" pitchFamily="34" charset="0"/>
              </a:rPr>
              <a:t>acumulada al mes de abril de 2018</a:t>
            </a:r>
          </a:p>
        </p:txBody>
      </p:sp>
      <p:sp>
        <p:nvSpPr>
          <p:cNvPr id="8" name="1 Título"/>
          <p:cNvSpPr txBox="1">
            <a:spLocks/>
          </p:cNvSpPr>
          <p:nvPr/>
        </p:nvSpPr>
        <p:spPr>
          <a:xfrm>
            <a:off x="414336"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sp>
        <p:nvSpPr>
          <p:cNvPr id="7" name="3 Marcador de pie de página">
            <a:extLst>
              <a:ext uri="{FF2B5EF4-FFF2-40B4-BE49-F238E27FC236}">
                <a16:creationId xmlns:a16="http://schemas.microsoft.com/office/drawing/2014/main" id="{9B079B38-C717-42B0-8C72-0F122D106057}"/>
              </a:ext>
            </a:extLst>
          </p:cNvPr>
          <p:cNvSpPr>
            <a:spLocks noGrp="1"/>
          </p:cNvSpPr>
          <p:nvPr>
            <p:ph type="ftr" sz="quarter" idx="11"/>
          </p:nvPr>
        </p:nvSpPr>
        <p:spPr>
          <a:xfrm>
            <a:off x="414336" y="6356350"/>
            <a:ext cx="8406135" cy="365125"/>
          </a:xfrm>
        </p:spPr>
        <p:txBody>
          <a:bodyPr/>
          <a:lstStyle/>
          <a:p>
            <a:r>
              <a:rPr lang="es-CL" sz="1050" b="1" dirty="0"/>
              <a:t>Fuente</a:t>
            </a:r>
            <a:r>
              <a:rPr lang="es-CL" sz="1050" dirty="0"/>
              <a:t>: Elaboración propia en base  a Informes de ejecución presupuestaria mensual de DIPRES</a:t>
            </a:r>
          </a:p>
        </p:txBody>
      </p:sp>
      <p:graphicFrame>
        <p:nvGraphicFramePr>
          <p:cNvPr id="2" name="Objeto 1">
            <a:extLst>
              <a:ext uri="{FF2B5EF4-FFF2-40B4-BE49-F238E27FC236}">
                <a16:creationId xmlns:a16="http://schemas.microsoft.com/office/drawing/2014/main" id="{208CDFD6-4402-4B17-B098-70A5A6E63284}"/>
              </a:ext>
            </a:extLst>
          </p:cNvPr>
          <p:cNvGraphicFramePr>
            <a:graphicFrameLocks noChangeAspect="1"/>
          </p:cNvGraphicFramePr>
          <p:nvPr>
            <p:extLst>
              <p:ext uri="{D42A27DB-BD31-4B8C-83A1-F6EECF244321}">
                <p14:modId xmlns:p14="http://schemas.microsoft.com/office/powerpoint/2010/main" val="3438750221"/>
              </p:ext>
            </p:extLst>
          </p:nvPr>
        </p:nvGraphicFramePr>
        <p:xfrm>
          <a:off x="434486" y="1943412"/>
          <a:ext cx="8229600" cy="4412938"/>
        </p:xfrm>
        <a:graphic>
          <a:graphicData uri="http://schemas.openxmlformats.org/presentationml/2006/ole">
            <mc:AlternateContent xmlns:mc="http://schemas.openxmlformats.org/markup-compatibility/2006">
              <mc:Choice xmlns:v="urn:schemas-microsoft-com:vml" Requires="v">
                <p:oleObj spid="_x0000_s46104" name="Worksheet" r:id="rId3" imgW="8629667" imgH="4619700" progId="Excel.Sheet.12">
                  <p:embed/>
                </p:oleObj>
              </mc:Choice>
              <mc:Fallback>
                <p:oleObj name="Worksheet" r:id="rId3" imgW="8629667" imgH="4619700" progId="Excel.Sheet.12">
                  <p:embed/>
                  <p:pic>
                    <p:nvPicPr>
                      <p:cNvPr id="0" name=""/>
                      <p:cNvPicPr/>
                      <p:nvPr/>
                    </p:nvPicPr>
                    <p:blipFill>
                      <a:blip r:embed="rId4"/>
                      <a:stretch>
                        <a:fillRect/>
                      </a:stretch>
                    </p:blipFill>
                    <p:spPr>
                      <a:xfrm>
                        <a:off x="434486" y="1943412"/>
                        <a:ext cx="8229600" cy="4412938"/>
                      </a:xfrm>
                      <a:prstGeom prst="rect">
                        <a:avLst/>
                      </a:prstGeom>
                    </p:spPr>
                  </p:pic>
                </p:oleObj>
              </mc:Fallback>
            </mc:AlternateContent>
          </a:graphicData>
        </a:graphic>
      </p:graphicFrame>
    </p:spTree>
    <p:extLst>
      <p:ext uri="{BB962C8B-B14F-4D97-AF65-F5344CB8AC3E}">
        <p14:creationId xmlns:p14="http://schemas.microsoft.com/office/powerpoint/2010/main" val="28863729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41</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13: </a:t>
            </a:r>
          </a:p>
          <a:p>
            <a:pPr algn="ctr" defTabSz="733425" fontAlgn="base">
              <a:spcAft>
                <a:spcPct val="0"/>
              </a:spcAft>
            </a:pPr>
            <a:r>
              <a:rPr lang="pt-BR" sz="1800" b="1" dirty="0">
                <a:solidFill>
                  <a:schemeClr val="tx1"/>
                </a:solidFill>
                <a:ea typeface="Verdana" pitchFamily="34" charset="0"/>
                <a:cs typeface="Verdana" pitchFamily="34" charset="0"/>
              </a:rPr>
              <a:t>CONSEJO DE RECTORES</a:t>
            </a:r>
          </a:p>
          <a:p>
            <a:pPr algn="ctr" defTabSz="733425" fontAlgn="base">
              <a:spcAft>
                <a:spcPct val="0"/>
              </a:spcAft>
            </a:pPr>
            <a:r>
              <a:rPr lang="pt-BR" sz="1800" b="1" dirty="0">
                <a:solidFill>
                  <a:schemeClr val="tx1"/>
                </a:solidFill>
                <a:ea typeface="Verdana" pitchFamily="34" charset="0"/>
                <a:cs typeface="Verdana" pitchFamily="34" charset="0"/>
              </a:rPr>
              <a:t>a</a:t>
            </a:r>
            <a:r>
              <a:rPr lang="es-CL" sz="1800" b="1" dirty="0">
                <a:solidFill>
                  <a:schemeClr val="tx1"/>
                </a:solidFill>
                <a:ea typeface="Verdana" pitchFamily="34" charset="0"/>
                <a:cs typeface="Verdana" pitchFamily="34" charset="0"/>
              </a:rPr>
              <a:t>cumulada al mes de abril de 2018</a:t>
            </a:r>
          </a:p>
        </p:txBody>
      </p:sp>
      <p:sp>
        <p:nvSpPr>
          <p:cNvPr id="8" name="1 Título"/>
          <p:cNvSpPr txBox="1">
            <a:spLocks/>
          </p:cNvSpPr>
          <p:nvPr/>
        </p:nvSpPr>
        <p:spPr>
          <a:xfrm>
            <a:off x="414336" y="13462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2" name="Objeto 1">
            <a:extLst>
              <a:ext uri="{FF2B5EF4-FFF2-40B4-BE49-F238E27FC236}">
                <a16:creationId xmlns:a16="http://schemas.microsoft.com/office/drawing/2014/main" id="{C6855AC8-A0C5-40EC-A718-F7634006A92A}"/>
              </a:ext>
            </a:extLst>
          </p:cNvPr>
          <p:cNvGraphicFramePr>
            <a:graphicFrameLocks noChangeAspect="1"/>
          </p:cNvGraphicFramePr>
          <p:nvPr>
            <p:extLst>
              <p:ext uri="{D42A27DB-BD31-4B8C-83A1-F6EECF244321}">
                <p14:modId xmlns:p14="http://schemas.microsoft.com/office/powerpoint/2010/main" val="1183349865"/>
              </p:ext>
            </p:extLst>
          </p:nvPr>
        </p:nvGraphicFramePr>
        <p:xfrm>
          <a:off x="410141" y="1801624"/>
          <a:ext cx="8210799" cy="2600325"/>
        </p:xfrm>
        <a:graphic>
          <a:graphicData uri="http://schemas.openxmlformats.org/presentationml/2006/ole">
            <mc:AlternateContent xmlns:mc="http://schemas.openxmlformats.org/markup-compatibility/2006">
              <mc:Choice xmlns:v="urn:schemas-microsoft-com:vml" Requires="v">
                <p:oleObj spid="_x0000_s47127" name="Worksheet" r:id="rId3" imgW="8629667" imgH="2600370" progId="Excel.Sheet.12">
                  <p:embed/>
                </p:oleObj>
              </mc:Choice>
              <mc:Fallback>
                <p:oleObj name="Worksheet" r:id="rId3" imgW="8629667" imgH="2600370" progId="Excel.Sheet.12">
                  <p:embed/>
                  <p:pic>
                    <p:nvPicPr>
                      <p:cNvPr id="0" name=""/>
                      <p:cNvPicPr/>
                      <p:nvPr/>
                    </p:nvPicPr>
                    <p:blipFill>
                      <a:blip r:embed="rId4"/>
                      <a:stretch>
                        <a:fillRect/>
                      </a:stretch>
                    </p:blipFill>
                    <p:spPr>
                      <a:xfrm>
                        <a:off x="410141" y="1801624"/>
                        <a:ext cx="8210799" cy="2600325"/>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39A29BE8-9328-40D1-863F-C8743CEB2ABB}"/>
              </a:ext>
            </a:extLst>
          </p:cNvPr>
          <p:cNvSpPr txBox="1">
            <a:spLocks/>
          </p:cNvSpPr>
          <p:nvPr/>
        </p:nvSpPr>
        <p:spPr>
          <a:xfrm>
            <a:off x="465629" y="635634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a:t>Fuente</a:t>
            </a:r>
            <a:r>
              <a:rPr lang="es-CL" sz="1050"/>
              <a:t>: Elaboración propia en base a Informes de ejecución presupuestaria mensual de DIPRES</a:t>
            </a:r>
            <a:endParaRPr lang="es-CL" sz="1050" dirty="0"/>
          </a:p>
        </p:txBody>
      </p:sp>
    </p:spTree>
    <p:extLst>
      <p:ext uri="{BB962C8B-B14F-4D97-AF65-F5344CB8AC3E}">
        <p14:creationId xmlns:p14="http://schemas.microsoft.com/office/powerpoint/2010/main" val="23340192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42</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15: </a:t>
            </a:r>
          </a:p>
          <a:p>
            <a:pPr algn="ctr" defTabSz="733425" fontAlgn="base">
              <a:spcAft>
                <a:spcPct val="0"/>
              </a:spcAft>
            </a:pPr>
            <a:r>
              <a:rPr lang="pt-BR" sz="1800" b="1" dirty="0">
                <a:solidFill>
                  <a:schemeClr val="tx1"/>
                </a:solidFill>
                <a:ea typeface="Verdana" pitchFamily="34" charset="0"/>
                <a:cs typeface="Verdana" pitchFamily="34" charset="0"/>
              </a:rPr>
              <a:t>CONSEJO NACIONAL DE EDUCACIÓN</a:t>
            </a:r>
          </a:p>
          <a:p>
            <a:pPr algn="ctr" defTabSz="733425" fontAlgn="base">
              <a:spcAft>
                <a:spcPct val="0"/>
              </a:spcAft>
            </a:pPr>
            <a:r>
              <a:rPr lang="pt-BR" sz="1800" b="1" dirty="0">
                <a:solidFill>
                  <a:schemeClr val="tx1"/>
                </a:solidFill>
                <a:ea typeface="Verdana" pitchFamily="34" charset="0"/>
                <a:cs typeface="Verdana" pitchFamily="34" charset="0"/>
              </a:rPr>
              <a:t>a</a:t>
            </a:r>
            <a:r>
              <a:rPr lang="es-CL" sz="1800" b="1" dirty="0">
                <a:solidFill>
                  <a:schemeClr val="tx1"/>
                </a:solidFill>
                <a:ea typeface="Verdana" pitchFamily="34" charset="0"/>
                <a:cs typeface="Verdana" pitchFamily="34" charset="0"/>
              </a:rPr>
              <a:t>cumulada al mes de abril de 2018 </a:t>
            </a:r>
          </a:p>
        </p:txBody>
      </p:sp>
      <p:sp>
        <p:nvSpPr>
          <p:cNvPr id="8" name="1 Título"/>
          <p:cNvSpPr txBox="1">
            <a:spLocks/>
          </p:cNvSpPr>
          <p:nvPr/>
        </p:nvSpPr>
        <p:spPr>
          <a:xfrm>
            <a:off x="421724" y="1486529"/>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2" name="Objeto 1">
            <a:extLst>
              <a:ext uri="{FF2B5EF4-FFF2-40B4-BE49-F238E27FC236}">
                <a16:creationId xmlns:a16="http://schemas.microsoft.com/office/drawing/2014/main" id="{321278A1-489B-43C7-AFEB-B118394C142A}"/>
              </a:ext>
            </a:extLst>
          </p:cNvPr>
          <p:cNvGraphicFramePr>
            <a:graphicFrameLocks noChangeAspect="1"/>
          </p:cNvGraphicFramePr>
          <p:nvPr>
            <p:extLst>
              <p:ext uri="{D42A27DB-BD31-4B8C-83A1-F6EECF244321}">
                <p14:modId xmlns:p14="http://schemas.microsoft.com/office/powerpoint/2010/main" val="3393511596"/>
              </p:ext>
            </p:extLst>
          </p:nvPr>
        </p:nvGraphicFramePr>
        <p:xfrm>
          <a:off x="414336" y="1941869"/>
          <a:ext cx="8229600" cy="3933825"/>
        </p:xfrm>
        <a:graphic>
          <a:graphicData uri="http://schemas.openxmlformats.org/presentationml/2006/ole">
            <mc:AlternateContent xmlns:mc="http://schemas.openxmlformats.org/markup-compatibility/2006">
              <mc:Choice xmlns:v="urn:schemas-microsoft-com:vml" Requires="v">
                <p:oleObj spid="_x0000_s48151" name="Worksheet" r:id="rId3" imgW="8629667" imgH="3933900" progId="Excel.Sheet.12">
                  <p:embed/>
                </p:oleObj>
              </mc:Choice>
              <mc:Fallback>
                <p:oleObj name="Worksheet" r:id="rId3" imgW="8629667" imgH="3933900" progId="Excel.Sheet.12">
                  <p:embed/>
                  <p:pic>
                    <p:nvPicPr>
                      <p:cNvPr id="0" name=""/>
                      <p:cNvPicPr/>
                      <p:nvPr/>
                    </p:nvPicPr>
                    <p:blipFill>
                      <a:blip r:embed="rId4"/>
                      <a:stretch>
                        <a:fillRect/>
                      </a:stretch>
                    </p:blipFill>
                    <p:spPr>
                      <a:xfrm>
                        <a:off x="414336" y="1941869"/>
                        <a:ext cx="8229600" cy="3933825"/>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29CE321F-60FA-4A4B-84C8-5EE66ED302AC}"/>
              </a:ext>
            </a:extLst>
          </p:cNvPr>
          <p:cNvSpPr>
            <a:spLocks noGrp="1"/>
          </p:cNvSpPr>
          <p:nvPr>
            <p:ph type="ftr" sz="quarter" idx="11"/>
          </p:nvPr>
        </p:nvSpPr>
        <p:spPr>
          <a:xfrm>
            <a:off x="465629" y="6356349"/>
            <a:ext cx="8406135" cy="365125"/>
          </a:xfrm>
        </p:spPr>
        <p:txBody>
          <a:body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8538864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43</a:t>
            </a:fld>
            <a:endParaRPr lang="es-CL"/>
          </a:p>
        </p:txBody>
      </p:sp>
      <p:sp>
        <p:nvSpPr>
          <p:cNvPr id="6" name="1 Título"/>
          <p:cNvSpPr txBox="1">
            <a:spLocks/>
          </p:cNvSpPr>
          <p:nvPr/>
        </p:nvSpPr>
        <p:spPr>
          <a:xfrm>
            <a:off x="414336" y="476672"/>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16, Programa 01:</a:t>
            </a:r>
          </a:p>
          <a:p>
            <a:pPr algn="ctr" defTabSz="733425" fontAlgn="base">
              <a:spcAft>
                <a:spcPct val="0"/>
              </a:spcAft>
            </a:pPr>
            <a:r>
              <a:rPr lang="pt-BR" sz="1800" b="1" dirty="0">
                <a:solidFill>
                  <a:schemeClr val="tx1"/>
                </a:solidFill>
                <a:ea typeface="Verdana" pitchFamily="34" charset="0"/>
                <a:cs typeface="Verdana" pitchFamily="34" charset="0"/>
              </a:rPr>
              <a:t>CONSEJO NACIONAL DE LA CULTURA Y LAS ARTES</a:t>
            </a:r>
          </a:p>
          <a:p>
            <a:pPr algn="ctr" defTabSz="733425" fontAlgn="base">
              <a:spcAft>
                <a:spcPct val="0"/>
              </a:spcAft>
            </a:pPr>
            <a:r>
              <a:rPr lang="pt-BR" sz="1800" b="1" dirty="0">
                <a:solidFill>
                  <a:schemeClr val="tx1"/>
                </a:solidFill>
                <a:ea typeface="Verdana" pitchFamily="34" charset="0"/>
                <a:cs typeface="Verdana" pitchFamily="34" charset="0"/>
              </a:rPr>
              <a:t>a</a:t>
            </a:r>
            <a:r>
              <a:rPr lang="es-CL" sz="1800" b="1" dirty="0">
                <a:solidFill>
                  <a:schemeClr val="tx1"/>
                </a:solidFill>
                <a:ea typeface="Verdana" pitchFamily="34" charset="0"/>
                <a:cs typeface="Verdana" pitchFamily="34" charset="0"/>
              </a:rPr>
              <a:t>cumulada al mes de abril de 2018 </a:t>
            </a:r>
          </a:p>
        </p:txBody>
      </p:sp>
      <p:sp>
        <p:nvSpPr>
          <p:cNvPr id="8" name="1 Título"/>
          <p:cNvSpPr txBox="1">
            <a:spLocks/>
          </p:cNvSpPr>
          <p:nvPr/>
        </p:nvSpPr>
        <p:spPr>
          <a:xfrm>
            <a:off x="421724" y="1412776"/>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 </a:t>
            </a:r>
            <a:r>
              <a:rPr lang="es-CL" sz="1600" b="1" i="1" dirty="0">
                <a:latin typeface="+mn-lt"/>
                <a:ea typeface="Verdana" pitchFamily="34" charset="0"/>
                <a:cs typeface="Verdana" pitchFamily="34" charset="0"/>
              </a:rPr>
              <a:t>1 de 2</a:t>
            </a:r>
          </a:p>
        </p:txBody>
      </p:sp>
      <p:graphicFrame>
        <p:nvGraphicFramePr>
          <p:cNvPr id="4" name="Tabla 3">
            <a:extLst>
              <a:ext uri="{FF2B5EF4-FFF2-40B4-BE49-F238E27FC236}">
                <a16:creationId xmlns:a16="http://schemas.microsoft.com/office/drawing/2014/main" id="{0874D341-C5B0-48C4-9F9D-B402FE9EE1FC}"/>
              </a:ext>
            </a:extLst>
          </p:cNvPr>
          <p:cNvGraphicFramePr>
            <a:graphicFrameLocks noGrp="1"/>
          </p:cNvGraphicFramePr>
          <p:nvPr>
            <p:extLst>
              <p:ext uri="{D42A27DB-BD31-4B8C-83A1-F6EECF244321}">
                <p14:modId xmlns:p14="http://schemas.microsoft.com/office/powerpoint/2010/main" val="1478709410"/>
              </p:ext>
            </p:extLst>
          </p:nvPr>
        </p:nvGraphicFramePr>
        <p:xfrm>
          <a:off x="492676" y="1868116"/>
          <a:ext cx="8039766" cy="3865138"/>
        </p:xfrm>
        <a:graphic>
          <a:graphicData uri="http://schemas.openxmlformats.org/drawingml/2006/table">
            <a:tbl>
              <a:tblPr/>
              <a:tblGrid>
                <a:gridCol w="315973">
                  <a:extLst>
                    <a:ext uri="{9D8B030D-6E8A-4147-A177-3AD203B41FA5}">
                      <a16:colId xmlns:a16="http://schemas.microsoft.com/office/drawing/2014/main" val="1412469833"/>
                    </a:ext>
                  </a:extLst>
                </a:gridCol>
                <a:gridCol w="291668">
                  <a:extLst>
                    <a:ext uri="{9D8B030D-6E8A-4147-A177-3AD203B41FA5}">
                      <a16:colId xmlns:a16="http://schemas.microsoft.com/office/drawing/2014/main" val="1464284211"/>
                    </a:ext>
                  </a:extLst>
                </a:gridCol>
                <a:gridCol w="302471">
                  <a:extLst>
                    <a:ext uri="{9D8B030D-6E8A-4147-A177-3AD203B41FA5}">
                      <a16:colId xmlns:a16="http://schemas.microsoft.com/office/drawing/2014/main" val="2107887155"/>
                    </a:ext>
                  </a:extLst>
                </a:gridCol>
                <a:gridCol w="3013900">
                  <a:extLst>
                    <a:ext uri="{9D8B030D-6E8A-4147-A177-3AD203B41FA5}">
                      <a16:colId xmlns:a16="http://schemas.microsoft.com/office/drawing/2014/main" val="1132851867"/>
                    </a:ext>
                  </a:extLst>
                </a:gridCol>
                <a:gridCol w="723768">
                  <a:extLst>
                    <a:ext uri="{9D8B030D-6E8A-4147-A177-3AD203B41FA5}">
                      <a16:colId xmlns:a16="http://schemas.microsoft.com/office/drawing/2014/main" val="513774016"/>
                    </a:ext>
                  </a:extLst>
                </a:gridCol>
                <a:gridCol w="723768">
                  <a:extLst>
                    <a:ext uri="{9D8B030D-6E8A-4147-A177-3AD203B41FA5}">
                      <a16:colId xmlns:a16="http://schemas.microsoft.com/office/drawing/2014/main" val="888002739"/>
                    </a:ext>
                  </a:extLst>
                </a:gridCol>
                <a:gridCol w="723768">
                  <a:extLst>
                    <a:ext uri="{9D8B030D-6E8A-4147-A177-3AD203B41FA5}">
                      <a16:colId xmlns:a16="http://schemas.microsoft.com/office/drawing/2014/main" val="4271136483"/>
                    </a:ext>
                  </a:extLst>
                </a:gridCol>
                <a:gridCol w="648150">
                  <a:extLst>
                    <a:ext uri="{9D8B030D-6E8A-4147-A177-3AD203B41FA5}">
                      <a16:colId xmlns:a16="http://schemas.microsoft.com/office/drawing/2014/main" val="179093445"/>
                    </a:ext>
                  </a:extLst>
                </a:gridCol>
                <a:gridCol w="648150">
                  <a:extLst>
                    <a:ext uri="{9D8B030D-6E8A-4147-A177-3AD203B41FA5}">
                      <a16:colId xmlns:a16="http://schemas.microsoft.com/office/drawing/2014/main" val="1510213253"/>
                    </a:ext>
                  </a:extLst>
                </a:gridCol>
                <a:gridCol w="648150">
                  <a:extLst>
                    <a:ext uri="{9D8B030D-6E8A-4147-A177-3AD203B41FA5}">
                      <a16:colId xmlns:a16="http://schemas.microsoft.com/office/drawing/2014/main" val="791262466"/>
                    </a:ext>
                  </a:extLst>
                </a:gridCol>
              </a:tblGrid>
              <a:tr h="163777">
                <a:tc>
                  <a:txBody>
                    <a:bodyPr/>
                    <a:lstStyle/>
                    <a:p>
                      <a:pPr algn="l" fontAlgn="ctr"/>
                      <a:r>
                        <a:rPr lang="es-CL" sz="800" b="1" i="0" u="none" strike="noStrike">
                          <a:solidFill>
                            <a:srgbClr val="FFFFFF"/>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7950" marR="7950" marT="7950"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7950" marR="7950" marT="7950"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gridSpan="3">
                  <a:txBody>
                    <a:bodyPr/>
                    <a:lstStyle/>
                    <a:p>
                      <a:pPr algn="ctr" fontAlgn="ctr"/>
                      <a:r>
                        <a:rPr lang="es-CL" sz="800" b="1" i="0" u="none" strike="noStrike">
                          <a:solidFill>
                            <a:srgbClr val="FFFFFF"/>
                          </a:solidFill>
                          <a:effectLst/>
                          <a:latin typeface="Calibri" panose="020F0502020204030204" pitchFamily="34" charset="0"/>
                        </a:rPr>
                        <a:t>Presupuesto 2018</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tc gridSpan="3">
                  <a:txBody>
                    <a:bodyPr/>
                    <a:lstStyle/>
                    <a:p>
                      <a:pPr algn="ctr" fontAlgn="ctr"/>
                      <a:r>
                        <a:rPr lang="es-CL" sz="800" b="1" i="0" u="none" strike="noStrike">
                          <a:solidFill>
                            <a:srgbClr val="FFFFFF"/>
                          </a:solidFill>
                          <a:effectLst/>
                          <a:latin typeface="Calibri" panose="020F0502020204030204" pitchFamily="34" charset="0"/>
                        </a:rPr>
                        <a:t>Ejecución</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2816626267"/>
                  </a:ext>
                </a:extLst>
              </a:tr>
              <a:tr h="262044">
                <a:tc>
                  <a:txBody>
                    <a:bodyPr/>
                    <a:lstStyle/>
                    <a:p>
                      <a:pPr algn="l" fontAlgn="ctr"/>
                      <a:r>
                        <a:rPr lang="es-CL" sz="800" b="1" i="0" u="none" strike="noStrike">
                          <a:solidFill>
                            <a:srgbClr val="FFFFFF"/>
                          </a:solidFill>
                          <a:effectLst/>
                          <a:latin typeface="Calibri" panose="020F0502020204030204" pitchFamily="34" charset="0"/>
                        </a:rPr>
                        <a:t>Subt.</a:t>
                      </a:r>
                    </a:p>
                  </a:txBody>
                  <a:tcPr marL="7950" marR="7950" marT="79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Ítem</a:t>
                      </a:r>
                    </a:p>
                  </a:txBody>
                  <a:tcPr marL="7950" marR="7950" marT="7950"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Asig.</a:t>
                      </a:r>
                    </a:p>
                  </a:txBody>
                  <a:tcPr marL="7950" marR="7950" marT="7950"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Clasificación Económica</a:t>
                      </a:r>
                    </a:p>
                  </a:txBody>
                  <a:tcPr marL="7950" marR="7950" marT="79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Ley 2018</a:t>
                      </a:r>
                    </a:p>
                  </a:txBody>
                  <a:tcPr marL="7950" marR="7950" marT="79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Vigente</a:t>
                      </a:r>
                    </a:p>
                  </a:txBody>
                  <a:tcPr marL="7950" marR="7950" marT="7950"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Variación</a:t>
                      </a:r>
                    </a:p>
                  </a:txBody>
                  <a:tcPr marL="7950" marR="7950" marT="79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Ejecución Acumulada</a:t>
                      </a:r>
                    </a:p>
                  </a:txBody>
                  <a:tcPr marL="7950" marR="7950" marT="79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 de Ejecución Ley 2018</a:t>
                      </a:r>
                    </a:p>
                  </a:txBody>
                  <a:tcPr marL="7950" marR="7950" marT="7950"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 de Ejecución Ppto. Vigente</a:t>
                      </a:r>
                    </a:p>
                  </a:txBody>
                  <a:tcPr marL="7950" marR="7950" marT="79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488346381"/>
                  </a:ext>
                </a:extLst>
              </a:tr>
              <a:tr h="163777">
                <a:tc>
                  <a:txBody>
                    <a:bodyPr/>
                    <a:lstStyle/>
                    <a:p>
                      <a:pPr algn="l" fontAlgn="ctr"/>
                      <a:r>
                        <a:rPr lang="es-CL" sz="9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9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9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GASTOS</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84.937.594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14.792.846 </a:t>
                      </a:r>
                    </a:p>
                  </a:txBody>
                  <a:tcPr marL="7950" marR="7950" marT="79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-70.144.748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14.791.843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17,4%</a:t>
                      </a:r>
                    </a:p>
                  </a:txBody>
                  <a:tcPr marL="7950" marR="7950" marT="79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509602803"/>
                  </a:ext>
                </a:extLst>
              </a:tr>
              <a:tr h="163777">
                <a:tc>
                  <a:txBody>
                    <a:bodyPr/>
                    <a:lstStyle/>
                    <a:p>
                      <a:pPr algn="ctr" fontAlgn="ctr"/>
                      <a:r>
                        <a:rPr lang="es-CL" sz="800" b="1" i="0" u="none" strike="noStrike">
                          <a:solidFill>
                            <a:srgbClr val="000000"/>
                          </a:solidFill>
                          <a:effectLst/>
                          <a:latin typeface="Calibri" panose="020F0502020204030204" pitchFamily="34" charset="0"/>
                        </a:rPr>
                        <a:t>21</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GASTOS EN PERSONAL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15.593.003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2.112.297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-13.480.706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2.112.295</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13,5%</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923320683"/>
                  </a:ext>
                </a:extLst>
              </a:tr>
              <a:tr h="163777">
                <a:tc>
                  <a:txBody>
                    <a:bodyPr/>
                    <a:lstStyle/>
                    <a:p>
                      <a:pPr algn="ctr" fontAlgn="ctr"/>
                      <a:r>
                        <a:rPr lang="es-CL" sz="800" b="1" i="0" u="none" strike="noStrike">
                          <a:solidFill>
                            <a:srgbClr val="000000"/>
                          </a:solidFill>
                          <a:effectLst/>
                          <a:latin typeface="Calibri" panose="020F0502020204030204" pitchFamily="34" charset="0"/>
                        </a:rPr>
                        <a:t>22</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BIENES Y SERVICIOS DE CONSUMO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4.180.859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253.646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-3.927.213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253.643</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6,1%</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944227395"/>
                  </a:ext>
                </a:extLst>
              </a:tr>
              <a:tr h="163777">
                <a:tc>
                  <a:txBody>
                    <a:bodyPr/>
                    <a:lstStyle/>
                    <a:p>
                      <a:pPr algn="ctr" fontAlgn="ctr"/>
                      <a:r>
                        <a:rPr lang="es-CL" sz="800" b="1" i="0" u="none" strike="noStrike">
                          <a:solidFill>
                            <a:srgbClr val="000000"/>
                          </a:solidFill>
                          <a:effectLst/>
                          <a:latin typeface="Calibri" panose="020F0502020204030204" pitchFamily="34" charset="0"/>
                        </a:rPr>
                        <a:t>23</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PRESTACIONES DE SEGURIDAD SOCIAL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17.603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-17.603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935440196"/>
                  </a:ext>
                </a:extLst>
              </a:tr>
              <a:tr h="163777">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03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Prestaciones Sociales del Empleador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17.603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-17.603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767147263"/>
                  </a:ext>
                </a:extLst>
              </a:tr>
              <a:tr h="163777">
                <a:tc>
                  <a:txBody>
                    <a:bodyPr/>
                    <a:lstStyle/>
                    <a:p>
                      <a:pPr algn="ctr" fontAlgn="ctr"/>
                      <a:r>
                        <a:rPr lang="es-CL" sz="800" b="1" i="0" u="none" strike="noStrike">
                          <a:solidFill>
                            <a:srgbClr val="000000"/>
                          </a:solidFill>
                          <a:effectLst/>
                          <a:latin typeface="Calibri" panose="020F0502020204030204" pitchFamily="34" charset="0"/>
                        </a:rPr>
                        <a:t>24</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TRANSFERENCIAS CORRIENTES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52.061.988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10.876.706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-41.185.282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10.876.708</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20,9%</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12721045"/>
                  </a:ext>
                </a:extLst>
              </a:tr>
              <a:tr h="163777">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01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Al Sector Privado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21.519.851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8.497.634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-13.022.217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8.497.637</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39,5%</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514527453"/>
                  </a:ext>
                </a:extLst>
              </a:tr>
              <a:tr h="163777">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081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Fundación Artesanías de Chile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824.064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412.032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-412.032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412.032</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50,0%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947816434"/>
                  </a:ext>
                </a:extLst>
              </a:tr>
              <a:tr h="163777">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188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Corporación Cultural Municipalidad de Santiago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2.973.435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1.486.717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-1.486.718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1.486.718</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50,0%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476729819"/>
                  </a:ext>
                </a:extLst>
              </a:tr>
              <a:tr h="163777">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268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Orquestas Sinfónicas Juveniles e Infantiles de Chile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3.012.813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1.506.406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-1.506.407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1.506.406</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50,0%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427786675"/>
                  </a:ext>
                </a:extLst>
              </a:tr>
              <a:tr h="163777">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269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Centro Cultural Palacio de la Moneda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2.128.999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1.064.499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-1.064.500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1.064.500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50,0%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986823858"/>
                  </a:ext>
                </a:extLst>
              </a:tr>
              <a:tr h="163777">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279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Corporación Centro Cultural Gabriela Mistral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3.258.535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1.629.267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-1.629.268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1.629.268</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50,0%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918561767"/>
                  </a:ext>
                </a:extLst>
              </a:tr>
              <a:tr h="163777">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290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Otras Instituciones Colaboradoras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6.609.715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1.421.013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-5.188.702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1.421.013</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21,5%</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161226480"/>
                  </a:ext>
                </a:extLst>
              </a:tr>
              <a:tr h="163777">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291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Parque Cultural Valparaíso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1.198.516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599.258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-599.258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599.258</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50,0%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145927088"/>
                  </a:ext>
                </a:extLst>
              </a:tr>
              <a:tr h="163777">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292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Programa de Orquestas Regionales Profesionales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1.513.774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378.442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-1.135.332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378.442</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25,0%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833300542"/>
                  </a:ext>
                </a:extLst>
              </a:tr>
              <a:tr h="163777">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02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Al Gobierno Central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1.142.050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-1.142.050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413243827"/>
                  </a:ext>
                </a:extLst>
              </a:tr>
              <a:tr h="163777">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002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Ministerio de Relaciones Exteriores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1.142.050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-1.142.050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780288627"/>
                  </a:ext>
                </a:extLst>
              </a:tr>
              <a:tr h="163777">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03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A Otras Entidades Públicas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29.400.087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2.379.072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-27.021.015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2.379.071</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8,1%</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581332609"/>
                  </a:ext>
                </a:extLst>
              </a:tr>
              <a:tr h="163777">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087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Actividades de Fomento y Desarrollo Cultural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13.037.034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1.428.978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-11.608.056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1.428.978</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961228972"/>
                  </a:ext>
                </a:extLst>
              </a:tr>
              <a:tr h="163777">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098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Conjuntos Artísticos Estables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3.544.518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353.287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-3.191.231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353.287</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4161856989"/>
                  </a:ext>
                </a:extLst>
              </a:tr>
              <a:tr h="163777">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122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Fomento del Arte en la Educación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1.402.521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636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-1.401.885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636</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dirty="0">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732162787"/>
                  </a:ext>
                </a:extLst>
              </a:tr>
            </a:tbl>
          </a:graphicData>
        </a:graphic>
      </p:graphicFrame>
      <p:sp>
        <p:nvSpPr>
          <p:cNvPr id="9" name="3 Marcador de pie de página">
            <a:extLst>
              <a:ext uri="{FF2B5EF4-FFF2-40B4-BE49-F238E27FC236}">
                <a16:creationId xmlns:a16="http://schemas.microsoft.com/office/drawing/2014/main" id="{108FEFA2-C1C0-4D72-A0C7-77054EA0543D}"/>
              </a:ext>
            </a:extLst>
          </p:cNvPr>
          <p:cNvSpPr>
            <a:spLocks noGrp="1"/>
          </p:cNvSpPr>
          <p:nvPr>
            <p:ph type="ftr" sz="quarter" idx="11"/>
          </p:nvPr>
        </p:nvSpPr>
        <p:spPr>
          <a:xfrm>
            <a:off x="465629" y="6356349"/>
            <a:ext cx="8406135" cy="365125"/>
          </a:xfrm>
        </p:spPr>
        <p:txBody>
          <a:body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3767185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44</a:t>
            </a:fld>
            <a:endParaRPr lang="es-CL"/>
          </a:p>
        </p:txBody>
      </p:sp>
      <p:sp>
        <p:nvSpPr>
          <p:cNvPr id="6" name="1 Título"/>
          <p:cNvSpPr txBox="1">
            <a:spLocks/>
          </p:cNvSpPr>
          <p:nvPr/>
        </p:nvSpPr>
        <p:spPr>
          <a:xfrm>
            <a:off x="414336" y="476672"/>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16, Programa 01:</a:t>
            </a:r>
          </a:p>
          <a:p>
            <a:pPr algn="ctr" defTabSz="733425" fontAlgn="base">
              <a:spcAft>
                <a:spcPct val="0"/>
              </a:spcAft>
            </a:pPr>
            <a:r>
              <a:rPr lang="pt-BR" sz="1800" b="1" dirty="0">
                <a:solidFill>
                  <a:schemeClr val="tx1"/>
                </a:solidFill>
                <a:ea typeface="Verdana" pitchFamily="34" charset="0"/>
                <a:cs typeface="Verdana" pitchFamily="34" charset="0"/>
              </a:rPr>
              <a:t>CONSEJO NACIONAL DE LA CULTURA Y LAS ARTES</a:t>
            </a:r>
          </a:p>
          <a:p>
            <a:pPr algn="ctr" defTabSz="733425" fontAlgn="base">
              <a:spcAft>
                <a:spcPct val="0"/>
              </a:spcAft>
            </a:pPr>
            <a:r>
              <a:rPr lang="pt-BR" sz="1800" b="1" dirty="0">
                <a:solidFill>
                  <a:schemeClr val="tx1"/>
                </a:solidFill>
                <a:ea typeface="Verdana" pitchFamily="34" charset="0"/>
                <a:cs typeface="Verdana" pitchFamily="34" charset="0"/>
              </a:rPr>
              <a:t>a</a:t>
            </a:r>
            <a:r>
              <a:rPr lang="es-CL" sz="1800" b="1" dirty="0">
                <a:solidFill>
                  <a:schemeClr val="tx1"/>
                </a:solidFill>
                <a:ea typeface="Verdana" pitchFamily="34" charset="0"/>
                <a:cs typeface="Verdana" pitchFamily="34" charset="0"/>
              </a:rPr>
              <a:t>cumulada al mes de abril de 2018 </a:t>
            </a:r>
          </a:p>
        </p:txBody>
      </p:sp>
      <p:sp>
        <p:nvSpPr>
          <p:cNvPr id="8" name="1 Título"/>
          <p:cNvSpPr txBox="1">
            <a:spLocks/>
          </p:cNvSpPr>
          <p:nvPr/>
        </p:nvSpPr>
        <p:spPr>
          <a:xfrm>
            <a:off x="421724" y="1412776"/>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 </a:t>
            </a:r>
            <a:r>
              <a:rPr lang="es-CL" sz="1600" b="1" i="1" dirty="0">
                <a:latin typeface="+mn-lt"/>
                <a:ea typeface="Verdana" pitchFamily="34" charset="0"/>
                <a:cs typeface="Verdana" pitchFamily="34" charset="0"/>
              </a:rPr>
              <a:t>2 de 2</a:t>
            </a:r>
          </a:p>
        </p:txBody>
      </p:sp>
      <p:graphicFrame>
        <p:nvGraphicFramePr>
          <p:cNvPr id="2" name="Tabla 1">
            <a:extLst>
              <a:ext uri="{FF2B5EF4-FFF2-40B4-BE49-F238E27FC236}">
                <a16:creationId xmlns:a16="http://schemas.microsoft.com/office/drawing/2014/main" id="{94FCCEA6-6F8D-4D5B-94BB-22F02AB6ED47}"/>
              </a:ext>
            </a:extLst>
          </p:cNvPr>
          <p:cNvGraphicFramePr>
            <a:graphicFrameLocks noGrp="1"/>
          </p:cNvGraphicFramePr>
          <p:nvPr>
            <p:extLst>
              <p:ext uri="{D42A27DB-BD31-4B8C-83A1-F6EECF244321}">
                <p14:modId xmlns:p14="http://schemas.microsoft.com/office/powerpoint/2010/main" val="346293505"/>
              </p:ext>
            </p:extLst>
          </p:nvPr>
        </p:nvGraphicFramePr>
        <p:xfrm>
          <a:off x="492676" y="1866996"/>
          <a:ext cx="8132459" cy="4324964"/>
        </p:xfrm>
        <a:graphic>
          <a:graphicData uri="http://schemas.openxmlformats.org/drawingml/2006/table">
            <a:tbl>
              <a:tblPr/>
              <a:tblGrid>
                <a:gridCol w="319616">
                  <a:extLst>
                    <a:ext uri="{9D8B030D-6E8A-4147-A177-3AD203B41FA5}">
                      <a16:colId xmlns:a16="http://schemas.microsoft.com/office/drawing/2014/main" val="3075862787"/>
                    </a:ext>
                  </a:extLst>
                </a:gridCol>
                <a:gridCol w="295031">
                  <a:extLst>
                    <a:ext uri="{9D8B030D-6E8A-4147-A177-3AD203B41FA5}">
                      <a16:colId xmlns:a16="http://schemas.microsoft.com/office/drawing/2014/main" val="1911753788"/>
                    </a:ext>
                  </a:extLst>
                </a:gridCol>
                <a:gridCol w="305958">
                  <a:extLst>
                    <a:ext uri="{9D8B030D-6E8A-4147-A177-3AD203B41FA5}">
                      <a16:colId xmlns:a16="http://schemas.microsoft.com/office/drawing/2014/main" val="292763693"/>
                    </a:ext>
                  </a:extLst>
                </a:gridCol>
                <a:gridCol w="3048649">
                  <a:extLst>
                    <a:ext uri="{9D8B030D-6E8A-4147-A177-3AD203B41FA5}">
                      <a16:colId xmlns:a16="http://schemas.microsoft.com/office/drawing/2014/main" val="943300772"/>
                    </a:ext>
                  </a:extLst>
                </a:gridCol>
                <a:gridCol w="732112">
                  <a:extLst>
                    <a:ext uri="{9D8B030D-6E8A-4147-A177-3AD203B41FA5}">
                      <a16:colId xmlns:a16="http://schemas.microsoft.com/office/drawing/2014/main" val="2511778540"/>
                    </a:ext>
                  </a:extLst>
                </a:gridCol>
                <a:gridCol w="732112">
                  <a:extLst>
                    <a:ext uri="{9D8B030D-6E8A-4147-A177-3AD203B41FA5}">
                      <a16:colId xmlns:a16="http://schemas.microsoft.com/office/drawing/2014/main" val="2174595291"/>
                    </a:ext>
                  </a:extLst>
                </a:gridCol>
                <a:gridCol w="732112">
                  <a:extLst>
                    <a:ext uri="{9D8B030D-6E8A-4147-A177-3AD203B41FA5}">
                      <a16:colId xmlns:a16="http://schemas.microsoft.com/office/drawing/2014/main" val="1214043425"/>
                    </a:ext>
                  </a:extLst>
                </a:gridCol>
                <a:gridCol w="655623">
                  <a:extLst>
                    <a:ext uri="{9D8B030D-6E8A-4147-A177-3AD203B41FA5}">
                      <a16:colId xmlns:a16="http://schemas.microsoft.com/office/drawing/2014/main" val="296852567"/>
                    </a:ext>
                  </a:extLst>
                </a:gridCol>
                <a:gridCol w="655623">
                  <a:extLst>
                    <a:ext uri="{9D8B030D-6E8A-4147-A177-3AD203B41FA5}">
                      <a16:colId xmlns:a16="http://schemas.microsoft.com/office/drawing/2014/main" val="762511072"/>
                    </a:ext>
                  </a:extLst>
                </a:gridCol>
                <a:gridCol w="655623">
                  <a:extLst>
                    <a:ext uri="{9D8B030D-6E8A-4147-A177-3AD203B41FA5}">
                      <a16:colId xmlns:a16="http://schemas.microsoft.com/office/drawing/2014/main" val="2809633083"/>
                    </a:ext>
                  </a:extLst>
                </a:gridCol>
              </a:tblGrid>
              <a:tr h="159006">
                <a:tc>
                  <a:txBody>
                    <a:bodyPr/>
                    <a:lstStyle/>
                    <a:p>
                      <a:pPr algn="l" fontAlgn="ctr"/>
                      <a:r>
                        <a:rPr lang="es-CL" sz="800" b="1" i="0" u="none" strike="noStrike">
                          <a:solidFill>
                            <a:srgbClr val="FFFFFF"/>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7950" marR="7950" marT="7950"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7950" marR="7950" marT="7950"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gridSpan="3">
                  <a:txBody>
                    <a:bodyPr/>
                    <a:lstStyle/>
                    <a:p>
                      <a:pPr algn="ctr" fontAlgn="ctr"/>
                      <a:r>
                        <a:rPr lang="es-CL" sz="800" b="1" i="0" u="none" strike="noStrike">
                          <a:solidFill>
                            <a:srgbClr val="FFFFFF"/>
                          </a:solidFill>
                          <a:effectLst/>
                          <a:latin typeface="Calibri" panose="020F0502020204030204" pitchFamily="34" charset="0"/>
                        </a:rPr>
                        <a:t>Presupuesto 2018</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tc gridSpan="3">
                  <a:txBody>
                    <a:bodyPr/>
                    <a:lstStyle/>
                    <a:p>
                      <a:pPr algn="ctr" fontAlgn="ctr"/>
                      <a:r>
                        <a:rPr lang="es-CL" sz="800" b="1" i="0" u="none" strike="noStrike">
                          <a:solidFill>
                            <a:srgbClr val="FFFFFF"/>
                          </a:solidFill>
                          <a:effectLst/>
                          <a:latin typeface="Calibri" panose="020F0502020204030204" pitchFamily="34" charset="0"/>
                        </a:rPr>
                        <a:t>Ejecución</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3961791013"/>
                  </a:ext>
                </a:extLst>
              </a:tr>
              <a:tr h="254410">
                <a:tc>
                  <a:txBody>
                    <a:bodyPr/>
                    <a:lstStyle/>
                    <a:p>
                      <a:pPr algn="l" fontAlgn="ctr"/>
                      <a:r>
                        <a:rPr lang="es-CL" sz="800" b="1" i="0" u="none" strike="noStrike">
                          <a:solidFill>
                            <a:srgbClr val="FFFFFF"/>
                          </a:solidFill>
                          <a:effectLst/>
                          <a:latin typeface="Calibri" panose="020F0502020204030204" pitchFamily="34" charset="0"/>
                        </a:rPr>
                        <a:t>Subt.</a:t>
                      </a:r>
                    </a:p>
                  </a:txBody>
                  <a:tcPr marL="7950" marR="7950" marT="79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Ítem</a:t>
                      </a:r>
                    </a:p>
                  </a:txBody>
                  <a:tcPr marL="7950" marR="7950" marT="7950"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Asig.</a:t>
                      </a:r>
                    </a:p>
                  </a:txBody>
                  <a:tcPr marL="7950" marR="7950" marT="7950"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Clasificación Económica</a:t>
                      </a:r>
                    </a:p>
                  </a:txBody>
                  <a:tcPr marL="7950" marR="7950" marT="79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Ley 2018</a:t>
                      </a:r>
                    </a:p>
                  </a:txBody>
                  <a:tcPr marL="7950" marR="7950" marT="79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Vigente</a:t>
                      </a:r>
                    </a:p>
                  </a:txBody>
                  <a:tcPr marL="7950" marR="7950" marT="7950"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Variación</a:t>
                      </a:r>
                    </a:p>
                  </a:txBody>
                  <a:tcPr marL="7950" marR="7950" marT="79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Ejecución Acumulada</a:t>
                      </a:r>
                    </a:p>
                  </a:txBody>
                  <a:tcPr marL="7950" marR="7950" marT="79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 de Ejecución Ley 2018</a:t>
                      </a:r>
                    </a:p>
                  </a:txBody>
                  <a:tcPr marL="7950" marR="7950" marT="7950"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 de Ejecución Ppto. Vigente</a:t>
                      </a:r>
                    </a:p>
                  </a:txBody>
                  <a:tcPr marL="7950" marR="7950" marT="79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223685373"/>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123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Fomento y Desarrollo del Patrimonio Nacional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484.508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24.521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-459.987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24.521</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5,1%</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4225916100"/>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129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Red Cultura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3.068.109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51.639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-3.016.470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51.639</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1,7%</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156345001"/>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135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Centros de Creación y Desarrollo Artístico para Niños y Jóvenes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1.814.684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147.189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-1.667.495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147.189</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8,1%</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523927061"/>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136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Sistema Nacional de Patrimonio Material e Inmaterial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896.086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57.632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-838.454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57.632</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6,4%</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830311302"/>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138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Programa de Intermediación Cultural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2.608.345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13.680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-2.594.665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13.679</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0,5%</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821086338"/>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139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Programa Nacional de Desarrollo Artístico en la Educación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1.313.894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184.014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-1.129.880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184.014</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14,0%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577712918"/>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143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Fomento y Difusión del Arte y las Culturas de Pueblos Indígenas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1.071.316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117.496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-953.820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117.496</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874801797"/>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145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Programa de Exportación de Servicios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159.072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-159.072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659349757"/>
                  </a:ext>
                </a:extLst>
              </a:tr>
              <a:tr h="159006">
                <a:tc>
                  <a:txBody>
                    <a:bodyPr/>
                    <a:lstStyle/>
                    <a:p>
                      <a:pPr algn="ctr" fontAlgn="ctr"/>
                      <a:r>
                        <a:rPr lang="es-CL" sz="800" b="1" i="0" u="none" strike="noStrike">
                          <a:solidFill>
                            <a:srgbClr val="000000"/>
                          </a:solidFill>
                          <a:effectLst/>
                          <a:latin typeface="Calibri" panose="020F0502020204030204" pitchFamily="34" charset="0"/>
                        </a:rPr>
                        <a:t>25</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INTEGROS AL FISCO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708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-708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552364763"/>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01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Impuestos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708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-708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294821985"/>
                  </a:ext>
                </a:extLst>
              </a:tr>
              <a:tr h="159006">
                <a:tc>
                  <a:txBody>
                    <a:bodyPr/>
                    <a:lstStyle/>
                    <a:p>
                      <a:pPr algn="ctr" fontAlgn="ctr"/>
                      <a:r>
                        <a:rPr lang="es-CL" sz="800" b="1" i="0" u="none" strike="noStrike">
                          <a:solidFill>
                            <a:srgbClr val="000000"/>
                          </a:solidFill>
                          <a:effectLst/>
                          <a:latin typeface="Calibri" panose="020F0502020204030204" pitchFamily="34" charset="0"/>
                        </a:rPr>
                        <a:t>29</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ADQUISICIÓN DE ACTIVOS NO FINANCIEROS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1.049.574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1.740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-1.047.834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1.740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0,2%</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453777093"/>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04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Mobiliario y Otros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42.821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-42.821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361315300"/>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05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Máquinas y Equipos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265.981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1.628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-264.353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1.628</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0,6%</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511154884"/>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06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Equipos Informáticos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401.166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-401.166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402057273"/>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07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Programas Informáticos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339.606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112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-339.494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112</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873683567"/>
                  </a:ext>
                </a:extLst>
              </a:tr>
              <a:tr h="159006">
                <a:tc>
                  <a:txBody>
                    <a:bodyPr/>
                    <a:lstStyle/>
                    <a:p>
                      <a:pPr algn="ctr" fontAlgn="ctr"/>
                      <a:r>
                        <a:rPr lang="es-CL" sz="800" b="1" i="0" u="none" strike="noStrike">
                          <a:solidFill>
                            <a:srgbClr val="000000"/>
                          </a:solidFill>
                          <a:effectLst/>
                          <a:latin typeface="Calibri" panose="020F0502020204030204" pitchFamily="34" charset="0"/>
                        </a:rPr>
                        <a:t>31</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INICIATIVAS DE INVERSIÓN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7.442.712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-7.442.712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907748973"/>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02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Proyectos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7.442.712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-7.442.712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4215566615"/>
                  </a:ext>
                </a:extLst>
              </a:tr>
              <a:tr h="159006">
                <a:tc>
                  <a:txBody>
                    <a:bodyPr/>
                    <a:lstStyle/>
                    <a:p>
                      <a:pPr algn="ctr" fontAlgn="ctr"/>
                      <a:r>
                        <a:rPr lang="es-CL" sz="800" b="1" i="0" u="none" strike="noStrike">
                          <a:solidFill>
                            <a:srgbClr val="000000"/>
                          </a:solidFill>
                          <a:effectLst/>
                          <a:latin typeface="Calibri" panose="020F0502020204030204" pitchFamily="34" charset="0"/>
                        </a:rPr>
                        <a:t>33</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TRANSFERENCIAS DE CAPITAL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4.589.147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-4.589.147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517212207"/>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01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Al Sector Privado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2.113.560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-2.113.560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864966470"/>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002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Fondo del Patrimonio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2.113.560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-2.113.560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643392554"/>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03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A Otras Entidades Públicas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2.475.587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-2.475.587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361573991"/>
                  </a:ext>
                </a:extLst>
              </a:tr>
              <a:tr h="254410">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002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Programa de Financiamiento de Infraestructura Cultural Pública y/o Privada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2.475.587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-2.475.587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080523691"/>
                  </a:ext>
                </a:extLst>
              </a:tr>
              <a:tr h="159006">
                <a:tc>
                  <a:txBody>
                    <a:bodyPr/>
                    <a:lstStyle/>
                    <a:p>
                      <a:pPr algn="ctr" fontAlgn="ctr"/>
                      <a:r>
                        <a:rPr lang="es-CL" sz="800" b="1" i="0" u="none" strike="noStrike">
                          <a:solidFill>
                            <a:srgbClr val="000000"/>
                          </a:solidFill>
                          <a:effectLst/>
                          <a:latin typeface="Calibri" panose="020F0502020204030204" pitchFamily="34" charset="0"/>
                        </a:rPr>
                        <a:t>34</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SERVICIO DE LA DEUDA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1.000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1.547.457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1.546.457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1.547.457</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154745,7%</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505715665"/>
                  </a:ext>
                </a:extLst>
              </a:tr>
              <a:tr h="159006">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07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Deuda Flotante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1.000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1.547.457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1.546.457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1.547.457</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154745,7%</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dirty="0">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834451575"/>
                  </a:ext>
                </a:extLst>
              </a:tr>
            </a:tbl>
          </a:graphicData>
        </a:graphic>
      </p:graphicFrame>
      <p:sp>
        <p:nvSpPr>
          <p:cNvPr id="7" name="3 Marcador de pie de página">
            <a:extLst>
              <a:ext uri="{FF2B5EF4-FFF2-40B4-BE49-F238E27FC236}">
                <a16:creationId xmlns:a16="http://schemas.microsoft.com/office/drawing/2014/main" id="{40AB3AF2-3241-43A0-9873-220E8BAA03B7}"/>
              </a:ext>
            </a:extLst>
          </p:cNvPr>
          <p:cNvSpPr>
            <a:spLocks noGrp="1"/>
          </p:cNvSpPr>
          <p:nvPr>
            <p:ph type="ftr" sz="quarter" idx="11"/>
          </p:nvPr>
        </p:nvSpPr>
        <p:spPr>
          <a:xfrm>
            <a:off x="465629" y="6356349"/>
            <a:ext cx="8406135" cy="365125"/>
          </a:xfrm>
        </p:spPr>
        <p:txBody>
          <a:body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269921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45</a:t>
            </a:fld>
            <a:endParaRPr lang="es-CL"/>
          </a:p>
        </p:txBody>
      </p:sp>
      <p:sp>
        <p:nvSpPr>
          <p:cNvPr id="6" name="1 Título"/>
          <p:cNvSpPr txBox="1">
            <a:spLocks/>
          </p:cNvSpPr>
          <p:nvPr/>
        </p:nvSpPr>
        <p:spPr>
          <a:xfrm>
            <a:off x="414336" y="476672"/>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16, Programa 02:</a:t>
            </a:r>
          </a:p>
          <a:p>
            <a:pPr algn="ctr" defTabSz="733425" fontAlgn="base">
              <a:spcAft>
                <a:spcPct val="0"/>
              </a:spcAft>
            </a:pPr>
            <a:r>
              <a:rPr lang="pt-BR" sz="1800" b="1" dirty="0">
                <a:solidFill>
                  <a:schemeClr val="tx1"/>
                </a:solidFill>
                <a:ea typeface="Verdana" pitchFamily="34" charset="0"/>
                <a:cs typeface="Verdana" pitchFamily="34" charset="0"/>
              </a:rPr>
              <a:t>FONDOS CULTURALES Y ARTÍSTICOS</a:t>
            </a:r>
          </a:p>
          <a:p>
            <a:pPr algn="ctr" defTabSz="733425" fontAlgn="base">
              <a:spcAft>
                <a:spcPct val="0"/>
              </a:spcAft>
            </a:pPr>
            <a:r>
              <a:rPr lang="pt-BR" sz="1800" b="1" dirty="0">
                <a:solidFill>
                  <a:schemeClr val="tx1"/>
                </a:solidFill>
                <a:ea typeface="Verdana" pitchFamily="34" charset="0"/>
                <a:cs typeface="Verdana" pitchFamily="34" charset="0"/>
              </a:rPr>
              <a:t>a</a:t>
            </a:r>
            <a:r>
              <a:rPr lang="es-CL" sz="1800" b="1" dirty="0">
                <a:solidFill>
                  <a:schemeClr val="tx1"/>
                </a:solidFill>
                <a:ea typeface="Verdana" pitchFamily="34" charset="0"/>
                <a:cs typeface="Verdana" pitchFamily="34" charset="0"/>
              </a:rPr>
              <a:t>cumulada al mes de abril de 2018 </a:t>
            </a:r>
          </a:p>
        </p:txBody>
      </p:sp>
      <p:sp>
        <p:nvSpPr>
          <p:cNvPr id="8" name="1 Título"/>
          <p:cNvSpPr txBox="1">
            <a:spLocks/>
          </p:cNvSpPr>
          <p:nvPr/>
        </p:nvSpPr>
        <p:spPr>
          <a:xfrm>
            <a:off x="421724" y="1412776"/>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3" name="Tabla 2">
            <a:extLst>
              <a:ext uri="{FF2B5EF4-FFF2-40B4-BE49-F238E27FC236}">
                <a16:creationId xmlns:a16="http://schemas.microsoft.com/office/drawing/2014/main" id="{207879C3-1BEF-43CC-AB63-5163CAE62439}"/>
              </a:ext>
            </a:extLst>
          </p:cNvPr>
          <p:cNvGraphicFramePr>
            <a:graphicFrameLocks noGrp="1"/>
          </p:cNvGraphicFramePr>
          <p:nvPr>
            <p:extLst>
              <p:ext uri="{D42A27DB-BD31-4B8C-83A1-F6EECF244321}">
                <p14:modId xmlns:p14="http://schemas.microsoft.com/office/powerpoint/2010/main" val="2051017919"/>
              </p:ext>
            </p:extLst>
          </p:nvPr>
        </p:nvGraphicFramePr>
        <p:xfrm>
          <a:off x="421723" y="1874572"/>
          <a:ext cx="8203411" cy="2418529"/>
        </p:xfrm>
        <a:graphic>
          <a:graphicData uri="http://schemas.openxmlformats.org/drawingml/2006/table">
            <a:tbl>
              <a:tblPr/>
              <a:tblGrid>
                <a:gridCol w="322404">
                  <a:extLst>
                    <a:ext uri="{9D8B030D-6E8A-4147-A177-3AD203B41FA5}">
                      <a16:colId xmlns:a16="http://schemas.microsoft.com/office/drawing/2014/main" val="2458492480"/>
                    </a:ext>
                  </a:extLst>
                </a:gridCol>
                <a:gridCol w="297605">
                  <a:extLst>
                    <a:ext uri="{9D8B030D-6E8A-4147-A177-3AD203B41FA5}">
                      <a16:colId xmlns:a16="http://schemas.microsoft.com/office/drawing/2014/main" val="2103243903"/>
                    </a:ext>
                  </a:extLst>
                </a:gridCol>
                <a:gridCol w="308627">
                  <a:extLst>
                    <a:ext uri="{9D8B030D-6E8A-4147-A177-3AD203B41FA5}">
                      <a16:colId xmlns:a16="http://schemas.microsoft.com/office/drawing/2014/main" val="99338087"/>
                    </a:ext>
                  </a:extLst>
                </a:gridCol>
                <a:gridCol w="3075246">
                  <a:extLst>
                    <a:ext uri="{9D8B030D-6E8A-4147-A177-3AD203B41FA5}">
                      <a16:colId xmlns:a16="http://schemas.microsoft.com/office/drawing/2014/main" val="4001517786"/>
                    </a:ext>
                  </a:extLst>
                </a:gridCol>
                <a:gridCol w="738499">
                  <a:extLst>
                    <a:ext uri="{9D8B030D-6E8A-4147-A177-3AD203B41FA5}">
                      <a16:colId xmlns:a16="http://schemas.microsoft.com/office/drawing/2014/main" val="608812546"/>
                    </a:ext>
                  </a:extLst>
                </a:gridCol>
                <a:gridCol w="738499">
                  <a:extLst>
                    <a:ext uri="{9D8B030D-6E8A-4147-A177-3AD203B41FA5}">
                      <a16:colId xmlns:a16="http://schemas.microsoft.com/office/drawing/2014/main" val="3385747453"/>
                    </a:ext>
                  </a:extLst>
                </a:gridCol>
                <a:gridCol w="738499">
                  <a:extLst>
                    <a:ext uri="{9D8B030D-6E8A-4147-A177-3AD203B41FA5}">
                      <a16:colId xmlns:a16="http://schemas.microsoft.com/office/drawing/2014/main" val="2598980265"/>
                    </a:ext>
                  </a:extLst>
                </a:gridCol>
                <a:gridCol w="661344">
                  <a:extLst>
                    <a:ext uri="{9D8B030D-6E8A-4147-A177-3AD203B41FA5}">
                      <a16:colId xmlns:a16="http://schemas.microsoft.com/office/drawing/2014/main" val="577576614"/>
                    </a:ext>
                  </a:extLst>
                </a:gridCol>
                <a:gridCol w="661344">
                  <a:extLst>
                    <a:ext uri="{9D8B030D-6E8A-4147-A177-3AD203B41FA5}">
                      <a16:colId xmlns:a16="http://schemas.microsoft.com/office/drawing/2014/main" val="3105499418"/>
                    </a:ext>
                  </a:extLst>
                </a:gridCol>
                <a:gridCol w="661344">
                  <a:extLst>
                    <a:ext uri="{9D8B030D-6E8A-4147-A177-3AD203B41FA5}">
                      <a16:colId xmlns:a16="http://schemas.microsoft.com/office/drawing/2014/main" val="1151009568"/>
                    </a:ext>
                  </a:extLst>
                </a:gridCol>
              </a:tblGrid>
              <a:tr h="177833">
                <a:tc>
                  <a:txBody>
                    <a:bodyPr/>
                    <a:lstStyle/>
                    <a:p>
                      <a:pPr algn="l" fontAlgn="ctr"/>
                      <a:r>
                        <a:rPr lang="es-CL" sz="800" b="1" i="0" u="none" strike="noStrike">
                          <a:solidFill>
                            <a:srgbClr val="FFFFFF"/>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7950" marR="7950" marT="7950"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7950" marR="7950" marT="7950"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gridSpan="3">
                  <a:txBody>
                    <a:bodyPr/>
                    <a:lstStyle/>
                    <a:p>
                      <a:pPr algn="ctr" fontAlgn="ctr"/>
                      <a:r>
                        <a:rPr lang="es-CL" sz="800" b="1" i="0" u="none" strike="noStrike">
                          <a:solidFill>
                            <a:srgbClr val="FFFFFF"/>
                          </a:solidFill>
                          <a:effectLst/>
                          <a:latin typeface="Calibri" panose="020F0502020204030204" pitchFamily="34" charset="0"/>
                        </a:rPr>
                        <a:t>Presupuesto 2018</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tc gridSpan="3">
                  <a:txBody>
                    <a:bodyPr/>
                    <a:lstStyle/>
                    <a:p>
                      <a:pPr algn="ctr" fontAlgn="ctr"/>
                      <a:r>
                        <a:rPr lang="es-CL" sz="800" b="1" i="0" u="none" strike="noStrike">
                          <a:solidFill>
                            <a:srgbClr val="FFFFFF"/>
                          </a:solidFill>
                          <a:effectLst/>
                          <a:latin typeface="Calibri" panose="020F0502020204030204" pitchFamily="34" charset="0"/>
                        </a:rPr>
                        <a:t>Ejecución</a:t>
                      </a:r>
                    </a:p>
                  </a:txBody>
                  <a:tcPr marL="7950" marR="7950" marT="7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917482525"/>
                  </a:ext>
                </a:extLst>
              </a:tr>
              <a:tr h="284533">
                <a:tc>
                  <a:txBody>
                    <a:bodyPr/>
                    <a:lstStyle/>
                    <a:p>
                      <a:pPr algn="l" fontAlgn="ctr"/>
                      <a:r>
                        <a:rPr lang="es-CL" sz="800" b="1" i="0" u="none" strike="noStrike">
                          <a:solidFill>
                            <a:srgbClr val="FFFFFF"/>
                          </a:solidFill>
                          <a:effectLst/>
                          <a:latin typeface="Calibri" panose="020F0502020204030204" pitchFamily="34" charset="0"/>
                        </a:rPr>
                        <a:t>Subt.</a:t>
                      </a:r>
                    </a:p>
                  </a:txBody>
                  <a:tcPr marL="7950" marR="7950" marT="79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Ítem</a:t>
                      </a:r>
                    </a:p>
                  </a:txBody>
                  <a:tcPr marL="7950" marR="7950" marT="7950"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Asig.</a:t>
                      </a:r>
                    </a:p>
                  </a:txBody>
                  <a:tcPr marL="7950" marR="7950" marT="7950"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800" b="1" i="0" u="none" strike="noStrike">
                          <a:solidFill>
                            <a:srgbClr val="FFFFFF"/>
                          </a:solidFill>
                          <a:effectLst/>
                          <a:latin typeface="Calibri" panose="020F0502020204030204" pitchFamily="34" charset="0"/>
                        </a:rPr>
                        <a:t>Clasificación Económica</a:t>
                      </a:r>
                    </a:p>
                  </a:txBody>
                  <a:tcPr marL="7950" marR="7950" marT="79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Ley 2018</a:t>
                      </a:r>
                    </a:p>
                  </a:txBody>
                  <a:tcPr marL="7950" marR="7950" marT="79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Vigente</a:t>
                      </a:r>
                    </a:p>
                  </a:txBody>
                  <a:tcPr marL="7950" marR="7950" marT="7950"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Variación</a:t>
                      </a:r>
                    </a:p>
                  </a:txBody>
                  <a:tcPr marL="7950" marR="7950" marT="79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Ejecución Acumulada</a:t>
                      </a:r>
                    </a:p>
                  </a:txBody>
                  <a:tcPr marL="7950" marR="7950" marT="79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 de Ejecución Ley 2018</a:t>
                      </a:r>
                    </a:p>
                  </a:txBody>
                  <a:tcPr marL="7950" marR="7950" marT="7950"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800" b="1" i="0" u="none" strike="noStrike">
                          <a:solidFill>
                            <a:srgbClr val="FFFFFF"/>
                          </a:solidFill>
                          <a:effectLst/>
                          <a:latin typeface="Calibri" panose="020F0502020204030204" pitchFamily="34" charset="0"/>
                        </a:rPr>
                        <a:t>% de Ejecución Ppto. Vigente</a:t>
                      </a:r>
                    </a:p>
                  </a:txBody>
                  <a:tcPr marL="7950" marR="7950" marT="79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2609303481"/>
                  </a:ext>
                </a:extLst>
              </a:tr>
              <a:tr h="177833">
                <a:tc>
                  <a:txBody>
                    <a:bodyPr/>
                    <a:lstStyle/>
                    <a:p>
                      <a:pPr algn="l" fontAlgn="ctr"/>
                      <a:r>
                        <a:rPr lang="es-CL" sz="9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9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ctr"/>
                      <a:r>
                        <a:rPr lang="es-CL" sz="9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GASTOS</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37.589.076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19.049.784 </a:t>
                      </a:r>
                    </a:p>
                  </a:txBody>
                  <a:tcPr marL="7950" marR="7950" marT="79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-18.539.292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11.633.650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30,9%</a:t>
                      </a:r>
                    </a:p>
                  </a:txBody>
                  <a:tcPr marL="7950" marR="7950" marT="79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61,1%</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350835716"/>
                  </a:ext>
                </a:extLst>
              </a:tr>
              <a:tr h="177833">
                <a:tc>
                  <a:txBody>
                    <a:bodyPr/>
                    <a:lstStyle/>
                    <a:p>
                      <a:pPr algn="ctr" fontAlgn="ctr"/>
                      <a:r>
                        <a:rPr lang="es-CL" sz="800" b="1" i="0" u="none" strike="noStrike">
                          <a:solidFill>
                            <a:srgbClr val="000000"/>
                          </a:solidFill>
                          <a:effectLst/>
                          <a:latin typeface="Calibri" panose="020F0502020204030204" pitchFamily="34" charset="0"/>
                        </a:rPr>
                        <a:t>21</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GASTOS EN PERSONAL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2.388.926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235.183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-2.153.743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235.183</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9,8%</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395118865"/>
                  </a:ext>
                </a:extLst>
              </a:tr>
              <a:tr h="177833">
                <a:tc>
                  <a:txBody>
                    <a:bodyPr/>
                    <a:lstStyle/>
                    <a:p>
                      <a:pPr algn="ctr" fontAlgn="ctr"/>
                      <a:r>
                        <a:rPr lang="es-CL" sz="800" b="1" i="0" u="none" strike="noStrike">
                          <a:solidFill>
                            <a:srgbClr val="000000"/>
                          </a:solidFill>
                          <a:effectLst/>
                          <a:latin typeface="Calibri" panose="020F0502020204030204" pitchFamily="34" charset="0"/>
                        </a:rPr>
                        <a:t>22</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BIENES Y SERVICIOS DE CONSUMO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531.610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5.704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-525.906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5.703</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1,1%</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67614536"/>
                  </a:ext>
                </a:extLst>
              </a:tr>
              <a:tr h="177833">
                <a:tc>
                  <a:txBody>
                    <a:bodyPr/>
                    <a:lstStyle/>
                    <a:p>
                      <a:pPr algn="ctr" fontAlgn="ctr"/>
                      <a:r>
                        <a:rPr lang="es-CL" sz="800" b="1" i="0" u="none" strike="noStrike">
                          <a:solidFill>
                            <a:srgbClr val="000000"/>
                          </a:solidFill>
                          <a:effectLst/>
                          <a:latin typeface="Calibri" panose="020F0502020204030204" pitchFamily="34" charset="0"/>
                        </a:rPr>
                        <a:t>24</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TRANSFERENCIAS CORRIENTES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34.666.540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11.277.566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-23.388.974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11.277.564</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32,5%</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4111073702"/>
                  </a:ext>
                </a:extLst>
              </a:tr>
              <a:tr h="177833">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03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A Otras Entidades Públicas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34.666.540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11.277.566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-23.388.974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11.277.564</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32,5%</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497784294"/>
                  </a:ext>
                </a:extLst>
              </a:tr>
              <a:tr h="177833">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094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Fondo Nacional de Fomento del Libro y la Lectura, Ley N° 19.227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6.992.399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2.627.990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-4.364.409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2.627.989</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37,6%</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764798081"/>
                  </a:ext>
                </a:extLst>
              </a:tr>
              <a:tr h="177833">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097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Fondo Nacional de Desarrollo Cultural y las Artes, Ley N° 19.891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14.124.604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5.487.716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-8.636.888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5.487.716</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38,9%</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853274606"/>
                  </a:ext>
                </a:extLst>
              </a:tr>
              <a:tr h="177833">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520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Fondo para el Fomento de la Música Nacional, Ley N° 19.928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5.182.212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1.195.479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-3.986.733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1.195.478</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23,1%</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521473953"/>
                  </a:ext>
                </a:extLst>
              </a:tr>
              <a:tr h="177833">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521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Fondo de Fomento Audiovisual, Ley N° 19.981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8.367.325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1.966.381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-6.400.944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1.966.381</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23,5%</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100,0%</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702117081"/>
                  </a:ext>
                </a:extLst>
              </a:tr>
              <a:tr h="177833">
                <a:tc>
                  <a:txBody>
                    <a:bodyPr/>
                    <a:lstStyle/>
                    <a:p>
                      <a:pPr algn="ctr" fontAlgn="ctr"/>
                      <a:r>
                        <a:rPr lang="es-CL" sz="800" b="1" i="0" u="none" strike="noStrike">
                          <a:solidFill>
                            <a:srgbClr val="000000"/>
                          </a:solidFill>
                          <a:effectLst/>
                          <a:latin typeface="Calibri" panose="020F0502020204030204" pitchFamily="34" charset="0"/>
                        </a:rPr>
                        <a:t>34</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800" b="1"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800" b="1" i="0" u="none" strike="noStrike">
                          <a:solidFill>
                            <a:srgbClr val="000000"/>
                          </a:solidFill>
                          <a:effectLst/>
                          <a:latin typeface="Calibri" panose="020F0502020204030204" pitchFamily="34" charset="0"/>
                        </a:rPr>
                        <a:t>SERVICIO DE LA DEUDA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FFFFFF"/>
                          </a:solidFill>
                          <a:effectLst/>
                          <a:latin typeface="Calibri" panose="020F0502020204030204" pitchFamily="34" charset="0"/>
                        </a:rPr>
                        <a:t>1.000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800" b="1" i="0" u="none" strike="noStrike">
                          <a:solidFill>
                            <a:srgbClr val="000000"/>
                          </a:solidFill>
                          <a:effectLst/>
                          <a:latin typeface="Calibri" panose="020F0502020204030204" pitchFamily="34" charset="0"/>
                        </a:rPr>
                        <a:t>115.955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114.955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115.200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11520,0%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800" b="1" i="0" u="none" strike="noStrike">
                          <a:solidFill>
                            <a:srgbClr val="000000"/>
                          </a:solidFill>
                          <a:effectLst/>
                          <a:latin typeface="Calibri" panose="020F0502020204030204" pitchFamily="34" charset="0"/>
                        </a:rPr>
                        <a:t>99,3%</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976027665"/>
                  </a:ext>
                </a:extLst>
              </a:tr>
              <a:tr h="177833">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07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800" b="0" i="0" u="none" strike="noStrike">
                          <a:solidFill>
                            <a:srgbClr val="000000"/>
                          </a:solidFill>
                          <a:effectLst/>
                          <a:latin typeface="Calibri" panose="020F0502020204030204" pitchFamily="34" charset="0"/>
                        </a:rPr>
                        <a:t>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just" fontAlgn="ctr"/>
                      <a:r>
                        <a:rPr lang="es-CL" sz="800" b="0" i="0" u="none" strike="noStrike">
                          <a:solidFill>
                            <a:srgbClr val="000000"/>
                          </a:solidFill>
                          <a:effectLst/>
                          <a:latin typeface="Calibri" panose="020F0502020204030204" pitchFamily="34" charset="0"/>
                        </a:rPr>
                        <a:t>Deuda Flotante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FFFFFF"/>
                          </a:solidFill>
                          <a:effectLst/>
                          <a:latin typeface="Calibri" panose="020F0502020204030204" pitchFamily="34" charset="0"/>
                        </a:rPr>
                        <a:t>1.000 </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800" b="0" i="0" u="none" strike="noStrike">
                          <a:solidFill>
                            <a:srgbClr val="000000"/>
                          </a:solidFill>
                          <a:effectLst/>
                          <a:latin typeface="Calibri" panose="020F0502020204030204" pitchFamily="34" charset="0"/>
                        </a:rPr>
                        <a:t>115.955 </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114.955 </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115.200</a:t>
                      </a:r>
                    </a:p>
                  </a:txBody>
                  <a:tcPr marL="7950" marR="7950" marT="79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a:solidFill>
                            <a:srgbClr val="000000"/>
                          </a:solidFill>
                          <a:effectLst/>
                          <a:latin typeface="Calibri" panose="020F0502020204030204" pitchFamily="34" charset="0"/>
                        </a:rPr>
                        <a:t>11520,0%</a:t>
                      </a:r>
                    </a:p>
                  </a:txBody>
                  <a:tcPr marL="7950" marR="7950" marT="79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800" b="0" i="0" u="none" strike="noStrike" dirty="0">
                          <a:solidFill>
                            <a:srgbClr val="000000"/>
                          </a:solidFill>
                          <a:effectLst/>
                          <a:latin typeface="Calibri" panose="020F0502020204030204" pitchFamily="34" charset="0"/>
                        </a:rPr>
                        <a:t>99,3%</a:t>
                      </a:r>
                    </a:p>
                  </a:txBody>
                  <a:tcPr marL="7950" marR="7950" marT="79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340434363"/>
                  </a:ext>
                </a:extLst>
              </a:tr>
            </a:tbl>
          </a:graphicData>
        </a:graphic>
      </p:graphicFrame>
      <p:sp>
        <p:nvSpPr>
          <p:cNvPr id="7" name="3 Marcador de pie de página">
            <a:extLst>
              <a:ext uri="{FF2B5EF4-FFF2-40B4-BE49-F238E27FC236}">
                <a16:creationId xmlns:a16="http://schemas.microsoft.com/office/drawing/2014/main" id="{3777E872-38B0-4431-A7F7-FFFC52A2AAC4}"/>
              </a:ext>
            </a:extLst>
          </p:cNvPr>
          <p:cNvSpPr>
            <a:spLocks noGrp="1"/>
          </p:cNvSpPr>
          <p:nvPr>
            <p:ph type="ftr" sz="quarter" idx="11"/>
          </p:nvPr>
        </p:nvSpPr>
        <p:spPr>
          <a:xfrm>
            <a:off x="465629" y="6356349"/>
            <a:ext cx="8406135" cy="365125"/>
          </a:xfrm>
        </p:spPr>
        <p:txBody>
          <a:body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5104548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46</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17, Programa 01: </a:t>
            </a:r>
            <a:r>
              <a:rPr lang="pt-BR" sz="1800" b="1" dirty="0">
                <a:solidFill>
                  <a:schemeClr val="tx1"/>
                </a:solidFill>
                <a:ea typeface="Verdana" pitchFamily="34" charset="0"/>
                <a:cs typeface="Verdana" pitchFamily="34" charset="0"/>
              </a:rPr>
              <a:t>DIRECCIÓN DE EDUCACIÓN PÚBLICA</a:t>
            </a:r>
          </a:p>
          <a:p>
            <a:pPr algn="ctr" defTabSz="733425" fontAlgn="base">
              <a:spcAft>
                <a:spcPct val="0"/>
              </a:spcAft>
            </a:pPr>
            <a:r>
              <a:rPr lang="pt-BR" sz="1800" b="1" dirty="0">
                <a:solidFill>
                  <a:schemeClr val="tx1"/>
                </a:solidFill>
                <a:ea typeface="Verdana" pitchFamily="34" charset="0"/>
                <a:cs typeface="Verdana" pitchFamily="34" charset="0"/>
              </a:rPr>
              <a:t>a</a:t>
            </a:r>
            <a:r>
              <a:rPr lang="es-CL" sz="1800" b="1" dirty="0">
                <a:solidFill>
                  <a:schemeClr val="tx1"/>
                </a:solidFill>
                <a:ea typeface="Verdana" pitchFamily="34" charset="0"/>
                <a:cs typeface="Verdana" pitchFamily="34" charset="0"/>
              </a:rPr>
              <a:t>cumulada al mes de abril de 2018</a:t>
            </a:r>
          </a:p>
        </p:txBody>
      </p:sp>
      <p:sp>
        <p:nvSpPr>
          <p:cNvPr id="8" name="1 Título"/>
          <p:cNvSpPr txBox="1">
            <a:spLocks/>
          </p:cNvSpPr>
          <p:nvPr/>
        </p:nvSpPr>
        <p:spPr>
          <a:xfrm>
            <a:off x="414336" y="13462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2" name="Objeto 1">
            <a:extLst>
              <a:ext uri="{FF2B5EF4-FFF2-40B4-BE49-F238E27FC236}">
                <a16:creationId xmlns:a16="http://schemas.microsoft.com/office/drawing/2014/main" id="{98515CFA-074C-432D-98E2-FA3A02FFDF49}"/>
              </a:ext>
            </a:extLst>
          </p:cNvPr>
          <p:cNvGraphicFramePr>
            <a:graphicFrameLocks noChangeAspect="1"/>
          </p:cNvGraphicFramePr>
          <p:nvPr>
            <p:extLst>
              <p:ext uri="{D42A27DB-BD31-4B8C-83A1-F6EECF244321}">
                <p14:modId xmlns:p14="http://schemas.microsoft.com/office/powerpoint/2010/main" val="190420297"/>
              </p:ext>
            </p:extLst>
          </p:nvPr>
        </p:nvGraphicFramePr>
        <p:xfrm>
          <a:off x="414335" y="1801624"/>
          <a:ext cx="8210799" cy="2790825"/>
        </p:xfrm>
        <a:graphic>
          <a:graphicData uri="http://schemas.openxmlformats.org/presentationml/2006/ole">
            <mc:AlternateContent xmlns:mc="http://schemas.openxmlformats.org/markup-compatibility/2006">
              <mc:Choice xmlns:v="urn:schemas-microsoft-com:vml" Requires="v">
                <p:oleObj spid="_x0000_s49175" name="Worksheet" r:id="rId3" imgW="8629667" imgH="2790720" progId="Excel.Sheet.12">
                  <p:embed/>
                </p:oleObj>
              </mc:Choice>
              <mc:Fallback>
                <p:oleObj name="Worksheet" r:id="rId3" imgW="8629667" imgH="2790720" progId="Excel.Sheet.12">
                  <p:embed/>
                  <p:pic>
                    <p:nvPicPr>
                      <p:cNvPr id="0" name=""/>
                      <p:cNvPicPr/>
                      <p:nvPr/>
                    </p:nvPicPr>
                    <p:blipFill>
                      <a:blip r:embed="rId4"/>
                      <a:stretch>
                        <a:fillRect/>
                      </a:stretch>
                    </p:blipFill>
                    <p:spPr>
                      <a:xfrm>
                        <a:off x="414335" y="1801624"/>
                        <a:ext cx="8210799" cy="2790825"/>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4D675163-D5F8-4540-A8B6-69B7A9D233D6}"/>
              </a:ext>
            </a:extLst>
          </p:cNvPr>
          <p:cNvSpPr txBox="1">
            <a:spLocks/>
          </p:cNvSpPr>
          <p:nvPr/>
        </p:nvSpPr>
        <p:spPr>
          <a:xfrm>
            <a:off x="465629" y="635634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a:t>Fuente</a:t>
            </a:r>
            <a:r>
              <a:rPr lang="es-CL" sz="1050"/>
              <a:t>: Elaboración propia en base a Informes de ejecución presupuestaria mensual de DIPRES</a:t>
            </a:r>
            <a:endParaRPr lang="es-CL" sz="1050" dirty="0"/>
          </a:p>
        </p:txBody>
      </p:sp>
    </p:spTree>
    <p:extLst>
      <p:ext uri="{BB962C8B-B14F-4D97-AF65-F5344CB8AC3E}">
        <p14:creationId xmlns:p14="http://schemas.microsoft.com/office/powerpoint/2010/main" val="7486666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47</a:t>
            </a:fld>
            <a:endParaRPr lang="es-CL"/>
          </a:p>
        </p:txBody>
      </p:sp>
      <p:sp>
        <p:nvSpPr>
          <p:cNvPr id="6"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17, Programa 02: FORTALECIMIENTO DE LA EDUCACIÓN ESCOLAR PÚBLICA</a:t>
            </a:r>
          </a:p>
          <a:p>
            <a:pPr algn="ctr" defTabSz="733425" fontAlgn="base">
              <a:spcAft>
                <a:spcPct val="0"/>
              </a:spcAft>
            </a:pPr>
            <a:r>
              <a:rPr lang="es-CL" sz="1800" b="1" dirty="0">
                <a:solidFill>
                  <a:schemeClr val="tx1"/>
                </a:solidFill>
                <a:ea typeface="Verdana" pitchFamily="34" charset="0"/>
                <a:cs typeface="Verdana" pitchFamily="34" charset="0"/>
              </a:rPr>
              <a:t>Acumulada al mes de abril de 2018 </a:t>
            </a:r>
          </a:p>
        </p:txBody>
      </p:sp>
      <p:sp>
        <p:nvSpPr>
          <p:cNvPr id="8" name="1 Título"/>
          <p:cNvSpPr txBox="1">
            <a:spLocks/>
          </p:cNvSpPr>
          <p:nvPr/>
        </p:nvSpPr>
        <p:spPr>
          <a:xfrm>
            <a:off x="426404"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sp>
        <p:nvSpPr>
          <p:cNvPr id="7" name="3 Marcador de pie de página">
            <a:extLst>
              <a:ext uri="{FF2B5EF4-FFF2-40B4-BE49-F238E27FC236}">
                <a16:creationId xmlns:a16="http://schemas.microsoft.com/office/drawing/2014/main" id="{D3BAEC0A-9CE9-4AAE-8ED6-33BD38169CF5}"/>
              </a:ext>
            </a:extLst>
          </p:cNvPr>
          <p:cNvSpPr>
            <a:spLocks noGrp="1"/>
          </p:cNvSpPr>
          <p:nvPr>
            <p:ph type="ftr" sz="quarter" idx="11"/>
          </p:nvPr>
        </p:nvSpPr>
        <p:spPr>
          <a:xfrm>
            <a:off x="414336" y="6356350"/>
            <a:ext cx="8406135" cy="365125"/>
          </a:xfrm>
        </p:spPr>
        <p:txBody>
          <a:bodyPr/>
          <a:lstStyle/>
          <a:p>
            <a:r>
              <a:rPr lang="es-CL" sz="1050" b="1" dirty="0"/>
              <a:t>Fuente</a:t>
            </a:r>
            <a:r>
              <a:rPr lang="es-CL" sz="1050" dirty="0"/>
              <a:t>: Elaboración propia en base  a Informes de ejecución presupuestaria mensual de DIPRES</a:t>
            </a:r>
          </a:p>
        </p:txBody>
      </p:sp>
      <p:graphicFrame>
        <p:nvGraphicFramePr>
          <p:cNvPr id="2" name="Objeto 1">
            <a:extLst>
              <a:ext uri="{FF2B5EF4-FFF2-40B4-BE49-F238E27FC236}">
                <a16:creationId xmlns:a16="http://schemas.microsoft.com/office/drawing/2014/main" id="{B98CBA1E-ACFC-4C79-8181-8CD4CBB978BF}"/>
              </a:ext>
            </a:extLst>
          </p:cNvPr>
          <p:cNvGraphicFramePr>
            <a:graphicFrameLocks noChangeAspect="1"/>
          </p:cNvGraphicFramePr>
          <p:nvPr>
            <p:extLst>
              <p:ext uri="{D42A27DB-BD31-4B8C-83A1-F6EECF244321}">
                <p14:modId xmlns:p14="http://schemas.microsoft.com/office/powerpoint/2010/main" val="1207055646"/>
              </p:ext>
            </p:extLst>
          </p:nvPr>
        </p:nvGraphicFramePr>
        <p:xfrm>
          <a:off x="426404" y="1939277"/>
          <a:ext cx="8241669" cy="1457325"/>
        </p:xfrm>
        <a:graphic>
          <a:graphicData uri="http://schemas.openxmlformats.org/presentationml/2006/ole">
            <mc:AlternateContent xmlns:mc="http://schemas.openxmlformats.org/markup-compatibility/2006">
              <mc:Choice xmlns:v="urn:schemas-microsoft-com:vml" Requires="v">
                <p:oleObj spid="_x0000_s50199" name="Worksheet" r:id="rId3" imgW="8629667" imgH="1457460" progId="Excel.Sheet.12">
                  <p:embed/>
                </p:oleObj>
              </mc:Choice>
              <mc:Fallback>
                <p:oleObj name="Worksheet" r:id="rId3" imgW="8629667" imgH="1457460" progId="Excel.Sheet.12">
                  <p:embed/>
                  <p:pic>
                    <p:nvPicPr>
                      <p:cNvPr id="0" name=""/>
                      <p:cNvPicPr/>
                      <p:nvPr/>
                    </p:nvPicPr>
                    <p:blipFill>
                      <a:blip r:embed="rId4"/>
                      <a:stretch>
                        <a:fillRect/>
                      </a:stretch>
                    </p:blipFill>
                    <p:spPr>
                      <a:xfrm>
                        <a:off x="426404" y="1939277"/>
                        <a:ext cx="8241669" cy="1457325"/>
                      </a:xfrm>
                      <a:prstGeom prst="rect">
                        <a:avLst/>
                      </a:prstGeom>
                    </p:spPr>
                  </p:pic>
                </p:oleObj>
              </mc:Fallback>
            </mc:AlternateContent>
          </a:graphicData>
        </a:graphic>
      </p:graphicFrame>
    </p:spTree>
    <p:extLst>
      <p:ext uri="{BB962C8B-B14F-4D97-AF65-F5344CB8AC3E}">
        <p14:creationId xmlns:p14="http://schemas.microsoft.com/office/powerpoint/2010/main" val="23960904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48</a:t>
            </a:fld>
            <a:endParaRPr lang="es-CL"/>
          </a:p>
        </p:txBody>
      </p:sp>
      <p:sp>
        <p:nvSpPr>
          <p:cNvPr id="6" name="1 Título"/>
          <p:cNvSpPr txBox="1">
            <a:spLocks/>
          </p:cNvSpPr>
          <p:nvPr/>
        </p:nvSpPr>
        <p:spPr>
          <a:xfrm>
            <a:off x="414336" y="555136"/>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17, Programa 03: </a:t>
            </a:r>
          </a:p>
          <a:p>
            <a:pPr algn="ctr" defTabSz="733425" fontAlgn="base">
              <a:spcAft>
                <a:spcPct val="0"/>
              </a:spcAft>
            </a:pPr>
            <a:r>
              <a:rPr lang="es-CL" sz="1800" b="1" dirty="0">
                <a:solidFill>
                  <a:schemeClr val="tx1"/>
                </a:solidFill>
                <a:ea typeface="Verdana" pitchFamily="34" charset="0"/>
                <a:cs typeface="Verdana" pitchFamily="34" charset="0"/>
              </a:rPr>
              <a:t>APOYO A LA IMPLEMENTACIÓN DE LOS SERVICIOS LOCALES DE EDUCACIÓN</a:t>
            </a:r>
          </a:p>
          <a:p>
            <a:pPr algn="ctr" defTabSz="733425" fontAlgn="base">
              <a:spcAft>
                <a:spcPct val="0"/>
              </a:spcAft>
            </a:pPr>
            <a:r>
              <a:rPr lang="es-CL" sz="1800" b="1" dirty="0">
                <a:solidFill>
                  <a:schemeClr val="tx1"/>
                </a:solidFill>
                <a:ea typeface="Verdana" pitchFamily="34" charset="0"/>
                <a:cs typeface="Verdana" pitchFamily="34" charset="0"/>
              </a:rPr>
              <a:t>acumulada al mes de abril de 2018 </a:t>
            </a:r>
          </a:p>
        </p:txBody>
      </p:sp>
      <p:sp>
        <p:nvSpPr>
          <p:cNvPr id="8" name="1 Título"/>
          <p:cNvSpPr txBox="1">
            <a:spLocks/>
          </p:cNvSpPr>
          <p:nvPr/>
        </p:nvSpPr>
        <p:spPr>
          <a:xfrm>
            <a:off x="414336"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sp>
        <p:nvSpPr>
          <p:cNvPr id="7" name="3 Marcador de pie de página">
            <a:extLst>
              <a:ext uri="{FF2B5EF4-FFF2-40B4-BE49-F238E27FC236}">
                <a16:creationId xmlns:a16="http://schemas.microsoft.com/office/drawing/2014/main" id="{887B2AF3-F644-44A8-830F-C5AAA49FF297}"/>
              </a:ext>
            </a:extLst>
          </p:cNvPr>
          <p:cNvSpPr>
            <a:spLocks noGrp="1"/>
          </p:cNvSpPr>
          <p:nvPr>
            <p:ph type="ftr" sz="quarter" idx="11"/>
          </p:nvPr>
        </p:nvSpPr>
        <p:spPr>
          <a:xfrm>
            <a:off x="414336" y="6356350"/>
            <a:ext cx="8406135" cy="365125"/>
          </a:xfrm>
        </p:spPr>
        <p:txBody>
          <a:bodyPr/>
          <a:lstStyle/>
          <a:p>
            <a:r>
              <a:rPr lang="es-CL" sz="1050" b="1" dirty="0"/>
              <a:t>Fuente</a:t>
            </a:r>
            <a:r>
              <a:rPr lang="es-CL" sz="1050" dirty="0"/>
              <a:t>: Elaboración propia en base  a Informes de ejecución presupuestaria mensual de DIPRES</a:t>
            </a:r>
          </a:p>
        </p:txBody>
      </p:sp>
      <p:graphicFrame>
        <p:nvGraphicFramePr>
          <p:cNvPr id="2" name="Objeto 1">
            <a:extLst>
              <a:ext uri="{FF2B5EF4-FFF2-40B4-BE49-F238E27FC236}">
                <a16:creationId xmlns:a16="http://schemas.microsoft.com/office/drawing/2014/main" id="{76E1A9AC-B747-48E7-83BA-6E7B422F21E5}"/>
              </a:ext>
            </a:extLst>
          </p:cNvPr>
          <p:cNvGraphicFramePr>
            <a:graphicFrameLocks noChangeAspect="1"/>
          </p:cNvGraphicFramePr>
          <p:nvPr>
            <p:extLst>
              <p:ext uri="{D42A27DB-BD31-4B8C-83A1-F6EECF244321}">
                <p14:modId xmlns:p14="http://schemas.microsoft.com/office/powerpoint/2010/main" val="2498085456"/>
              </p:ext>
            </p:extLst>
          </p:nvPr>
        </p:nvGraphicFramePr>
        <p:xfrm>
          <a:off x="414335" y="1940124"/>
          <a:ext cx="8210799" cy="1266825"/>
        </p:xfrm>
        <a:graphic>
          <a:graphicData uri="http://schemas.openxmlformats.org/presentationml/2006/ole">
            <mc:AlternateContent xmlns:mc="http://schemas.openxmlformats.org/markup-compatibility/2006">
              <mc:Choice xmlns:v="urn:schemas-microsoft-com:vml" Requires="v">
                <p:oleObj spid="_x0000_s51223" name="Worksheet" r:id="rId3" imgW="8629667" imgH="1266840" progId="Excel.Sheet.12">
                  <p:embed/>
                </p:oleObj>
              </mc:Choice>
              <mc:Fallback>
                <p:oleObj name="Worksheet" r:id="rId3" imgW="8629667" imgH="1266840" progId="Excel.Sheet.12">
                  <p:embed/>
                  <p:pic>
                    <p:nvPicPr>
                      <p:cNvPr id="0" name=""/>
                      <p:cNvPicPr/>
                      <p:nvPr/>
                    </p:nvPicPr>
                    <p:blipFill>
                      <a:blip r:embed="rId4"/>
                      <a:stretch>
                        <a:fillRect/>
                      </a:stretch>
                    </p:blipFill>
                    <p:spPr>
                      <a:xfrm>
                        <a:off x="414335" y="1940124"/>
                        <a:ext cx="8210799" cy="1266825"/>
                      </a:xfrm>
                      <a:prstGeom prst="rect">
                        <a:avLst/>
                      </a:prstGeom>
                    </p:spPr>
                  </p:pic>
                </p:oleObj>
              </mc:Fallback>
            </mc:AlternateContent>
          </a:graphicData>
        </a:graphic>
      </p:graphicFrame>
    </p:spTree>
    <p:extLst>
      <p:ext uri="{BB962C8B-B14F-4D97-AF65-F5344CB8AC3E}">
        <p14:creationId xmlns:p14="http://schemas.microsoft.com/office/powerpoint/2010/main" val="17204821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49</a:t>
            </a:fld>
            <a:endParaRPr lang="es-CL"/>
          </a:p>
        </p:txBody>
      </p:sp>
      <p:sp>
        <p:nvSpPr>
          <p:cNvPr id="6" name="1 Título"/>
          <p:cNvSpPr txBox="1">
            <a:spLocks/>
          </p:cNvSpPr>
          <p:nvPr/>
        </p:nvSpPr>
        <p:spPr>
          <a:xfrm>
            <a:off x="414336" y="555136"/>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18, Programa 01: </a:t>
            </a:r>
          </a:p>
          <a:p>
            <a:pPr algn="ctr" defTabSz="733425" fontAlgn="base">
              <a:spcAft>
                <a:spcPct val="0"/>
              </a:spcAft>
            </a:pPr>
            <a:r>
              <a:rPr lang="es-CL" sz="1800" b="1" dirty="0">
                <a:solidFill>
                  <a:schemeClr val="tx1"/>
                </a:solidFill>
                <a:ea typeface="Verdana" pitchFamily="34" charset="0"/>
                <a:cs typeface="Verdana" pitchFamily="34" charset="0"/>
              </a:rPr>
              <a:t>SERVICIO LOCAL DE EDUCACIÓN BARRANCAS, GASTOS ADMINISTRATIVOS</a:t>
            </a:r>
          </a:p>
          <a:p>
            <a:pPr algn="ctr" defTabSz="733425" fontAlgn="base">
              <a:spcAft>
                <a:spcPct val="0"/>
              </a:spcAft>
            </a:pPr>
            <a:r>
              <a:rPr lang="es-CL" sz="1800" b="1" dirty="0">
                <a:solidFill>
                  <a:schemeClr val="tx1"/>
                </a:solidFill>
                <a:ea typeface="Verdana" pitchFamily="34" charset="0"/>
                <a:cs typeface="Verdana" pitchFamily="34" charset="0"/>
              </a:rPr>
              <a:t>acumulada al mes de abril de 2018</a:t>
            </a:r>
          </a:p>
        </p:txBody>
      </p:sp>
      <p:sp>
        <p:nvSpPr>
          <p:cNvPr id="8" name="1 Título"/>
          <p:cNvSpPr txBox="1">
            <a:spLocks/>
          </p:cNvSpPr>
          <p:nvPr/>
        </p:nvSpPr>
        <p:spPr>
          <a:xfrm>
            <a:off x="425912" y="1500808"/>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2" name="Objeto 1">
            <a:extLst>
              <a:ext uri="{FF2B5EF4-FFF2-40B4-BE49-F238E27FC236}">
                <a16:creationId xmlns:a16="http://schemas.microsoft.com/office/drawing/2014/main" id="{8C8BD197-28A5-4531-BA0C-7DB7CCE8DA81}"/>
              </a:ext>
            </a:extLst>
          </p:cNvPr>
          <p:cNvGraphicFramePr>
            <a:graphicFrameLocks noChangeAspect="1"/>
          </p:cNvGraphicFramePr>
          <p:nvPr>
            <p:extLst>
              <p:ext uri="{D42A27DB-BD31-4B8C-83A1-F6EECF244321}">
                <p14:modId xmlns:p14="http://schemas.microsoft.com/office/powerpoint/2010/main" val="2674064845"/>
              </p:ext>
            </p:extLst>
          </p:nvPr>
        </p:nvGraphicFramePr>
        <p:xfrm>
          <a:off x="409078" y="1956148"/>
          <a:ext cx="8199224" cy="2790825"/>
        </p:xfrm>
        <a:graphic>
          <a:graphicData uri="http://schemas.openxmlformats.org/presentationml/2006/ole">
            <mc:AlternateContent xmlns:mc="http://schemas.openxmlformats.org/markup-compatibility/2006">
              <mc:Choice xmlns:v="urn:schemas-microsoft-com:vml" Requires="v">
                <p:oleObj spid="_x0000_s52247" name="Worksheet" r:id="rId3" imgW="8629667" imgH="2790720" progId="Excel.Sheet.12">
                  <p:embed/>
                </p:oleObj>
              </mc:Choice>
              <mc:Fallback>
                <p:oleObj name="Worksheet" r:id="rId3" imgW="8629667" imgH="2790720" progId="Excel.Sheet.12">
                  <p:embed/>
                  <p:pic>
                    <p:nvPicPr>
                      <p:cNvPr id="0" name=""/>
                      <p:cNvPicPr/>
                      <p:nvPr/>
                    </p:nvPicPr>
                    <p:blipFill>
                      <a:blip r:embed="rId4"/>
                      <a:stretch>
                        <a:fillRect/>
                      </a:stretch>
                    </p:blipFill>
                    <p:spPr>
                      <a:xfrm>
                        <a:off x="409078" y="1956148"/>
                        <a:ext cx="8199224" cy="2790825"/>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7AFC7767-66FB-4C26-8BF4-7FF4120A4713}"/>
              </a:ext>
            </a:extLst>
          </p:cNvPr>
          <p:cNvSpPr txBox="1">
            <a:spLocks/>
          </p:cNvSpPr>
          <p:nvPr/>
        </p:nvSpPr>
        <p:spPr>
          <a:xfrm>
            <a:off x="465629" y="6356349"/>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a:t>Fuente</a:t>
            </a:r>
            <a:r>
              <a:rPr lang="es-CL" sz="1050"/>
              <a:t>: Elaboración propia en base a Informes de ejecución presupuestaria mensual de DIPRES</a:t>
            </a:r>
            <a:endParaRPr lang="es-CL" sz="1050" dirty="0"/>
          </a:p>
        </p:txBody>
      </p:sp>
    </p:spTree>
    <p:extLst>
      <p:ext uri="{BB962C8B-B14F-4D97-AF65-F5344CB8AC3E}">
        <p14:creationId xmlns:p14="http://schemas.microsoft.com/office/powerpoint/2010/main" val="3484931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4338" y="548680"/>
            <a:ext cx="8210798" cy="652648"/>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del Ministerio de Educación</a:t>
            </a:r>
            <a:br>
              <a:rPr lang="es-CL" sz="1800" b="1" dirty="0">
                <a:solidFill>
                  <a:schemeClr val="tx1"/>
                </a:solidFill>
                <a:ea typeface="Verdana" pitchFamily="34" charset="0"/>
                <a:cs typeface="Verdana" pitchFamily="34" charset="0"/>
              </a:rPr>
            </a:br>
            <a:r>
              <a:rPr lang="es-CL" sz="1800" b="1" dirty="0">
                <a:solidFill>
                  <a:schemeClr val="tx1"/>
                </a:solidFill>
                <a:ea typeface="Verdana" pitchFamily="34" charset="0"/>
                <a:cs typeface="Verdana" pitchFamily="34" charset="0"/>
              </a:rPr>
              <a:t>acumulada al mes de abril de 2018 </a:t>
            </a:r>
          </a:p>
        </p:txBody>
      </p:sp>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5</a:t>
            </a:fld>
            <a:endParaRPr lang="es-CL"/>
          </a:p>
        </p:txBody>
      </p:sp>
      <p:sp>
        <p:nvSpPr>
          <p:cNvPr id="7" name="1 Título"/>
          <p:cNvSpPr txBox="1">
            <a:spLocks/>
          </p:cNvSpPr>
          <p:nvPr/>
        </p:nvSpPr>
        <p:spPr>
          <a:xfrm>
            <a:off x="395536" y="1340768"/>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Comportamiento de la Ejecución Presupuestaria de la Partida 2017 - 2018</a:t>
            </a:r>
          </a:p>
        </p:txBody>
      </p:sp>
      <p:pic>
        <p:nvPicPr>
          <p:cNvPr id="9" name="Imagen 8">
            <a:extLst>
              <a:ext uri="{FF2B5EF4-FFF2-40B4-BE49-F238E27FC236}">
                <a16:creationId xmlns:a16="http://schemas.microsoft.com/office/drawing/2014/main" id="{6EBF9A35-C049-4A5F-8383-8B7DF6FF9537}"/>
              </a:ext>
            </a:extLst>
          </p:cNvPr>
          <p:cNvPicPr>
            <a:picLocks noChangeAspect="1"/>
          </p:cNvPicPr>
          <p:nvPr/>
        </p:nvPicPr>
        <p:blipFill>
          <a:blip r:embed="rId2"/>
          <a:stretch>
            <a:fillRect/>
          </a:stretch>
        </p:blipFill>
        <p:spPr>
          <a:xfrm>
            <a:off x="395536" y="1791260"/>
            <a:ext cx="4068505" cy="2495623"/>
          </a:xfrm>
          <a:prstGeom prst="rect">
            <a:avLst/>
          </a:prstGeom>
        </p:spPr>
      </p:pic>
      <p:pic>
        <p:nvPicPr>
          <p:cNvPr id="10" name="Imagen 9">
            <a:extLst>
              <a:ext uri="{FF2B5EF4-FFF2-40B4-BE49-F238E27FC236}">
                <a16:creationId xmlns:a16="http://schemas.microsoft.com/office/drawing/2014/main" id="{F5DBDF79-84EF-4630-9D2A-8CEC980FB443}"/>
              </a:ext>
            </a:extLst>
          </p:cNvPr>
          <p:cNvPicPr>
            <a:picLocks noChangeAspect="1"/>
          </p:cNvPicPr>
          <p:nvPr/>
        </p:nvPicPr>
        <p:blipFill>
          <a:blip r:embed="rId3"/>
          <a:stretch>
            <a:fillRect/>
          </a:stretch>
        </p:blipFill>
        <p:spPr>
          <a:xfrm>
            <a:off x="4679361" y="1791260"/>
            <a:ext cx="4067987" cy="2495623"/>
          </a:xfrm>
          <a:prstGeom prst="rect">
            <a:avLst/>
          </a:prstGeom>
        </p:spPr>
      </p:pic>
      <p:sp>
        <p:nvSpPr>
          <p:cNvPr id="8" name="3 Marcador de pie de página">
            <a:extLst>
              <a:ext uri="{FF2B5EF4-FFF2-40B4-BE49-F238E27FC236}">
                <a16:creationId xmlns:a16="http://schemas.microsoft.com/office/drawing/2014/main" id="{F9FB5B6C-E79C-48D3-9146-0E18E7DC0CEE}"/>
              </a:ext>
            </a:extLst>
          </p:cNvPr>
          <p:cNvSpPr>
            <a:spLocks noGrp="1"/>
          </p:cNvSpPr>
          <p:nvPr>
            <p:ph type="ftr" sz="quarter" idx="11"/>
          </p:nvPr>
        </p:nvSpPr>
        <p:spPr>
          <a:xfrm>
            <a:off x="465629" y="6356349"/>
            <a:ext cx="8406135" cy="365125"/>
          </a:xfrm>
        </p:spPr>
        <p:txBody>
          <a:body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10996516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50</a:t>
            </a:fld>
            <a:endParaRPr lang="es-CL"/>
          </a:p>
        </p:txBody>
      </p:sp>
      <p:sp>
        <p:nvSpPr>
          <p:cNvPr id="6" name="1 Título"/>
          <p:cNvSpPr txBox="1">
            <a:spLocks/>
          </p:cNvSpPr>
          <p:nvPr/>
        </p:nvSpPr>
        <p:spPr>
          <a:xfrm>
            <a:off x="414336" y="555136"/>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18, Programa 02: </a:t>
            </a:r>
          </a:p>
          <a:p>
            <a:pPr algn="ctr" defTabSz="733425" fontAlgn="base">
              <a:spcAft>
                <a:spcPct val="0"/>
              </a:spcAft>
            </a:pPr>
            <a:r>
              <a:rPr lang="es-CL" sz="1800" b="1" dirty="0">
                <a:solidFill>
                  <a:schemeClr val="tx1"/>
                </a:solidFill>
                <a:ea typeface="Verdana" pitchFamily="34" charset="0"/>
                <a:cs typeface="Verdana" pitchFamily="34" charset="0"/>
              </a:rPr>
              <a:t>SERVICIO LOCAL DE EDUCACIÓN BARRANCAS, SERVICIO EDUCATIVO</a:t>
            </a:r>
          </a:p>
          <a:p>
            <a:pPr algn="ctr" defTabSz="733425" fontAlgn="base">
              <a:spcAft>
                <a:spcPct val="0"/>
              </a:spcAft>
            </a:pPr>
            <a:r>
              <a:rPr lang="es-CL" sz="1800" b="1" dirty="0">
                <a:solidFill>
                  <a:schemeClr val="tx1"/>
                </a:solidFill>
                <a:ea typeface="Verdana" pitchFamily="34" charset="0"/>
                <a:cs typeface="Verdana" pitchFamily="34" charset="0"/>
              </a:rPr>
              <a:t>acumulada al mes de abril de 2018</a:t>
            </a:r>
          </a:p>
        </p:txBody>
      </p:sp>
      <p:sp>
        <p:nvSpPr>
          <p:cNvPr id="8" name="1 Título"/>
          <p:cNvSpPr txBox="1">
            <a:spLocks/>
          </p:cNvSpPr>
          <p:nvPr/>
        </p:nvSpPr>
        <p:spPr>
          <a:xfrm>
            <a:off x="414336"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2" name="Objeto 1">
            <a:extLst>
              <a:ext uri="{FF2B5EF4-FFF2-40B4-BE49-F238E27FC236}">
                <a16:creationId xmlns:a16="http://schemas.microsoft.com/office/drawing/2014/main" id="{69764FDC-EA1C-423F-9658-823C09ADA78E}"/>
              </a:ext>
            </a:extLst>
          </p:cNvPr>
          <p:cNvGraphicFramePr>
            <a:graphicFrameLocks noChangeAspect="1"/>
          </p:cNvGraphicFramePr>
          <p:nvPr>
            <p:extLst>
              <p:ext uri="{D42A27DB-BD31-4B8C-83A1-F6EECF244321}">
                <p14:modId xmlns:p14="http://schemas.microsoft.com/office/powerpoint/2010/main" val="1383507840"/>
              </p:ext>
            </p:extLst>
          </p:nvPr>
        </p:nvGraphicFramePr>
        <p:xfrm>
          <a:off x="414335" y="1940124"/>
          <a:ext cx="8210799" cy="2600325"/>
        </p:xfrm>
        <a:graphic>
          <a:graphicData uri="http://schemas.openxmlformats.org/presentationml/2006/ole">
            <mc:AlternateContent xmlns:mc="http://schemas.openxmlformats.org/markup-compatibility/2006">
              <mc:Choice xmlns:v="urn:schemas-microsoft-com:vml" Requires="v">
                <p:oleObj spid="_x0000_s53271" name="Worksheet" r:id="rId3" imgW="8629667" imgH="2600370" progId="Excel.Sheet.12">
                  <p:embed/>
                </p:oleObj>
              </mc:Choice>
              <mc:Fallback>
                <p:oleObj name="Worksheet" r:id="rId3" imgW="8629667" imgH="2600370" progId="Excel.Sheet.12">
                  <p:embed/>
                  <p:pic>
                    <p:nvPicPr>
                      <p:cNvPr id="0" name=""/>
                      <p:cNvPicPr/>
                      <p:nvPr/>
                    </p:nvPicPr>
                    <p:blipFill>
                      <a:blip r:embed="rId4"/>
                      <a:stretch>
                        <a:fillRect/>
                      </a:stretch>
                    </p:blipFill>
                    <p:spPr>
                      <a:xfrm>
                        <a:off x="414335" y="1940124"/>
                        <a:ext cx="8210799" cy="2600325"/>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49894CDC-1FC7-4FA3-A93C-6FFE5B6E1E48}"/>
              </a:ext>
            </a:extLst>
          </p:cNvPr>
          <p:cNvSpPr>
            <a:spLocks noGrp="1"/>
          </p:cNvSpPr>
          <p:nvPr>
            <p:ph type="ftr" sz="quarter" idx="11"/>
          </p:nvPr>
        </p:nvSpPr>
        <p:spPr>
          <a:xfrm>
            <a:off x="465629" y="6356349"/>
            <a:ext cx="8406135" cy="365125"/>
          </a:xfrm>
        </p:spPr>
        <p:txBody>
          <a:body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36291908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51</a:t>
            </a:fld>
            <a:endParaRPr lang="es-CL"/>
          </a:p>
        </p:txBody>
      </p:sp>
      <p:sp>
        <p:nvSpPr>
          <p:cNvPr id="6" name="1 Título"/>
          <p:cNvSpPr txBox="1">
            <a:spLocks/>
          </p:cNvSpPr>
          <p:nvPr/>
        </p:nvSpPr>
        <p:spPr>
          <a:xfrm>
            <a:off x="414336" y="555136"/>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19, Programa 01: </a:t>
            </a:r>
          </a:p>
          <a:p>
            <a:pPr algn="ctr" defTabSz="733425" fontAlgn="base">
              <a:spcAft>
                <a:spcPct val="0"/>
              </a:spcAft>
            </a:pPr>
            <a:r>
              <a:rPr lang="es-CL" sz="1800" b="1" dirty="0">
                <a:solidFill>
                  <a:schemeClr val="tx1"/>
                </a:solidFill>
                <a:ea typeface="Verdana" pitchFamily="34" charset="0"/>
                <a:cs typeface="Verdana" pitchFamily="34" charset="0"/>
              </a:rPr>
              <a:t>SERVICIO LOCAL DE EDUCACIÓN PUERTO CORDILLERA, GASTOS ADMINISTRATIVOS</a:t>
            </a:r>
          </a:p>
          <a:p>
            <a:pPr algn="ctr" defTabSz="733425" fontAlgn="base">
              <a:spcAft>
                <a:spcPct val="0"/>
              </a:spcAft>
            </a:pPr>
            <a:r>
              <a:rPr lang="es-CL" sz="1800" b="1" dirty="0">
                <a:solidFill>
                  <a:schemeClr val="tx1"/>
                </a:solidFill>
                <a:ea typeface="Verdana" pitchFamily="34" charset="0"/>
                <a:cs typeface="Verdana" pitchFamily="34" charset="0"/>
              </a:rPr>
              <a:t>acumulada al mes de abril de 2018</a:t>
            </a:r>
          </a:p>
        </p:txBody>
      </p:sp>
      <p:sp>
        <p:nvSpPr>
          <p:cNvPr id="8" name="1 Título"/>
          <p:cNvSpPr txBox="1">
            <a:spLocks/>
          </p:cNvSpPr>
          <p:nvPr/>
        </p:nvSpPr>
        <p:spPr>
          <a:xfrm>
            <a:off x="419848"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3" name="Objeto 2">
            <a:extLst>
              <a:ext uri="{FF2B5EF4-FFF2-40B4-BE49-F238E27FC236}">
                <a16:creationId xmlns:a16="http://schemas.microsoft.com/office/drawing/2014/main" id="{96A029BF-5FFB-4D03-86E9-7B06D5A09AB4}"/>
              </a:ext>
            </a:extLst>
          </p:cNvPr>
          <p:cNvGraphicFramePr>
            <a:graphicFrameLocks noChangeAspect="1"/>
          </p:cNvGraphicFramePr>
          <p:nvPr>
            <p:extLst>
              <p:ext uri="{D42A27DB-BD31-4B8C-83A1-F6EECF244321}">
                <p14:modId xmlns:p14="http://schemas.microsoft.com/office/powerpoint/2010/main" val="3032010122"/>
              </p:ext>
            </p:extLst>
          </p:nvPr>
        </p:nvGraphicFramePr>
        <p:xfrm>
          <a:off x="413693" y="1940124"/>
          <a:ext cx="8210800" cy="1838325"/>
        </p:xfrm>
        <a:graphic>
          <a:graphicData uri="http://schemas.openxmlformats.org/presentationml/2006/ole">
            <mc:AlternateContent xmlns:mc="http://schemas.openxmlformats.org/markup-compatibility/2006">
              <mc:Choice xmlns:v="urn:schemas-microsoft-com:vml" Requires="v">
                <p:oleObj spid="_x0000_s54295" name="Worksheet" r:id="rId3" imgW="8629667" imgH="1838430" progId="Excel.Sheet.12">
                  <p:embed/>
                </p:oleObj>
              </mc:Choice>
              <mc:Fallback>
                <p:oleObj name="Worksheet" r:id="rId3" imgW="8629667" imgH="1838430" progId="Excel.Sheet.12">
                  <p:embed/>
                  <p:pic>
                    <p:nvPicPr>
                      <p:cNvPr id="0" name=""/>
                      <p:cNvPicPr/>
                      <p:nvPr/>
                    </p:nvPicPr>
                    <p:blipFill>
                      <a:blip r:embed="rId4"/>
                      <a:stretch>
                        <a:fillRect/>
                      </a:stretch>
                    </p:blipFill>
                    <p:spPr>
                      <a:xfrm>
                        <a:off x="413693" y="1940124"/>
                        <a:ext cx="8210800" cy="1838325"/>
                      </a:xfrm>
                      <a:prstGeom prst="rect">
                        <a:avLst/>
                      </a:prstGeom>
                    </p:spPr>
                  </p:pic>
                </p:oleObj>
              </mc:Fallback>
            </mc:AlternateContent>
          </a:graphicData>
        </a:graphic>
      </p:graphicFrame>
      <p:sp>
        <p:nvSpPr>
          <p:cNvPr id="9" name="3 Marcador de pie de página">
            <a:extLst>
              <a:ext uri="{FF2B5EF4-FFF2-40B4-BE49-F238E27FC236}">
                <a16:creationId xmlns:a16="http://schemas.microsoft.com/office/drawing/2014/main" id="{4A445149-4FC2-4F67-88A2-302A0EFEBCD3}"/>
              </a:ext>
            </a:extLst>
          </p:cNvPr>
          <p:cNvSpPr>
            <a:spLocks noGrp="1"/>
          </p:cNvSpPr>
          <p:nvPr>
            <p:ph type="ftr" sz="quarter" idx="11"/>
          </p:nvPr>
        </p:nvSpPr>
        <p:spPr>
          <a:xfrm>
            <a:off x="465629" y="6356349"/>
            <a:ext cx="8406135" cy="365125"/>
          </a:xfrm>
        </p:spPr>
        <p:txBody>
          <a:body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4286918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52</a:t>
            </a:fld>
            <a:endParaRPr lang="es-CL"/>
          </a:p>
        </p:txBody>
      </p:sp>
      <p:sp>
        <p:nvSpPr>
          <p:cNvPr id="6" name="1 Título"/>
          <p:cNvSpPr txBox="1">
            <a:spLocks/>
          </p:cNvSpPr>
          <p:nvPr/>
        </p:nvSpPr>
        <p:spPr>
          <a:xfrm>
            <a:off x="414336" y="555136"/>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19, Programa 02: </a:t>
            </a:r>
          </a:p>
          <a:p>
            <a:pPr algn="ctr" defTabSz="733425" fontAlgn="base">
              <a:spcAft>
                <a:spcPct val="0"/>
              </a:spcAft>
            </a:pPr>
            <a:r>
              <a:rPr lang="es-CL" sz="1800" b="1" dirty="0">
                <a:solidFill>
                  <a:schemeClr val="tx1"/>
                </a:solidFill>
                <a:ea typeface="Verdana" pitchFamily="34" charset="0"/>
                <a:cs typeface="Verdana" pitchFamily="34" charset="0"/>
              </a:rPr>
              <a:t>SERVICIO LOCAL DE EDUCACIÓN PUERTO CORDILLERA, SERVICIO EDUCATIVO</a:t>
            </a:r>
          </a:p>
          <a:p>
            <a:pPr algn="ctr" defTabSz="733425" fontAlgn="base">
              <a:spcAft>
                <a:spcPct val="0"/>
              </a:spcAft>
            </a:pPr>
            <a:r>
              <a:rPr lang="es-CL" sz="1800" b="1" dirty="0">
                <a:solidFill>
                  <a:schemeClr val="tx1"/>
                </a:solidFill>
                <a:ea typeface="Verdana" pitchFamily="34" charset="0"/>
                <a:cs typeface="Verdana" pitchFamily="34" charset="0"/>
              </a:rPr>
              <a:t>acumulada al mes de abril de 2018 </a:t>
            </a:r>
          </a:p>
        </p:txBody>
      </p:sp>
      <p:sp>
        <p:nvSpPr>
          <p:cNvPr id="8" name="1 Título"/>
          <p:cNvSpPr txBox="1">
            <a:spLocks/>
          </p:cNvSpPr>
          <p:nvPr/>
        </p:nvSpPr>
        <p:spPr>
          <a:xfrm>
            <a:off x="430173" y="148478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a:t>
            </a:r>
          </a:p>
        </p:txBody>
      </p:sp>
      <p:graphicFrame>
        <p:nvGraphicFramePr>
          <p:cNvPr id="2" name="Objeto 1">
            <a:extLst>
              <a:ext uri="{FF2B5EF4-FFF2-40B4-BE49-F238E27FC236}">
                <a16:creationId xmlns:a16="http://schemas.microsoft.com/office/drawing/2014/main" id="{0F59FB1A-C0E5-46D0-97E0-656C2CBDEB21}"/>
              </a:ext>
            </a:extLst>
          </p:cNvPr>
          <p:cNvGraphicFramePr>
            <a:graphicFrameLocks noChangeAspect="1"/>
          </p:cNvGraphicFramePr>
          <p:nvPr>
            <p:extLst>
              <p:ext uri="{D42A27DB-BD31-4B8C-83A1-F6EECF244321}">
                <p14:modId xmlns:p14="http://schemas.microsoft.com/office/powerpoint/2010/main" val="3705884045"/>
              </p:ext>
            </p:extLst>
          </p:nvPr>
        </p:nvGraphicFramePr>
        <p:xfrm>
          <a:off x="414336" y="1940124"/>
          <a:ext cx="8210799" cy="2600325"/>
        </p:xfrm>
        <a:graphic>
          <a:graphicData uri="http://schemas.openxmlformats.org/presentationml/2006/ole">
            <mc:AlternateContent xmlns:mc="http://schemas.openxmlformats.org/markup-compatibility/2006">
              <mc:Choice xmlns:v="urn:schemas-microsoft-com:vml" Requires="v">
                <p:oleObj spid="_x0000_s55319" name="Worksheet" r:id="rId3" imgW="8629667" imgH="2600370" progId="Excel.Sheet.12">
                  <p:embed/>
                </p:oleObj>
              </mc:Choice>
              <mc:Fallback>
                <p:oleObj name="Worksheet" r:id="rId3" imgW="8629667" imgH="2600370" progId="Excel.Sheet.12">
                  <p:embed/>
                  <p:pic>
                    <p:nvPicPr>
                      <p:cNvPr id="0" name=""/>
                      <p:cNvPicPr/>
                      <p:nvPr/>
                    </p:nvPicPr>
                    <p:blipFill>
                      <a:blip r:embed="rId4"/>
                      <a:stretch>
                        <a:fillRect/>
                      </a:stretch>
                    </p:blipFill>
                    <p:spPr>
                      <a:xfrm>
                        <a:off x="414336" y="1940124"/>
                        <a:ext cx="8210799" cy="2600325"/>
                      </a:xfrm>
                      <a:prstGeom prst="rect">
                        <a:avLst/>
                      </a:prstGeom>
                    </p:spPr>
                  </p:pic>
                </p:oleObj>
              </mc:Fallback>
            </mc:AlternateContent>
          </a:graphicData>
        </a:graphic>
      </p:graphicFrame>
      <p:sp>
        <p:nvSpPr>
          <p:cNvPr id="7" name="3 Marcador de pie de página">
            <a:extLst>
              <a:ext uri="{FF2B5EF4-FFF2-40B4-BE49-F238E27FC236}">
                <a16:creationId xmlns:a16="http://schemas.microsoft.com/office/drawing/2014/main" id="{7CF46955-7785-4156-B7CE-9ED20F44C772}"/>
              </a:ext>
            </a:extLst>
          </p:cNvPr>
          <p:cNvSpPr>
            <a:spLocks noGrp="1"/>
          </p:cNvSpPr>
          <p:nvPr>
            <p:ph type="ftr" sz="quarter" idx="11"/>
          </p:nvPr>
        </p:nvSpPr>
        <p:spPr>
          <a:xfrm>
            <a:off x="465629" y="6356349"/>
            <a:ext cx="8406135" cy="365125"/>
          </a:xfrm>
        </p:spPr>
        <p:txBody>
          <a:body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2757418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4336" y="548680"/>
            <a:ext cx="8210799" cy="652648"/>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Resumen por Capítulos</a:t>
            </a:r>
            <a:br>
              <a:rPr lang="es-CL" sz="1800" b="1" dirty="0">
                <a:solidFill>
                  <a:schemeClr val="tx1"/>
                </a:solidFill>
                <a:ea typeface="Verdana" pitchFamily="34" charset="0"/>
                <a:cs typeface="Verdana" pitchFamily="34" charset="0"/>
              </a:rPr>
            </a:br>
            <a:r>
              <a:rPr lang="es-CL" sz="1800" b="1" dirty="0">
                <a:solidFill>
                  <a:schemeClr val="tx1"/>
                </a:solidFill>
                <a:ea typeface="Verdana" pitchFamily="34" charset="0"/>
                <a:cs typeface="Verdana" pitchFamily="34" charset="0"/>
              </a:rPr>
              <a:t>acumulada al mes de abril de 2018 </a:t>
            </a:r>
            <a:endParaRPr lang="es-CL" sz="1800" b="1" dirty="0">
              <a:solidFill>
                <a:schemeClr val="tx1"/>
              </a:solidFill>
              <a:latin typeface="+mn-lt"/>
              <a:ea typeface="Verdana" pitchFamily="34" charset="0"/>
              <a:cs typeface="Verdana" pitchFamily="34" charset="0"/>
            </a:endParaRP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6</a:t>
            </a:fld>
            <a:endParaRPr lang="es-CL"/>
          </a:p>
        </p:txBody>
      </p:sp>
      <p:sp>
        <p:nvSpPr>
          <p:cNvPr id="6" name="1 Título"/>
          <p:cNvSpPr txBox="1">
            <a:spLocks/>
          </p:cNvSpPr>
          <p:nvPr/>
        </p:nvSpPr>
        <p:spPr>
          <a:xfrm>
            <a:off x="395535" y="1201328"/>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a:t>
            </a:r>
            <a:r>
              <a:rPr lang="es-CL" sz="1600" b="1" i="1" dirty="0">
                <a:latin typeface="+mn-lt"/>
                <a:ea typeface="Verdana" pitchFamily="34" charset="0"/>
                <a:cs typeface="Verdana" pitchFamily="34" charset="0"/>
              </a:rPr>
              <a:t>1 de 2</a:t>
            </a:r>
          </a:p>
        </p:txBody>
      </p:sp>
      <p:graphicFrame>
        <p:nvGraphicFramePr>
          <p:cNvPr id="3" name="Tabla 2">
            <a:extLst>
              <a:ext uri="{FF2B5EF4-FFF2-40B4-BE49-F238E27FC236}">
                <a16:creationId xmlns:a16="http://schemas.microsoft.com/office/drawing/2014/main" id="{BF34847D-55C8-4183-89DF-088AD7AC656B}"/>
              </a:ext>
            </a:extLst>
          </p:cNvPr>
          <p:cNvGraphicFramePr>
            <a:graphicFrameLocks noGrp="1"/>
          </p:cNvGraphicFramePr>
          <p:nvPr>
            <p:extLst>
              <p:ext uri="{D42A27DB-BD31-4B8C-83A1-F6EECF244321}">
                <p14:modId xmlns:p14="http://schemas.microsoft.com/office/powerpoint/2010/main" val="852135269"/>
              </p:ext>
            </p:extLst>
          </p:nvPr>
        </p:nvGraphicFramePr>
        <p:xfrm>
          <a:off x="446375" y="1656668"/>
          <a:ext cx="8178760" cy="3932563"/>
        </p:xfrm>
        <a:graphic>
          <a:graphicData uri="http://schemas.openxmlformats.org/drawingml/2006/table">
            <a:tbl>
              <a:tblPr/>
              <a:tblGrid>
                <a:gridCol w="236916">
                  <a:extLst>
                    <a:ext uri="{9D8B030D-6E8A-4147-A177-3AD203B41FA5}">
                      <a16:colId xmlns:a16="http://schemas.microsoft.com/office/drawing/2014/main" val="2675186775"/>
                    </a:ext>
                  </a:extLst>
                </a:gridCol>
                <a:gridCol w="236916">
                  <a:extLst>
                    <a:ext uri="{9D8B030D-6E8A-4147-A177-3AD203B41FA5}">
                      <a16:colId xmlns:a16="http://schemas.microsoft.com/office/drawing/2014/main" val="1317870152"/>
                    </a:ext>
                  </a:extLst>
                </a:gridCol>
                <a:gridCol w="3594946">
                  <a:extLst>
                    <a:ext uri="{9D8B030D-6E8A-4147-A177-3AD203B41FA5}">
                      <a16:colId xmlns:a16="http://schemas.microsoft.com/office/drawing/2014/main" val="2972365889"/>
                    </a:ext>
                  </a:extLst>
                </a:gridCol>
                <a:gridCol w="751952">
                  <a:extLst>
                    <a:ext uri="{9D8B030D-6E8A-4147-A177-3AD203B41FA5}">
                      <a16:colId xmlns:a16="http://schemas.microsoft.com/office/drawing/2014/main" val="4028710983"/>
                    </a:ext>
                  </a:extLst>
                </a:gridCol>
                <a:gridCol w="751952">
                  <a:extLst>
                    <a:ext uri="{9D8B030D-6E8A-4147-A177-3AD203B41FA5}">
                      <a16:colId xmlns:a16="http://schemas.microsoft.com/office/drawing/2014/main" val="2024816160"/>
                    </a:ext>
                  </a:extLst>
                </a:gridCol>
                <a:gridCol w="751952">
                  <a:extLst>
                    <a:ext uri="{9D8B030D-6E8A-4147-A177-3AD203B41FA5}">
                      <a16:colId xmlns:a16="http://schemas.microsoft.com/office/drawing/2014/main" val="3084402169"/>
                    </a:ext>
                  </a:extLst>
                </a:gridCol>
                <a:gridCol w="618042">
                  <a:extLst>
                    <a:ext uri="{9D8B030D-6E8A-4147-A177-3AD203B41FA5}">
                      <a16:colId xmlns:a16="http://schemas.microsoft.com/office/drawing/2014/main" val="3452976324"/>
                    </a:ext>
                  </a:extLst>
                </a:gridCol>
                <a:gridCol w="618042">
                  <a:extLst>
                    <a:ext uri="{9D8B030D-6E8A-4147-A177-3AD203B41FA5}">
                      <a16:colId xmlns:a16="http://schemas.microsoft.com/office/drawing/2014/main" val="434635767"/>
                    </a:ext>
                  </a:extLst>
                </a:gridCol>
                <a:gridCol w="618042">
                  <a:extLst>
                    <a:ext uri="{9D8B030D-6E8A-4147-A177-3AD203B41FA5}">
                      <a16:colId xmlns:a16="http://schemas.microsoft.com/office/drawing/2014/main" val="2440146472"/>
                    </a:ext>
                  </a:extLst>
                </a:gridCol>
              </a:tblGrid>
              <a:tr h="166634">
                <a:tc>
                  <a:txBody>
                    <a:bodyPr/>
                    <a:lstStyle/>
                    <a:p>
                      <a:pPr algn="l" fontAlgn="ctr"/>
                      <a:r>
                        <a:rPr lang="es-CL" sz="700" b="1" i="0" u="none" strike="noStrike">
                          <a:solidFill>
                            <a:srgbClr val="FFFFFF"/>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700" b="1" i="0" u="none" strike="noStrike">
                          <a:solidFill>
                            <a:srgbClr val="FFFFFF"/>
                          </a:solidFill>
                          <a:effectLst/>
                          <a:latin typeface="Calibri" panose="020F0502020204030204" pitchFamily="34" charset="0"/>
                        </a:rPr>
                        <a:t> </a:t>
                      </a:r>
                    </a:p>
                  </a:txBody>
                  <a:tcPr marL="7450" marR="7450" marT="7450"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700" b="1" i="0" u="none" strike="noStrike">
                          <a:solidFill>
                            <a:srgbClr val="FFFFFF"/>
                          </a:solidFill>
                          <a:effectLst/>
                          <a:latin typeface="Calibri" panose="020F0502020204030204" pitchFamily="34" charset="0"/>
                        </a:rPr>
                        <a:t>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gridSpan="3">
                  <a:txBody>
                    <a:bodyPr/>
                    <a:lstStyle/>
                    <a:p>
                      <a:pPr algn="ctr" fontAlgn="ctr"/>
                      <a:r>
                        <a:rPr lang="es-CL" sz="700" b="1" i="0" u="none" strike="noStrike">
                          <a:solidFill>
                            <a:srgbClr val="FFFFFF"/>
                          </a:solidFill>
                          <a:effectLst/>
                          <a:latin typeface="Calibri" panose="020F0502020204030204" pitchFamily="34" charset="0"/>
                        </a:rPr>
                        <a:t>Presupuesto 2018</a:t>
                      </a:r>
                    </a:p>
                  </a:txBody>
                  <a:tcPr marL="7450" marR="7450" marT="7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tc gridSpan="3">
                  <a:txBody>
                    <a:bodyPr/>
                    <a:lstStyle/>
                    <a:p>
                      <a:pPr algn="ctr" fontAlgn="ctr"/>
                      <a:r>
                        <a:rPr lang="es-CL" sz="700" b="1" i="0" u="none" strike="noStrike">
                          <a:solidFill>
                            <a:srgbClr val="FFFFFF"/>
                          </a:solidFill>
                          <a:effectLst/>
                          <a:latin typeface="Calibri" panose="020F0502020204030204" pitchFamily="34" charset="0"/>
                        </a:rPr>
                        <a:t>Ejecución</a:t>
                      </a:r>
                    </a:p>
                  </a:txBody>
                  <a:tcPr marL="7450" marR="7450" marT="7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2576302480"/>
                  </a:ext>
                </a:extLst>
              </a:tr>
              <a:tr h="266615">
                <a:tc>
                  <a:txBody>
                    <a:bodyPr/>
                    <a:lstStyle/>
                    <a:p>
                      <a:pPr algn="ctr" fontAlgn="ctr"/>
                      <a:r>
                        <a:rPr lang="es-CL" sz="700" b="1" i="0" u="none" strike="noStrike">
                          <a:solidFill>
                            <a:srgbClr val="FFFFFF"/>
                          </a:solidFill>
                          <a:effectLst/>
                          <a:latin typeface="Calibri" panose="020F0502020204030204" pitchFamily="34" charset="0"/>
                        </a:rPr>
                        <a:t>Cap.</a:t>
                      </a:r>
                    </a:p>
                  </a:txBody>
                  <a:tcPr marL="7450" marR="7450" marT="74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panose="020F0502020204030204" pitchFamily="34" charset="0"/>
                        </a:rPr>
                        <a:t>Prog.</a:t>
                      </a:r>
                    </a:p>
                  </a:txBody>
                  <a:tcPr marL="7450" marR="7450" marT="7450"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l" fontAlgn="ctr"/>
                      <a:r>
                        <a:rPr lang="es-CL" sz="700" b="1" i="0" u="none" strike="noStrike">
                          <a:solidFill>
                            <a:srgbClr val="FFFFFF"/>
                          </a:solidFill>
                          <a:effectLst/>
                          <a:latin typeface="Calibri" panose="020F0502020204030204" pitchFamily="34" charset="0"/>
                        </a:rPr>
                        <a:t>Programa Presupuestario</a:t>
                      </a:r>
                    </a:p>
                  </a:txBody>
                  <a:tcPr marL="7450" marR="7450" marT="74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panose="020F0502020204030204" pitchFamily="34" charset="0"/>
                        </a:rPr>
                        <a:t>Ley 2018</a:t>
                      </a:r>
                    </a:p>
                  </a:txBody>
                  <a:tcPr marL="7450" marR="7450" marT="74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panose="020F0502020204030204" pitchFamily="34" charset="0"/>
                        </a:rPr>
                        <a:t>Vigente</a:t>
                      </a:r>
                    </a:p>
                  </a:txBody>
                  <a:tcPr marL="7450" marR="7450" marT="7450"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panose="020F0502020204030204" pitchFamily="34" charset="0"/>
                        </a:rPr>
                        <a:t>Variación</a:t>
                      </a:r>
                    </a:p>
                  </a:txBody>
                  <a:tcPr marL="7450" marR="7450" marT="74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panose="020F0502020204030204" pitchFamily="34" charset="0"/>
                        </a:rPr>
                        <a:t>Ejecución Acumulada</a:t>
                      </a:r>
                    </a:p>
                  </a:txBody>
                  <a:tcPr marL="7450" marR="7450" marT="74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panose="020F0502020204030204" pitchFamily="34" charset="0"/>
                        </a:rPr>
                        <a:t>% de Ejecución Ley 2018</a:t>
                      </a:r>
                    </a:p>
                  </a:txBody>
                  <a:tcPr marL="7450" marR="7450" marT="7450" marB="0" anchor="ctr">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panose="020F0502020204030204" pitchFamily="34" charset="0"/>
                        </a:rPr>
                        <a:t>% de Ejecución Ppto. Vigente</a:t>
                      </a:r>
                    </a:p>
                  </a:txBody>
                  <a:tcPr marL="7450" marR="7450" marT="74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2258609699"/>
                  </a:ext>
                </a:extLst>
              </a:tr>
              <a:tr h="166634">
                <a:tc>
                  <a:txBody>
                    <a:bodyPr/>
                    <a:lstStyle/>
                    <a:p>
                      <a:pPr algn="ctr" fontAlgn="ctr"/>
                      <a:r>
                        <a:rPr lang="es-CL" sz="700" b="1" i="0" u="none" strike="noStrike">
                          <a:solidFill>
                            <a:srgbClr val="000000"/>
                          </a:solidFill>
                          <a:effectLst/>
                          <a:latin typeface="Calibri" panose="020F0502020204030204" pitchFamily="34" charset="0"/>
                        </a:rPr>
                        <a:t>01</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panose="020F0502020204030204" pitchFamily="34" charset="0"/>
                        </a:rPr>
                        <a:t> </a:t>
                      </a:r>
                    </a:p>
                  </a:txBody>
                  <a:tcPr marL="7450" marR="7450" marT="74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panose="020F0502020204030204" pitchFamily="34" charset="0"/>
                        </a:rPr>
                        <a:t>Subsecretaría de Educación</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panose="020F0502020204030204" pitchFamily="34" charset="0"/>
                        </a:rPr>
                        <a:t>8.088.867.950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panose="020F0502020204030204" pitchFamily="34" charset="0"/>
                        </a:rPr>
                        <a:t>8.175.908.576 </a:t>
                      </a:r>
                    </a:p>
                  </a:txBody>
                  <a:tcPr marL="7450" marR="7450" marT="74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87.040.626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2.437.528.985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30,1%</a:t>
                      </a:r>
                    </a:p>
                  </a:txBody>
                  <a:tcPr marL="7450" marR="7450" marT="74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29,8%</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909442301"/>
                  </a:ext>
                </a:extLst>
              </a:tr>
              <a:tr h="166634">
                <a:tc>
                  <a:txBody>
                    <a:bodyPr/>
                    <a:lstStyle/>
                    <a:p>
                      <a:pPr algn="ctr" fontAlgn="ctr"/>
                      <a:r>
                        <a:rPr lang="es-CL" sz="700" b="0" i="0"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01</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Subsecretaría de Educación</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125.303.440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130.235.524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4.932.084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38.951.356</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31,1%</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29,9%</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617222452"/>
                  </a:ext>
                </a:extLst>
              </a:tr>
              <a:tr h="166634">
                <a:tc>
                  <a:txBody>
                    <a:bodyPr/>
                    <a:lstStyle/>
                    <a:p>
                      <a:pPr algn="ctr" fontAlgn="ctr"/>
                      <a:r>
                        <a:rPr lang="es-CL" sz="700" b="0" i="0"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02</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Programa de Infraestructura Educacional</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0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584.573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584.573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584.572</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100,0%</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553314847"/>
                  </a:ext>
                </a:extLst>
              </a:tr>
              <a:tr h="166634">
                <a:tc>
                  <a:txBody>
                    <a:bodyPr/>
                    <a:lstStyle/>
                    <a:p>
                      <a:pPr algn="ctr" fontAlgn="ctr"/>
                      <a:r>
                        <a:rPr lang="es-CL" sz="700" b="0" i="0"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03</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Mejoramiento de la Calidad de la Educación</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27.393.457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57.161.063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29.767.606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4.043.381</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14,8%</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7,1%</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834869382"/>
                  </a:ext>
                </a:extLst>
              </a:tr>
              <a:tr h="166634">
                <a:tc>
                  <a:txBody>
                    <a:bodyPr/>
                    <a:lstStyle/>
                    <a:p>
                      <a:pPr algn="ctr" fontAlgn="ctr"/>
                      <a:r>
                        <a:rPr lang="es-CL" sz="700" b="0" i="0"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04</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Desarrollo Curricular y Evaluación</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22.950.811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29.903.926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6.953.115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4.382.641</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19,1%</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14,7%</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4262591327"/>
                  </a:ext>
                </a:extLst>
              </a:tr>
              <a:tr h="166634">
                <a:tc>
                  <a:txBody>
                    <a:bodyPr/>
                    <a:lstStyle/>
                    <a:p>
                      <a:pPr algn="ctr" fontAlgn="ctr"/>
                      <a:r>
                        <a:rPr lang="es-CL" sz="700" b="0" i="0"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08</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Apoyo y Supervisión de Establecimientos Educacionales Subvencionados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0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59.083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59.083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59.082</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100,0%</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530309948"/>
                  </a:ext>
                </a:extLst>
              </a:tr>
              <a:tr h="166634">
                <a:tc>
                  <a:txBody>
                    <a:bodyPr/>
                    <a:lstStyle/>
                    <a:p>
                      <a:pPr algn="ctr" fontAlgn="ctr"/>
                      <a:r>
                        <a:rPr lang="es-CL" sz="700" b="0" i="0"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11</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Recursos Educativos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50.179.377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53.371.916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3.192.539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32.935.647</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65,6%</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61,7%</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7077888"/>
                  </a:ext>
                </a:extLst>
              </a:tr>
              <a:tr h="166634">
                <a:tc>
                  <a:txBody>
                    <a:bodyPr/>
                    <a:lstStyle/>
                    <a:p>
                      <a:pPr algn="ctr" fontAlgn="ctr"/>
                      <a:r>
                        <a:rPr lang="es-CL" sz="700" b="0" i="0"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12</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Fortalecimiento de la Educación Escolar Pública</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0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1.041.571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1.041.571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1.041.570</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100,0%</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025180879"/>
                  </a:ext>
                </a:extLst>
              </a:tr>
              <a:tr h="166634">
                <a:tc>
                  <a:txBody>
                    <a:bodyPr/>
                    <a:lstStyle/>
                    <a:p>
                      <a:pPr algn="ctr" fontAlgn="ctr"/>
                      <a:r>
                        <a:rPr lang="es-CL" sz="700" b="0" i="0"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20</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Subvenciones a los Establecimientos Educacionales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5.507.788.912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5.531.398.995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23.610.083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1.788.696.169</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32,5%</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32,3%</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58589195"/>
                  </a:ext>
                </a:extLst>
              </a:tr>
              <a:tr h="166634">
                <a:tc>
                  <a:txBody>
                    <a:bodyPr/>
                    <a:lstStyle/>
                    <a:p>
                      <a:pPr algn="ctr" fontAlgn="ctr"/>
                      <a:r>
                        <a:rPr lang="es-CL" sz="700" b="0" i="0"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21</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Gestión de Subvenciones a Establecimientos Educacionales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4.288.812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4.366.300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77.488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1.419.226</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33,1%</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32,5%</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116475484"/>
                  </a:ext>
                </a:extLst>
              </a:tr>
              <a:tr h="166634">
                <a:tc>
                  <a:txBody>
                    <a:bodyPr/>
                    <a:lstStyle/>
                    <a:p>
                      <a:pPr algn="ctr" fontAlgn="ctr"/>
                      <a:r>
                        <a:rPr lang="es-CL" sz="700" b="0" i="0"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29</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Fortalecimiento de la Educación Superior Pública</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271.092.092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282.616.177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11.524.085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88.789.686</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32,8%</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31,4%</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845577278"/>
                  </a:ext>
                </a:extLst>
              </a:tr>
              <a:tr h="166634">
                <a:tc>
                  <a:txBody>
                    <a:bodyPr/>
                    <a:lstStyle/>
                    <a:p>
                      <a:pPr algn="ctr" fontAlgn="ctr"/>
                      <a:r>
                        <a:rPr lang="es-CL" sz="700" b="0" i="0"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30</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Educación Superior</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2.073.138.073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2.078.286.882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5.148.809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472.608.851</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22,8%</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22,7%</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699476109"/>
                  </a:ext>
                </a:extLst>
              </a:tr>
              <a:tr h="166634">
                <a:tc>
                  <a:txBody>
                    <a:bodyPr/>
                    <a:lstStyle/>
                    <a:p>
                      <a:pPr algn="ctr" fontAlgn="ctr"/>
                      <a:r>
                        <a:rPr lang="es-CL" sz="700" b="0" i="0"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31</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Gastos de Operación de Educación Superior</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6.732.976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6.882.566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149.590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4.016.804</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59,7%</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58,4%</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338180904"/>
                  </a:ext>
                </a:extLst>
              </a:tr>
              <a:tr h="166634">
                <a:tc>
                  <a:txBody>
                    <a:bodyPr/>
                    <a:lstStyle/>
                    <a:p>
                      <a:pPr algn="ctr" fontAlgn="ctr"/>
                      <a:r>
                        <a:rPr lang="es-CL" sz="700" b="1" i="0" u="none" strike="noStrike">
                          <a:solidFill>
                            <a:srgbClr val="000000"/>
                          </a:solidFill>
                          <a:effectLst/>
                          <a:latin typeface="Calibri" panose="020F0502020204030204" pitchFamily="34" charset="0"/>
                        </a:rPr>
                        <a:t>02</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panose="020F0502020204030204" pitchFamily="34" charset="0"/>
                        </a:rPr>
                        <a:t>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panose="020F0502020204030204" pitchFamily="34" charset="0"/>
                        </a:rPr>
                        <a:t>Superintendencia de Educación</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panose="020F0502020204030204" pitchFamily="34" charset="0"/>
                        </a:rPr>
                        <a:t>31.832.259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panose="020F0502020204030204" pitchFamily="34" charset="0"/>
                        </a:rPr>
                        <a:t>32.339.167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506.908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9.432.764</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29,6%</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29,2%</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99554759"/>
                  </a:ext>
                </a:extLst>
              </a:tr>
              <a:tr h="166634">
                <a:tc>
                  <a:txBody>
                    <a:bodyPr/>
                    <a:lstStyle/>
                    <a:p>
                      <a:pPr algn="ctr" fontAlgn="ctr"/>
                      <a:r>
                        <a:rPr lang="es-CL" sz="700" b="1" i="0" u="none" strike="noStrike">
                          <a:solidFill>
                            <a:srgbClr val="000000"/>
                          </a:solidFill>
                          <a:effectLst/>
                          <a:latin typeface="Calibri" panose="020F0502020204030204" pitchFamily="34" charset="0"/>
                        </a:rPr>
                        <a:t>03</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panose="020F0502020204030204" pitchFamily="34" charset="0"/>
                        </a:rPr>
                        <a:t>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panose="020F0502020204030204" pitchFamily="34" charset="0"/>
                        </a:rPr>
                        <a:t>Agencia de Calidad de la Educación</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panose="020F0502020204030204" pitchFamily="34" charset="0"/>
                        </a:rPr>
                        <a:t>36.575.043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panose="020F0502020204030204" pitchFamily="34" charset="0"/>
                        </a:rPr>
                        <a:t>37.952.030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1.376.987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6.977.726</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19,1%</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18,4%</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778082401"/>
                  </a:ext>
                </a:extLst>
              </a:tr>
              <a:tr h="166634">
                <a:tc>
                  <a:txBody>
                    <a:bodyPr/>
                    <a:lstStyle/>
                    <a:p>
                      <a:pPr algn="ctr" fontAlgn="ctr"/>
                      <a:r>
                        <a:rPr lang="es-CL" sz="700" b="1" i="0" u="none" strike="noStrike">
                          <a:solidFill>
                            <a:srgbClr val="000000"/>
                          </a:solidFill>
                          <a:effectLst/>
                          <a:latin typeface="Calibri" panose="020F0502020204030204" pitchFamily="34" charset="0"/>
                        </a:rPr>
                        <a:t>04</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panose="020F0502020204030204" pitchFamily="34" charset="0"/>
                        </a:rPr>
                        <a:t>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panose="020F0502020204030204" pitchFamily="34" charset="0"/>
                        </a:rPr>
                        <a:t>Subsecretaría de Educación Parvularia</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panose="020F0502020204030204" pitchFamily="34" charset="0"/>
                        </a:rPr>
                        <a:t>307.069.007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panose="020F0502020204030204" pitchFamily="34" charset="0"/>
                        </a:rPr>
                        <a:t>313.118.766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6.049.759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97.896.029</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31,9%</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31,3%</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84605418"/>
                  </a:ext>
                </a:extLst>
              </a:tr>
              <a:tr h="166634">
                <a:tc>
                  <a:txBody>
                    <a:bodyPr/>
                    <a:lstStyle/>
                    <a:p>
                      <a:pPr algn="ctr" fontAlgn="ctr"/>
                      <a:r>
                        <a:rPr lang="es-CL" sz="700" b="1" i="0" u="none" strike="noStrike">
                          <a:solidFill>
                            <a:srgbClr val="000000"/>
                          </a:solidFill>
                          <a:effectLst/>
                          <a:latin typeface="Calibri" panose="020F0502020204030204" pitchFamily="34" charset="0"/>
                        </a:rPr>
                        <a:t>05</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panose="020F0502020204030204" pitchFamily="34" charset="0"/>
                        </a:rPr>
                        <a:t>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panose="020F0502020204030204" pitchFamily="34" charset="0"/>
                        </a:rPr>
                        <a:t>Dirección de Bibliotecas, Archivos y Museos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panose="020F0502020204030204" pitchFamily="34" charset="0"/>
                        </a:rPr>
                        <a:t>54.870.428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panose="020F0502020204030204" pitchFamily="34" charset="0"/>
                        </a:rPr>
                        <a:t>8.778.144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-46.092.284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7.392.751</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13,5%</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84,2%</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979774393"/>
                  </a:ext>
                </a:extLst>
              </a:tr>
              <a:tr h="166634">
                <a:tc>
                  <a:txBody>
                    <a:bodyPr/>
                    <a:lstStyle/>
                    <a:p>
                      <a:pPr algn="ctr" fontAlgn="ctr"/>
                      <a:r>
                        <a:rPr lang="es-CL" sz="700" b="0" i="1"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01</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Dirección de Bibliotecas, Archivos y Museos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45.443.554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6.694.456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-38.749.098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5.881.416</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12,9%</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87,9%</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626587912"/>
                  </a:ext>
                </a:extLst>
              </a:tr>
              <a:tr h="166634">
                <a:tc>
                  <a:txBody>
                    <a:bodyPr/>
                    <a:lstStyle/>
                    <a:p>
                      <a:pPr algn="ctr" fontAlgn="ctr"/>
                      <a:r>
                        <a:rPr lang="es-CL" sz="700" b="0" i="0"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02</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Red de Bibliotecas Públicas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6.457.451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1.561.077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-4.896.374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1.106.472</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17,1%</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70,9%</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786507754"/>
                  </a:ext>
                </a:extLst>
              </a:tr>
              <a:tr h="166634">
                <a:tc>
                  <a:txBody>
                    <a:bodyPr/>
                    <a:lstStyle/>
                    <a:p>
                      <a:pPr algn="ctr" fontAlgn="ctr"/>
                      <a:r>
                        <a:rPr lang="es-CL" sz="700" b="0" i="0"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03</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dirty="0">
                          <a:solidFill>
                            <a:srgbClr val="000000"/>
                          </a:solidFill>
                          <a:effectLst/>
                          <a:latin typeface="Calibri" panose="020F0502020204030204" pitchFamily="34" charset="0"/>
                        </a:rPr>
                        <a:t>    Consejo de Monumentos Nacionales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2.969.423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522.611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-2.446.812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404.863</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13,6%</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77,5%</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032988240"/>
                  </a:ext>
                </a:extLst>
              </a:tr>
              <a:tr h="166634">
                <a:tc>
                  <a:txBody>
                    <a:bodyPr/>
                    <a:lstStyle/>
                    <a:p>
                      <a:pPr algn="ctr" fontAlgn="ctr"/>
                      <a:r>
                        <a:rPr lang="es-CL" sz="700" b="1" i="0" u="none" strike="noStrike">
                          <a:solidFill>
                            <a:srgbClr val="000000"/>
                          </a:solidFill>
                          <a:effectLst/>
                          <a:latin typeface="Calibri" panose="020F0502020204030204" pitchFamily="34" charset="0"/>
                        </a:rPr>
                        <a:t>08</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panose="020F0502020204030204" pitchFamily="34" charset="0"/>
                        </a:rPr>
                        <a:t>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panose="020F0502020204030204" pitchFamily="34" charset="0"/>
                        </a:rPr>
                        <a:t>Comisión Nacional de Investigación Científica y Tecnológica</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panose="020F0502020204030204" pitchFamily="34" charset="0"/>
                        </a:rPr>
                        <a:t>328.150.693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panose="020F0502020204030204" pitchFamily="34" charset="0"/>
                        </a:rPr>
                        <a:t>348.328.292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20.177.599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73.064.750</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22,3%</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1" i="0" u="none" strike="noStrike" dirty="0">
                          <a:solidFill>
                            <a:srgbClr val="000000"/>
                          </a:solidFill>
                          <a:effectLst/>
                          <a:latin typeface="Calibri" panose="020F0502020204030204" pitchFamily="34" charset="0"/>
                        </a:rPr>
                        <a:t>21,0%</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239906124"/>
                  </a:ext>
                </a:extLst>
              </a:tr>
            </a:tbl>
          </a:graphicData>
        </a:graphic>
      </p:graphicFrame>
      <p:sp>
        <p:nvSpPr>
          <p:cNvPr id="8" name="3 Marcador de pie de página">
            <a:extLst>
              <a:ext uri="{FF2B5EF4-FFF2-40B4-BE49-F238E27FC236}">
                <a16:creationId xmlns:a16="http://schemas.microsoft.com/office/drawing/2014/main" id="{20B627BC-A309-4372-8C3D-70ED4A7356F6}"/>
              </a:ext>
            </a:extLst>
          </p:cNvPr>
          <p:cNvSpPr>
            <a:spLocks noGrp="1"/>
          </p:cNvSpPr>
          <p:nvPr>
            <p:ph type="ftr" sz="quarter" idx="11"/>
          </p:nvPr>
        </p:nvSpPr>
        <p:spPr>
          <a:xfrm>
            <a:off x="465629" y="6356349"/>
            <a:ext cx="8406135" cy="365125"/>
          </a:xfrm>
        </p:spPr>
        <p:txBody>
          <a:body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178714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4336" y="548680"/>
            <a:ext cx="8210799" cy="652648"/>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Resumen por Capítulos</a:t>
            </a:r>
            <a:br>
              <a:rPr lang="es-CL" sz="1800" b="1" dirty="0">
                <a:solidFill>
                  <a:schemeClr val="tx1"/>
                </a:solidFill>
                <a:ea typeface="Verdana" pitchFamily="34" charset="0"/>
                <a:cs typeface="Verdana" pitchFamily="34" charset="0"/>
              </a:rPr>
            </a:br>
            <a:r>
              <a:rPr lang="es-CL" sz="1800" b="1" dirty="0">
                <a:solidFill>
                  <a:schemeClr val="tx1"/>
                </a:solidFill>
                <a:ea typeface="Verdana" pitchFamily="34" charset="0"/>
                <a:cs typeface="Verdana" pitchFamily="34" charset="0"/>
              </a:rPr>
              <a:t>acumulada al mes de abril de 2018 </a:t>
            </a:r>
            <a:endParaRPr lang="es-CL" sz="1800" b="1" dirty="0">
              <a:solidFill>
                <a:schemeClr val="tx1"/>
              </a:solidFill>
              <a:latin typeface="+mn-lt"/>
              <a:ea typeface="Verdana" pitchFamily="34" charset="0"/>
              <a:cs typeface="Verdana" pitchFamily="34" charset="0"/>
            </a:endParaRP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7</a:t>
            </a:fld>
            <a:endParaRPr lang="es-CL"/>
          </a:p>
        </p:txBody>
      </p:sp>
      <p:sp>
        <p:nvSpPr>
          <p:cNvPr id="6" name="1 Título"/>
          <p:cNvSpPr txBox="1">
            <a:spLocks/>
          </p:cNvSpPr>
          <p:nvPr/>
        </p:nvSpPr>
        <p:spPr>
          <a:xfrm>
            <a:off x="395535" y="1201328"/>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a:t>
            </a:r>
            <a:r>
              <a:rPr lang="es-CL" sz="1600" b="1" i="1" dirty="0">
                <a:latin typeface="+mn-lt"/>
                <a:ea typeface="Verdana" pitchFamily="34" charset="0"/>
                <a:cs typeface="Verdana" pitchFamily="34" charset="0"/>
              </a:rPr>
              <a:t>2 de 2</a:t>
            </a:r>
          </a:p>
        </p:txBody>
      </p:sp>
      <p:sp>
        <p:nvSpPr>
          <p:cNvPr id="7" name="3 Marcador de pie de página">
            <a:extLst>
              <a:ext uri="{FF2B5EF4-FFF2-40B4-BE49-F238E27FC236}">
                <a16:creationId xmlns:a16="http://schemas.microsoft.com/office/drawing/2014/main" id="{D3E4751D-5A34-4696-BDEF-F762E6E86180}"/>
              </a:ext>
            </a:extLst>
          </p:cNvPr>
          <p:cNvSpPr>
            <a:spLocks noGrp="1"/>
          </p:cNvSpPr>
          <p:nvPr>
            <p:ph type="ftr" sz="quarter" idx="11"/>
          </p:nvPr>
        </p:nvSpPr>
        <p:spPr>
          <a:xfrm>
            <a:off x="414336" y="6356350"/>
            <a:ext cx="8406135" cy="365125"/>
          </a:xfrm>
        </p:spPr>
        <p:txBody>
          <a:bodyPr/>
          <a:lstStyle/>
          <a:p>
            <a:r>
              <a:rPr lang="es-CL" sz="1050" b="1" dirty="0"/>
              <a:t>Fuente</a:t>
            </a:r>
            <a:r>
              <a:rPr lang="es-CL" sz="1050" dirty="0"/>
              <a:t>: Elaboración propia en base  a Informes de ejecución presupuestaria mensual de DIPRES</a:t>
            </a:r>
          </a:p>
        </p:txBody>
      </p:sp>
      <p:graphicFrame>
        <p:nvGraphicFramePr>
          <p:cNvPr id="3" name="Tabla 2">
            <a:extLst>
              <a:ext uri="{FF2B5EF4-FFF2-40B4-BE49-F238E27FC236}">
                <a16:creationId xmlns:a16="http://schemas.microsoft.com/office/drawing/2014/main" id="{11C2F4FB-F019-4186-942E-FB42E14CE729}"/>
              </a:ext>
            </a:extLst>
          </p:cNvPr>
          <p:cNvGraphicFramePr>
            <a:graphicFrameLocks noGrp="1"/>
          </p:cNvGraphicFramePr>
          <p:nvPr>
            <p:extLst>
              <p:ext uri="{D42A27DB-BD31-4B8C-83A1-F6EECF244321}">
                <p14:modId xmlns:p14="http://schemas.microsoft.com/office/powerpoint/2010/main" val="274324563"/>
              </p:ext>
            </p:extLst>
          </p:nvPr>
        </p:nvGraphicFramePr>
        <p:xfrm>
          <a:off x="416663" y="1656668"/>
          <a:ext cx="8208473" cy="4000009"/>
        </p:xfrm>
        <a:graphic>
          <a:graphicData uri="http://schemas.openxmlformats.org/drawingml/2006/table">
            <a:tbl>
              <a:tblPr/>
              <a:tblGrid>
                <a:gridCol w="237777">
                  <a:extLst>
                    <a:ext uri="{9D8B030D-6E8A-4147-A177-3AD203B41FA5}">
                      <a16:colId xmlns:a16="http://schemas.microsoft.com/office/drawing/2014/main" val="3601189262"/>
                    </a:ext>
                  </a:extLst>
                </a:gridCol>
                <a:gridCol w="237777">
                  <a:extLst>
                    <a:ext uri="{9D8B030D-6E8A-4147-A177-3AD203B41FA5}">
                      <a16:colId xmlns:a16="http://schemas.microsoft.com/office/drawing/2014/main" val="2780852358"/>
                    </a:ext>
                  </a:extLst>
                </a:gridCol>
                <a:gridCol w="3608006">
                  <a:extLst>
                    <a:ext uri="{9D8B030D-6E8A-4147-A177-3AD203B41FA5}">
                      <a16:colId xmlns:a16="http://schemas.microsoft.com/office/drawing/2014/main" val="3652025663"/>
                    </a:ext>
                  </a:extLst>
                </a:gridCol>
                <a:gridCol w="754684">
                  <a:extLst>
                    <a:ext uri="{9D8B030D-6E8A-4147-A177-3AD203B41FA5}">
                      <a16:colId xmlns:a16="http://schemas.microsoft.com/office/drawing/2014/main" val="1903197992"/>
                    </a:ext>
                  </a:extLst>
                </a:gridCol>
                <a:gridCol w="754684">
                  <a:extLst>
                    <a:ext uri="{9D8B030D-6E8A-4147-A177-3AD203B41FA5}">
                      <a16:colId xmlns:a16="http://schemas.microsoft.com/office/drawing/2014/main" val="1368517872"/>
                    </a:ext>
                  </a:extLst>
                </a:gridCol>
                <a:gridCol w="754684">
                  <a:extLst>
                    <a:ext uri="{9D8B030D-6E8A-4147-A177-3AD203B41FA5}">
                      <a16:colId xmlns:a16="http://schemas.microsoft.com/office/drawing/2014/main" val="708202342"/>
                    </a:ext>
                  </a:extLst>
                </a:gridCol>
                <a:gridCol w="620287">
                  <a:extLst>
                    <a:ext uri="{9D8B030D-6E8A-4147-A177-3AD203B41FA5}">
                      <a16:colId xmlns:a16="http://schemas.microsoft.com/office/drawing/2014/main" val="962631252"/>
                    </a:ext>
                  </a:extLst>
                </a:gridCol>
                <a:gridCol w="620287">
                  <a:extLst>
                    <a:ext uri="{9D8B030D-6E8A-4147-A177-3AD203B41FA5}">
                      <a16:colId xmlns:a16="http://schemas.microsoft.com/office/drawing/2014/main" val="1680683535"/>
                    </a:ext>
                  </a:extLst>
                </a:gridCol>
                <a:gridCol w="620287">
                  <a:extLst>
                    <a:ext uri="{9D8B030D-6E8A-4147-A177-3AD203B41FA5}">
                      <a16:colId xmlns:a16="http://schemas.microsoft.com/office/drawing/2014/main" val="918885070"/>
                    </a:ext>
                  </a:extLst>
                </a:gridCol>
              </a:tblGrid>
              <a:tr h="162602">
                <a:tc>
                  <a:txBody>
                    <a:bodyPr/>
                    <a:lstStyle/>
                    <a:p>
                      <a:pPr algn="l" fontAlgn="ctr"/>
                      <a:r>
                        <a:rPr lang="es-CL" sz="700" b="1" i="0" u="none" strike="noStrike">
                          <a:solidFill>
                            <a:srgbClr val="FFFFFF"/>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700" b="1" i="0" u="none" strike="noStrike">
                          <a:solidFill>
                            <a:srgbClr val="FFFFFF"/>
                          </a:solidFill>
                          <a:effectLst/>
                          <a:latin typeface="Calibri" panose="020F0502020204030204" pitchFamily="34" charset="0"/>
                        </a:rPr>
                        <a:t> </a:t>
                      </a:r>
                    </a:p>
                  </a:txBody>
                  <a:tcPr marL="7450" marR="7450" marT="7450" marB="0" anchor="ctr">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ctr"/>
                      <a:r>
                        <a:rPr lang="es-CL" sz="700" b="1" i="0" u="none" strike="noStrike">
                          <a:solidFill>
                            <a:srgbClr val="FFFFFF"/>
                          </a:solidFill>
                          <a:effectLst/>
                          <a:latin typeface="Calibri" panose="020F0502020204030204" pitchFamily="34" charset="0"/>
                        </a:rPr>
                        <a:t>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gridSpan="3">
                  <a:txBody>
                    <a:bodyPr/>
                    <a:lstStyle/>
                    <a:p>
                      <a:pPr algn="ctr" fontAlgn="ctr"/>
                      <a:r>
                        <a:rPr lang="es-CL" sz="700" b="1" i="0" u="none" strike="noStrike">
                          <a:solidFill>
                            <a:srgbClr val="FFFFFF"/>
                          </a:solidFill>
                          <a:effectLst/>
                          <a:latin typeface="Calibri" panose="020F0502020204030204" pitchFamily="34" charset="0"/>
                        </a:rPr>
                        <a:t>Presupuesto 2018</a:t>
                      </a:r>
                    </a:p>
                  </a:txBody>
                  <a:tcPr marL="7450" marR="7450" marT="7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tc gridSpan="3">
                  <a:txBody>
                    <a:bodyPr/>
                    <a:lstStyle/>
                    <a:p>
                      <a:pPr algn="ctr" fontAlgn="ctr"/>
                      <a:r>
                        <a:rPr lang="es-CL" sz="700" b="1" i="0" u="none" strike="noStrike">
                          <a:solidFill>
                            <a:srgbClr val="FFFFFF"/>
                          </a:solidFill>
                          <a:effectLst/>
                          <a:latin typeface="Calibri" panose="020F0502020204030204" pitchFamily="34" charset="0"/>
                        </a:rPr>
                        <a:t>Ejecución</a:t>
                      </a:r>
                    </a:p>
                  </a:txBody>
                  <a:tcPr marL="7450" marR="7450" marT="7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3499262310"/>
                  </a:ext>
                </a:extLst>
              </a:tr>
              <a:tr h="260163">
                <a:tc>
                  <a:txBody>
                    <a:bodyPr/>
                    <a:lstStyle/>
                    <a:p>
                      <a:pPr algn="ctr" fontAlgn="ctr"/>
                      <a:r>
                        <a:rPr lang="es-CL" sz="700" b="1" i="0" u="none" strike="noStrike">
                          <a:solidFill>
                            <a:srgbClr val="FFFFFF"/>
                          </a:solidFill>
                          <a:effectLst/>
                          <a:latin typeface="Calibri" panose="020F0502020204030204" pitchFamily="34" charset="0"/>
                        </a:rPr>
                        <a:t>Cap.</a:t>
                      </a:r>
                    </a:p>
                  </a:txBody>
                  <a:tcPr marL="7450" marR="7450" marT="74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panose="020F0502020204030204" pitchFamily="34" charset="0"/>
                        </a:rPr>
                        <a:t>Prog.</a:t>
                      </a:r>
                    </a:p>
                  </a:txBody>
                  <a:tcPr marL="7450" marR="7450" marT="7450"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l" fontAlgn="ctr"/>
                      <a:r>
                        <a:rPr lang="es-CL" sz="700" b="1" i="0" u="none" strike="noStrike">
                          <a:solidFill>
                            <a:srgbClr val="FFFFFF"/>
                          </a:solidFill>
                          <a:effectLst/>
                          <a:latin typeface="Calibri" panose="020F0502020204030204" pitchFamily="34" charset="0"/>
                        </a:rPr>
                        <a:t>Programa Presupuestario</a:t>
                      </a:r>
                    </a:p>
                  </a:txBody>
                  <a:tcPr marL="7450" marR="7450" marT="74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panose="020F0502020204030204" pitchFamily="34" charset="0"/>
                        </a:rPr>
                        <a:t>Ley 2018</a:t>
                      </a:r>
                    </a:p>
                  </a:txBody>
                  <a:tcPr marL="7450" marR="7450" marT="74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panose="020F0502020204030204" pitchFamily="34" charset="0"/>
                        </a:rPr>
                        <a:t>Vigente</a:t>
                      </a:r>
                    </a:p>
                  </a:txBody>
                  <a:tcPr marL="7450" marR="7450" marT="7450"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panose="020F0502020204030204" pitchFamily="34" charset="0"/>
                        </a:rPr>
                        <a:t>Variación</a:t>
                      </a:r>
                    </a:p>
                  </a:txBody>
                  <a:tcPr marL="7450" marR="7450" marT="74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panose="020F0502020204030204" pitchFamily="34" charset="0"/>
                        </a:rPr>
                        <a:t>Ejecución Acumulada</a:t>
                      </a:r>
                    </a:p>
                  </a:txBody>
                  <a:tcPr marL="7450" marR="7450" marT="74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panose="020F0502020204030204" pitchFamily="34" charset="0"/>
                        </a:rPr>
                        <a:t>% de Ejecución Ley 2018</a:t>
                      </a:r>
                    </a:p>
                  </a:txBody>
                  <a:tcPr marL="7450" marR="7450" marT="7450" marB="0" anchor="ctr">
                    <a:lnL>
                      <a:noFill/>
                    </a:lnL>
                    <a:lnR>
                      <a:noFill/>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s-CL" sz="700" b="1" i="0" u="none" strike="noStrike">
                          <a:solidFill>
                            <a:srgbClr val="FFFFFF"/>
                          </a:solidFill>
                          <a:effectLst/>
                          <a:latin typeface="Calibri" panose="020F0502020204030204" pitchFamily="34" charset="0"/>
                        </a:rPr>
                        <a:t>% de Ejecución Ppto. Vigente</a:t>
                      </a:r>
                    </a:p>
                  </a:txBody>
                  <a:tcPr marL="7450" marR="7450" marT="74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3219777138"/>
                  </a:ext>
                </a:extLst>
              </a:tr>
              <a:tr h="162602">
                <a:tc>
                  <a:txBody>
                    <a:bodyPr/>
                    <a:lstStyle/>
                    <a:p>
                      <a:pPr algn="ctr" fontAlgn="ctr"/>
                      <a:r>
                        <a:rPr lang="es-CL" sz="700" b="1" i="0" u="none" strike="noStrike">
                          <a:solidFill>
                            <a:srgbClr val="000000"/>
                          </a:solidFill>
                          <a:effectLst/>
                          <a:latin typeface="Calibri" panose="020F0502020204030204" pitchFamily="34" charset="0"/>
                        </a:rPr>
                        <a:t>09</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panose="020F0502020204030204" pitchFamily="34" charset="0"/>
                        </a:rPr>
                        <a:t>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panose="020F0502020204030204" pitchFamily="34" charset="0"/>
                        </a:rPr>
                        <a:t>Junta Nacional de Auxilio Escolar y Becas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panose="020F0502020204030204" pitchFamily="34" charset="0"/>
                        </a:rPr>
                        <a:t>1.050.557.141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panose="020F0502020204030204" pitchFamily="34" charset="0"/>
                        </a:rPr>
                        <a:t>1.223.030.146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172.473.005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241.515.809</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23,0%</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19,7%</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038245456"/>
                  </a:ext>
                </a:extLst>
              </a:tr>
              <a:tr h="162602">
                <a:tc>
                  <a:txBody>
                    <a:bodyPr/>
                    <a:lstStyle/>
                    <a:p>
                      <a:pPr algn="ctr" fontAlgn="ctr"/>
                      <a:r>
                        <a:rPr lang="es-CL" sz="700" b="0" i="0"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01</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Junta Nacional de Auxilio Escolar y Becas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651.974.907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800.058.381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148.083.474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134.872.944</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20,7%</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16,9%</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593033520"/>
                  </a:ext>
                </a:extLst>
              </a:tr>
              <a:tr h="162602">
                <a:tc>
                  <a:txBody>
                    <a:bodyPr/>
                    <a:lstStyle/>
                    <a:p>
                      <a:pPr algn="ctr" fontAlgn="ctr"/>
                      <a:r>
                        <a:rPr lang="es-CL" sz="700" b="0" i="0"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02</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Salud Escolar</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31.369.346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34.112.171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2.742.825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7.209.531</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23,0%</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21,1%</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886934362"/>
                  </a:ext>
                </a:extLst>
              </a:tr>
              <a:tr h="162602">
                <a:tc>
                  <a:txBody>
                    <a:bodyPr/>
                    <a:lstStyle/>
                    <a:p>
                      <a:pPr algn="ctr" fontAlgn="ctr"/>
                      <a:r>
                        <a:rPr lang="es-CL" sz="700" b="0" i="1"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03</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Becas y Asistencialidad Estudiantil</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367.212.888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388.859.594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21.646.706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99.433.334</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27,1%</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25,6%</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673931044"/>
                  </a:ext>
                </a:extLst>
              </a:tr>
              <a:tr h="162602">
                <a:tc>
                  <a:txBody>
                    <a:bodyPr/>
                    <a:lstStyle/>
                    <a:p>
                      <a:pPr algn="ctr" fontAlgn="ctr"/>
                      <a:r>
                        <a:rPr lang="es-CL" sz="700" b="1" i="0" u="none" strike="noStrike">
                          <a:solidFill>
                            <a:srgbClr val="000000"/>
                          </a:solidFill>
                          <a:effectLst/>
                          <a:latin typeface="Calibri" panose="020F0502020204030204" pitchFamily="34" charset="0"/>
                        </a:rPr>
                        <a:t>11</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panose="020F0502020204030204" pitchFamily="34" charset="0"/>
                        </a:rPr>
                        <a:t>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pt-BR" sz="700" b="1" i="0" u="none" strike="noStrike">
                          <a:solidFill>
                            <a:srgbClr val="000000"/>
                          </a:solidFill>
                          <a:effectLst/>
                          <a:latin typeface="Calibri" panose="020F0502020204030204" pitchFamily="34" charset="0"/>
                        </a:rPr>
                        <a:t>Junta Nacional de Jardines Infantiles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panose="020F0502020204030204" pitchFamily="34" charset="0"/>
                        </a:rPr>
                        <a:t>640.014.649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panose="020F0502020204030204" pitchFamily="34" charset="0"/>
                        </a:rPr>
                        <a:t>651.027.715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11.013.066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185.872.867</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29,0%</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28,6%</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671631215"/>
                  </a:ext>
                </a:extLst>
              </a:tr>
              <a:tr h="162602">
                <a:tc>
                  <a:txBody>
                    <a:bodyPr/>
                    <a:lstStyle/>
                    <a:p>
                      <a:pPr algn="ctr" fontAlgn="ctr"/>
                      <a:r>
                        <a:rPr lang="es-CL" sz="700" b="0" i="1"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01</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pt-BR" sz="700" b="0" i="1" u="none" strike="noStrike">
                          <a:solidFill>
                            <a:srgbClr val="000000"/>
                          </a:solidFill>
                          <a:effectLst/>
                          <a:latin typeface="Calibri" panose="020F0502020204030204" pitchFamily="34" charset="0"/>
                        </a:rPr>
                        <a:t>    Junta Nacional de Jardines Infantiles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624.297.018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635.094.127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10.797.109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181.691.404</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29,1%</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28,6%</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148269970"/>
                  </a:ext>
                </a:extLst>
              </a:tr>
              <a:tr h="162602">
                <a:tc>
                  <a:txBody>
                    <a:bodyPr/>
                    <a:lstStyle/>
                    <a:p>
                      <a:pPr algn="ctr" fontAlgn="ctr"/>
                      <a:r>
                        <a:rPr lang="es-CL" sz="700" b="0" i="0"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02</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Programas Alternativos de Enseñanza Pre-escolar</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15.717.631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15.933.588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215.957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4.181.463</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26,6%</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26,2%</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364381510"/>
                  </a:ext>
                </a:extLst>
              </a:tr>
              <a:tr h="162602">
                <a:tc>
                  <a:txBody>
                    <a:bodyPr/>
                    <a:lstStyle/>
                    <a:p>
                      <a:pPr algn="ctr" fontAlgn="ctr"/>
                      <a:r>
                        <a:rPr lang="es-CL" sz="700" b="1" i="0" u="none" strike="noStrike">
                          <a:solidFill>
                            <a:srgbClr val="000000"/>
                          </a:solidFill>
                          <a:effectLst/>
                          <a:latin typeface="Calibri" panose="020F0502020204030204" pitchFamily="34" charset="0"/>
                        </a:rPr>
                        <a:t>13</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panose="020F0502020204030204" pitchFamily="34" charset="0"/>
                        </a:rPr>
                        <a:t>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panose="020F0502020204030204" pitchFamily="34" charset="0"/>
                        </a:rPr>
                        <a:t>Consejo de Rectores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panose="020F0502020204030204" pitchFamily="34" charset="0"/>
                        </a:rPr>
                        <a:t>691.350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panose="020F0502020204030204" pitchFamily="34" charset="0"/>
                        </a:rPr>
                        <a:t>696.142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4.792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227.383</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32,9%</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32,7%</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026636154"/>
                  </a:ext>
                </a:extLst>
              </a:tr>
              <a:tr h="162602">
                <a:tc>
                  <a:txBody>
                    <a:bodyPr/>
                    <a:lstStyle/>
                    <a:p>
                      <a:pPr algn="ctr" fontAlgn="ctr"/>
                      <a:r>
                        <a:rPr lang="es-CL" sz="700" b="1" i="0" u="none" strike="noStrike">
                          <a:solidFill>
                            <a:srgbClr val="000000"/>
                          </a:solidFill>
                          <a:effectLst/>
                          <a:latin typeface="Calibri" panose="020F0502020204030204" pitchFamily="34" charset="0"/>
                        </a:rPr>
                        <a:t>14</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panose="020F0502020204030204" pitchFamily="34" charset="0"/>
                        </a:rPr>
                        <a:t>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panose="020F0502020204030204" pitchFamily="34" charset="0"/>
                        </a:rPr>
                        <a:t>Consejo Nacional de la Cultura y las Artes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panose="020F0502020204030204" pitchFamily="34" charset="0"/>
                        </a:rPr>
                        <a:t>122.526.670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panose="020F0502020204030204" pitchFamily="34" charset="0"/>
                        </a:rPr>
                        <a:t>33.842.630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-88.684.040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26.425.493</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21,6%</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78,1%</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701425621"/>
                  </a:ext>
                </a:extLst>
              </a:tr>
              <a:tr h="162602">
                <a:tc>
                  <a:txBody>
                    <a:bodyPr/>
                    <a:lstStyle/>
                    <a:p>
                      <a:pPr algn="ctr" fontAlgn="ctr"/>
                      <a:r>
                        <a:rPr lang="es-CL" sz="700" b="0" i="1"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01</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Consejo Nacional de la Cultura y las Artes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84.937.594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14.792.846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-70.144.748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14.791.843</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17,4%</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100,0%</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694889212"/>
                  </a:ext>
                </a:extLst>
              </a:tr>
              <a:tr h="162602">
                <a:tc>
                  <a:txBody>
                    <a:bodyPr/>
                    <a:lstStyle/>
                    <a:p>
                      <a:pPr algn="ctr" fontAlgn="ctr"/>
                      <a:r>
                        <a:rPr lang="es-CL" sz="700" b="0" i="0"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02</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Fondos Culturales y Artísticos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37.589.076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19.049.784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-18.539.292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11.633.650</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30,9%</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61,1%</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670434072"/>
                  </a:ext>
                </a:extLst>
              </a:tr>
              <a:tr h="162602">
                <a:tc>
                  <a:txBody>
                    <a:bodyPr/>
                    <a:lstStyle/>
                    <a:p>
                      <a:pPr algn="ctr" fontAlgn="ctr"/>
                      <a:r>
                        <a:rPr lang="es-CL" sz="700" b="1" i="0" u="none" strike="noStrike">
                          <a:solidFill>
                            <a:srgbClr val="000000"/>
                          </a:solidFill>
                          <a:effectLst/>
                          <a:latin typeface="Calibri" panose="020F0502020204030204" pitchFamily="34" charset="0"/>
                        </a:rPr>
                        <a:t>15</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panose="020F0502020204030204" pitchFamily="34" charset="0"/>
                        </a:rPr>
                        <a:t>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panose="020F0502020204030204" pitchFamily="34" charset="0"/>
                        </a:rPr>
                        <a:t>Consejo Nacional de Educación</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panose="020F0502020204030204" pitchFamily="34" charset="0"/>
                        </a:rPr>
                        <a:t>2.229.271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panose="020F0502020204030204" pitchFamily="34" charset="0"/>
                        </a:rPr>
                        <a:t>2.229.271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0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627.915</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28,2%</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28,2%</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263375546"/>
                  </a:ext>
                </a:extLst>
              </a:tr>
              <a:tr h="162602">
                <a:tc>
                  <a:txBody>
                    <a:bodyPr/>
                    <a:lstStyle/>
                    <a:p>
                      <a:pPr algn="ctr" fontAlgn="ctr"/>
                      <a:r>
                        <a:rPr lang="es-CL" sz="700" b="1" i="0" u="none" strike="noStrike">
                          <a:solidFill>
                            <a:srgbClr val="000000"/>
                          </a:solidFill>
                          <a:effectLst/>
                          <a:latin typeface="Calibri" panose="020F0502020204030204" pitchFamily="34" charset="0"/>
                        </a:rPr>
                        <a:t>17</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panose="020F0502020204030204" pitchFamily="34" charset="0"/>
                        </a:rPr>
                        <a:t>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panose="020F0502020204030204" pitchFamily="34" charset="0"/>
                        </a:rPr>
                        <a:t>Dirección de Educación Pública</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panose="020F0502020204030204" pitchFamily="34" charset="0"/>
                        </a:rPr>
                        <a:t>427.709.665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panose="020F0502020204030204" pitchFamily="34" charset="0"/>
                        </a:rPr>
                        <a:t>427.709.665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0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13.888.848</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3,2%</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3,2%</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4187562862"/>
                  </a:ext>
                </a:extLst>
              </a:tr>
              <a:tr h="162602">
                <a:tc>
                  <a:txBody>
                    <a:bodyPr/>
                    <a:lstStyle/>
                    <a:p>
                      <a:pPr algn="ctr" fontAlgn="ctr"/>
                      <a:r>
                        <a:rPr lang="es-CL" sz="700" b="0" i="0"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01</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Dirección de Educación Pública</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7.146.037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7.146.037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0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742.470</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10,4%</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10,4%</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326006295"/>
                  </a:ext>
                </a:extLst>
              </a:tr>
              <a:tr h="162602">
                <a:tc>
                  <a:txBody>
                    <a:bodyPr/>
                    <a:lstStyle/>
                    <a:p>
                      <a:pPr algn="ctr" fontAlgn="ctr"/>
                      <a:r>
                        <a:rPr lang="es-CL" sz="700" b="0" i="0"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02</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Fortalecimiento de la Educación Escolar Pública</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420.063.628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420.063.628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0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13.145.466</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3,1%</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3,1%</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811809271"/>
                  </a:ext>
                </a:extLst>
              </a:tr>
              <a:tr h="162602">
                <a:tc>
                  <a:txBody>
                    <a:bodyPr/>
                    <a:lstStyle/>
                    <a:p>
                      <a:pPr algn="ctr" fontAlgn="ctr"/>
                      <a:r>
                        <a:rPr lang="es-CL" sz="700" b="0" i="0"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03</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Apoyo a la Implementación de los Servicios Locales de Educación</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500.000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500.000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0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912</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0,2%</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0,2%</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315574262"/>
                  </a:ext>
                </a:extLst>
              </a:tr>
              <a:tr h="162602">
                <a:tc>
                  <a:txBody>
                    <a:bodyPr/>
                    <a:lstStyle/>
                    <a:p>
                      <a:pPr algn="ctr" fontAlgn="ctr"/>
                      <a:r>
                        <a:rPr lang="es-CL" sz="700" b="1" i="0" u="none" strike="noStrike">
                          <a:solidFill>
                            <a:srgbClr val="000000"/>
                          </a:solidFill>
                          <a:effectLst/>
                          <a:latin typeface="Calibri" panose="020F0502020204030204" pitchFamily="34" charset="0"/>
                        </a:rPr>
                        <a:t>18</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panose="020F0502020204030204" pitchFamily="34" charset="0"/>
                        </a:rPr>
                        <a:t>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panose="020F0502020204030204" pitchFamily="34" charset="0"/>
                        </a:rPr>
                        <a:t>Servicio Local de Educación Barrancas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panose="020F0502020204030204" pitchFamily="34" charset="0"/>
                        </a:rPr>
                        <a:t>48.118.173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panose="020F0502020204030204" pitchFamily="34" charset="0"/>
                        </a:rPr>
                        <a:t>47.819.613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-298.560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6.859.420</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14,3%</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14,3%</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074113582"/>
                  </a:ext>
                </a:extLst>
              </a:tr>
              <a:tr h="162602">
                <a:tc>
                  <a:txBody>
                    <a:bodyPr/>
                    <a:lstStyle/>
                    <a:p>
                      <a:pPr algn="ctr" fontAlgn="ctr"/>
                      <a:r>
                        <a:rPr lang="es-CL" sz="700" b="0" i="0"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01</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Gastos Administrativos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2.965.771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2.965.771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0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396.143</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13,4%</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13,4%</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549295409"/>
                  </a:ext>
                </a:extLst>
              </a:tr>
              <a:tr h="162602">
                <a:tc>
                  <a:txBody>
                    <a:bodyPr/>
                    <a:lstStyle/>
                    <a:p>
                      <a:pPr algn="ctr" fontAlgn="ctr"/>
                      <a:r>
                        <a:rPr lang="es-CL" sz="700" b="0" i="0"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02</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Servicio Educativo</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45.152.402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44.853.842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-298.560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6.463.277</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14,3%</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14,4%</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807438577"/>
                  </a:ext>
                </a:extLst>
              </a:tr>
              <a:tr h="162602">
                <a:tc>
                  <a:txBody>
                    <a:bodyPr/>
                    <a:lstStyle/>
                    <a:p>
                      <a:pPr algn="ctr" fontAlgn="ctr"/>
                      <a:r>
                        <a:rPr lang="es-CL" sz="700" b="1" i="0" u="none" strike="noStrike">
                          <a:solidFill>
                            <a:srgbClr val="000000"/>
                          </a:solidFill>
                          <a:effectLst/>
                          <a:latin typeface="Calibri" panose="020F0502020204030204" pitchFamily="34" charset="0"/>
                        </a:rPr>
                        <a:t>19</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1" i="0" u="none" strike="noStrike">
                          <a:solidFill>
                            <a:srgbClr val="000000"/>
                          </a:solidFill>
                          <a:effectLst/>
                          <a:latin typeface="Calibri" panose="020F0502020204030204" pitchFamily="34" charset="0"/>
                        </a:rPr>
                        <a:t>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1" i="0" u="none" strike="noStrike">
                          <a:solidFill>
                            <a:srgbClr val="000000"/>
                          </a:solidFill>
                          <a:effectLst/>
                          <a:latin typeface="Calibri" panose="020F0502020204030204" pitchFamily="34" charset="0"/>
                        </a:rPr>
                        <a:t>Servicio Local de Educación Puerto Cordillera</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FFFFFF"/>
                          </a:solidFill>
                          <a:effectLst/>
                          <a:latin typeface="Calibri" panose="020F0502020204030204" pitchFamily="34" charset="0"/>
                        </a:rPr>
                        <a:t>33.688.469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1" i="0" u="none" strike="noStrike">
                          <a:solidFill>
                            <a:srgbClr val="000000"/>
                          </a:solidFill>
                          <a:effectLst/>
                          <a:latin typeface="Calibri" panose="020F0502020204030204" pitchFamily="34" charset="0"/>
                        </a:rPr>
                        <a:t>33.529.727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-158.742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2.197.744</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6,5%</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1" i="0" u="none" strike="noStrike">
                          <a:solidFill>
                            <a:srgbClr val="000000"/>
                          </a:solidFill>
                          <a:effectLst/>
                          <a:latin typeface="Calibri" panose="020F0502020204030204" pitchFamily="34" charset="0"/>
                        </a:rPr>
                        <a:t>6,6%</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27930726"/>
                  </a:ext>
                </a:extLst>
              </a:tr>
              <a:tr h="162602">
                <a:tc>
                  <a:txBody>
                    <a:bodyPr/>
                    <a:lstStyle/>
                    <a:p>
                      <a:pPr algn="ctr" fontAlgn="ctr"/>
                      <a:r>
                        <a:rPr lang="es-CL" sz="700" b="0" i="0"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01</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just" fontAlgn="ctr"/>
                      <a:r>
                        <a:rPr lang="es-CL" sz="700" b="0" i="1" u="none" strike="noStrike" dirty="0">
                          <a:solidFill>
                            <a:srgbClr val="000000"/>
                          </a:solidFill>
                          <a:effectLst/>
                          <a:latin typeface="Calibri" panose="020F0502020204030204" pitchFamily="34" charset="0"/>
                        </a:rPr>
                        <a:t>    Gastos Administrativos</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2.283.200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2.283.200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0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238.355</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10,4%</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10,4%</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743869850"/>
                  </a:ext>
                </a:extLst>
              </a:tr>
              <a:tr h="162602">
                <a:tc>
                  <a:txBody>
                    <a:bodyPr/>
                    <a:lstStyle/>
                    <a:p>
                      <a:pPr algn="ctr" fontAlgn="ctr"/>
                      <a:r>
                        <a:rPr lang="es-CL" sz="700" b="0" i="0" u="none" strike="noStrike">
                          <a:solidFill>
                            <a:srgbClr val="000000"/>
                          </a:solidFill>
                          <a:effectLst/>
                          <a:latin typeface="Calibri" panose="020F0502020204030204" pitchFamily="34" charset="0"/>
                        </a:rPr>
                        <a:t>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s-CL" sz="700" b="0" i="1" u="none" strike="noStrike">
                          <a:solidFill>
                            <a:srgbClr val="000000"/>
                          </a:solidFill>
                          <a:effectLst/>
                          <a:latin typeface="Calibri" panose="020F0502020204030204" pitchFamily="34" charset="0"/>
                        </a:rPr>
                        <a:t>02</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just" fontAlgn="ctr"/>
                      <a:r>
                        <a:rPr lang="es-CL" sz="700" b="0" i="1" u="none" strike="noStrike">
                          <a:solidFill>
                            <a:srgbClr val="000000"/>
                          </a:solidFill>
                          <a:effectLst/>
                          <a:latin typeface="Calibri" panose="020F0502020204030204" pitchFamily="34" charset="0"/>
                        </a:rPr>
                        <a:t>    Servicio Educativo</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FFFFFF"/>
                          </a:solidFill>
                          <a:effectLst/>
                          <a:latin typeface="Calibri" panose="020F0502020204030204" pitchFamily="34" charset="0"/>
                        </a:rPr>
                        <a:t>31.405.269 </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ctr"/>
                      <a:r>
                        <a:rPr lang="es-CL" sz="700" b="0" i="1" u="none" strike="noStrike">
                          <a:solidFill>
                            <a:srgbClr val="000000"/>
                          </a:solidFill>
                          <a:effectLst/>
                          <a:latin typeface="Calibri" panose="020F0502020204030204" pitchFamily="34" charset="0"/>
                        </a:rPr>
                        <a:t>31.246.527 </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-158.742 </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1.959.389</a:t>
                      </a:r>
                    </a:p>
                  </a:txBody>
                  <a:tcPr marL="7450" marR="7450" marT="7450" marB="0" anchor="ctr">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0" i="1" u="none" strike="noStrike">
                          <a:solidFill>
                            <a:srgbClr val="000000"/>
                          </a:solidFill>
                          <a:effectLst/>
                          <a:latin typeface="Calibri" panose="020F0502020204030204" pitchFamily="34" charset="0"/>
                        </a:rPr>
                        <a:t>6,2%</a:t>
                      </a:r>
                    </a:p>
                  </a:txBody>
                  <a:tcPr marL="7450" marR="7450" marT="7450"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s-CL" sz="700" b="0" i="1" u="none" strike="noStrike" dirty="0">
                          <a:solidFill>
                            <a:srgbClr val="000000"/>
                          </a:solidFill>
                          <a:effectLst/>
                          <a:latin typeface="Calibri" panose="020F0502020204030204" pitchFamily="34" charset="0"/>
                        </a:rPr>
                        <a:t>6,3%</a:t>
                      </a:r>
                    </a:p>
                  </a:txBody>
                  <a:tcPr marL="7450" marR="7450" marT="7450"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965484338"/>
                  </a:ext>
                </a:extLst>
              </a:tr>
            </a:tbl>
          </a:graphicData>
        </a:graphic>
      </p:graphicFrame>
    </p:spTree>
    <p:extLst>
      <p:ext uri="{BB962C8B-B14F-4D97-AF65-F5344CB8AC3E}">
        <p14:creationId xmlns:p14="http://schemas.microsoft.com/office/powerpoint/2010/main" val="1150609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8</a:t>
            </a:fld>
            <a:endParaRPr lang="es-CL"/>
          </a:p>
        </p:txBody>
      </p:sp>
      <p:sp>
        <p:nvSpPr>
          <p:cNvPr id="7"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01, Programa 01: SUBSECRETARÍA DE EDUCACIÓN</a:t>
            </a:r>
          </a:p>
          <a:p>
            <a:pPr algn="ctr" defTabSz="733425" fontAlgn="base">
              <a:spcAft>
                <a:spcPct val="0"/>
              </a:spcAft>
            </a:pPr>
            <a:r>
              <a:rPr lang="es-CL" sz="1800" b="1" dirty="0">
                <a:solidFill>
                  <a:schemeClr val="tx1"/>
                </a:solidFill>
                <a:ea typeface="Verdana" pitchFamily="34" charset="0"/>
                <a:cs typeface="Verdana" pitchFamily="34" charset="0"/>
              </a:rPr>
              <a:t>acumulada al mes de abril de 2018 </a:t>
            </a:r>
          </a:p>
        </p:txBody>
      </p:sp>
      <p:sp>
        <p:nvSpPr>
          <p:cNvPr id="9" name="1 Título"/>
          <p:cNvSpPr txBox="1">
            <a:spLocks/>
          </p:cNvSpPr>
          <p:nvPr/>
        </p:nvSpPr>
        <p:spPr>
          <a:xfrm>
            <a:off x="377476" y="154874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a:t>
            </a:r>
            <a:r>
              <a:rPr lang="es-CL" sz="1600" b="1" i="1" dirty="0">
                <a:latin typeface="+mn-lt"/>
                <a:ea typeface="Verdana" pitchFamily="34" charset="0"/>
                <a:cs typeface="Verdana" pitchFamily="34" charset="0"/>
              </a:rPr>
              <a:t>… 1 de 2</a:t>
            </a:r>
          </a:p>
        </p:txBody>
      </p:sp>
      <p:sp>
        <p:nvSpPr>
          <p:cNvPr id="8" name="3 Marcador de pie de página">
            <a:extLst>
              <a:ext uri="{FF2B5EF4-FFF2-40B4-BE49-F238E27FC236}">
                <a16:creationId xmlns:a16="http://schemas.microsoft.com/office/drawing/2014/main" id="{0033F591-76A2-4BC5-A11D-18CD8F9A8162}"/>
              </a:ext>
            </a:extLst>
          </p:cNvPr>
          <p:cNvSpPr txBox="1">
            <a:spLocks/>
          </p:cNvSpPr>
          <p:nvPr/>
        </p:nvSpPr>
        <p:spPr>
          <a:xfrm>
            <a:off x="414336" y="6376243"/>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graphicFrame>
        <p:nvGraphicFramePr>
          <p:cNvPr id="3" name="Objeto 2">
            <a:extLst>
              <a:ext uri="{FF2B5EF4-FFF2-40B4-BE49-F238E27FC236}">
                <a16:creationId xmlns:a16="http://schemas.microsoft.com/office/drawing/2014/main" id="{AB32E0B1-716A-4722-AE7C-A9326BA3F389}"/>
              </a:ext>
            </a:extLst>
          </p:cNvPr>
          <p:cNvGraphicFramePr>
            <a:graphicFrameLocks noChangeAspect="1"/>
          </p:cNvGraphicFramePr>
          <p:nvPr>
            <p:extLst>
              <p:ext uri="{D42A27DB-BD31-4B8C-83A1-F6EECF244321}">
                <p14:modId xmlns:p14="http://schemas.microsoft.com/office/powerpoint/2010/main" val="4060658128"/>
              </p:ext>
            </p:extLst>
          </p:nvPr>
        </p:nvGraphicFramePr>
        <p:xfrm>
          <a:off x="414336" y="2004080"/>
          <a:ext cx="8272463" cy="4372163"/>
        </p:xfrm>
        <a:graphic>
          <a:graphicData uri="http://schemas.openxmlformats.org/presentationml/2006/ole">
            <mc:AlternateContent xmlns:mc="http://schemas.openxmlformats.org/markup-compatibility/2006">
              <mc:Choice xmlns:v="urn:schemas-microsoft-com:vml" Requires="v">
                <p:oleObj spid="_x0000_s20503" name="Worksheet" r:id="rId3" imgW="8963011" imgH="4619700" progId="Excel.Sheet.12">
                  <p:embed/>
                </p:oleObj>
              </mc:Choice>
              <mc:Fallback>
                <p:oleObj name="Worksheet" r:id="rId3" imgW="8963011" imgH="4619700" progId="Excel.Sheet.12">
                  <p:embed/>
                  <p:pic>
                    <p:nvPicPr>
                      <p:cNvPr id="0" name=""/>
                      <p:cNvPicPr/>
                      <p:nvPr/>
                    </p:nvPicPr>
                    <p:blipFill>
                      <a:blip r:embed="rId4"/>
                      <a:stretch>
                        <a:fillRect/>
                      </a:stretch>
                    </p:blipFill>
                    <p:spPr>
                      <a:xfrm>
                        <a:off x="414336" y="2004080"/>
                        <a:ext cx="8272463" cy="4372163"/>
                      </a:xfrm>
                      <a:prstGeom prst="rect">
                        <a:avLst/>
                      </a:prstGeom>
                    </p:spPr>
                  </p:pic>
                </p:oleObj>
              </mc:Fallback>
            </mc:AlternateContent>
          </a:graphicData>
        </a:graphic>
      </p:graphicFrame>
    </p:spTree>
    <p:extLst>
      <p:ext uri="{BB962C8B-B14F-4D97-AF65-F5344CB8AC3E}">
        <p14:creationId xmlns:p14="http://schemas.microsoft.com/office/powerpoint/2010/main" val="827320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9</a:t>
            </a:fld>
            <a:endParaRPr lang="es-CL"/>
          </a:p>
        </p:txBody>
      </p:sp>
      <p:sp>
        <p:nvSpPr>
          <p:cNvPr id="7" name="1 Título"/>
          <p:cNvSpPr txBox="1">
            <a:spLocks/>
          </p:cNvSpPr>
          <p:nvPr/>
        </p:nvSpPr>
        <p:spPr>
          <a:xfrm>
            <a:off x="414336" y="555137"/>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Partida 09, Capítulo 01, Programa 01: SUBSECRETARÍA DE EDUCACIÓN</a:t>
            </a:r>
          </a:p>
          <a:p>
            <a:pPr algn="ctr" defTabSz="733425" fontAlgn="base">
              <a:spcAft>
                <a:spcPct val="0"/>
              </a:spcAft>
            </a:pPr>
            <a:r>
              <a:rPr lang="es-CL" sz="1800" b="1" dirty="0">
                <a:solidFill>
                  <a:schemeClr val="tx1"/>
                </a:solidFill>
                <a:ea typeface="Verdana" pitchFamily="34" charset="0"/>
                <a:cs typeface="Verdana" pitchFamily="34" charset="0"/>
              </a:rPr>
              <a:t>acumulada al mes de abril de 2018 </a:t>
            </a:r>
          </a:p>
        </p:txBody>
      </p:sp>
      <p:sp>
        <p:nvSpPr>
          <p:cNvPr id="9" name="1 Título"/>
          <p:cNvSpPr txBox="1">
            <a:spLocks/>
          </p:cNvSpPr>
          <p:nvPr/>
        </p:nvSpPr>
        <p:spPr>
          <a:xfrm>
            <a:off x="377476" y="1516958"/>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2018                                                                                                                     </a:t>
            </a:r>
            <a:r>
              <a:rPr lang="es-CL" sz="1600" b="1" i="1" dirty="0">
                <a:latin typeface="+mn-lt"/>
                <a:ea typeface="Verdana" pitchFamily="34" charset="0"/>
                <a:cs typeface="Verdana" pitchFamily="34" charset="0"/>
              </a:rPr>
              <a:t>… 2 de 2</a:t>
            </a:r>
          </a:p>
        </p:txBody>
      </p:sp>
      <p:graphicFrame>
        <p:nvGraphicFramePr>
          <p:cNvPr id="2" name="Objeto 1">
            <a:extLst>
              <a:ext uri="{FF2B5EF4-FFF2-40B4-BE49-F238E27FC236}">
                <a16:creationId xmlns:a16="http://schemas.microsoft.com/office/drawing/2014/main" id="{1E61C755-822A-400F-85FD-02749818ED4A}"/>
              </a:ext>
            </a:extLst>
          </p:cNvPr>
          <p:cNvGraphicFramePr>
            <a:graphicFrameLocks noChangeAspect="1"/>
          </p:cNvGraphicFramePr>
          <p:nvPr>
            <p:extLst>
              <p:ext uri="{D42A27DB-BD31-4B8C-83A1-F6EECF244321}">
                <p14:modId xmlns:p14="http://schemas.microsoft.com/office/powerpoint/2010/main" val="3026381874"/>
              </p:ext>
            </p:extLst>
          </p:nvPr>
        </p:nvGraphicFramePr>
        <p:xfrm>
          <a:off x="414337" y="1972298"/>
          <a:ext cx="8192740" cy="3179809"/>
        </p:xfrm>
        <a:graphic>
          <a:graphicData uri="http://schemas.openxmlformats.org/presentationml/2006/ole">
            <mc:AlternateContent xmlns:mc="http://schemas.openxmlformats.org/markup-compatibility/2006">
              <mc:Choice xmlns:v="urn:schemas-microsoft-com:vml" Requires="v">
                <p:oleObj spid="_x0000_s21527" name="Worksheet" r:id="rId3" imgW="8963011" imgH="2981340" progId="Excel.Sheet.12">
                  <p:embed/>
                </p:oleObj>
              </mc:Choice>
              <mc:Fallback>
                <p:oleObj name="Worksheet" r:id="rId3" imgW="8963011" imgH="2981340" progId="Excel.Sheet.12">
                  <p:embed/>
                  <p:pic>
                    <p:nvPicPr>
                      <p:cNvPr id="0" name=""/>
                      <p:cNvPicPr/>
                      <p:nvPr/>
                    </p:nvPicPr>
                    <p:blipFill>
                      <a:blip r:embed="rId4"/>
                      <a:stretch>
                        <a:fillRect/>
                      </a:stretch>
                    </p:blipFill>
                    <p:spPr>
                      <a:xfrm>
                        <a:off x="414337" y="1972298"/>
                        <a:ext cx="8192740" cy="3179809"/>
                      </a:xfrm>
                      <a:prstGeom prst="rect">
                        <a:avLst/>
                      </a:prstGeom>
                    </p:spPr>
                  </p:pic>
                </p:oleObj>
              </mc:Fallback>
            </mc:AlternateContent>
          </a:graphicData>
        </a:graphic>
      </p:graphicFrame>
      <p:sp>
        <p:nvSpPr>
          <p:cNvPr id="10" name="3 Marcador de pie de página">
            <a:extLst>
              <a:ext uri="{FF2B5EF4-FFF2-40B4-BE49-F238E27FC236}">
                <a16:creationId xmlns:a16="http://schemas.microsoft.com/office/drawing/2014/main" id="{66C8EC79-8502-47EA-A9C3-664B0168E776}"/>
              </a:ext>
            </a:extLst>
          </p:cNvPr>
          <p:cNvSpPr>
            <a:spLocks noGrp="1"/>
          </p:cNvSpPr>
          <p:nvPr>
            <p:ph type="ftr" sz="quarter" idx="11"/>
          </p:nvPr>
        </p:nvSpPr>
        <p:spPr>
          <a:xfrm>
            <a:off x="465629" y="6356349"/>
            <a:ext cx="8406135" cy="365125"/>
          </a:xfrm>
        </p:spPr>
        <p:txBody>
          <a:bodyPr/>
          <a:lstStyle/>
          <a:p>
            <a:r>
              <a:rPr lang="es-CL" sz="1050" b="1" dirty="0"/>
              <a:t>Fuente</a:t>
            </a:r>
            <a:r>
              <a:rPr lang="es-CL" sz="1050" dirty="0"/>
              <a:t>: Elaboración propia en base a Informes de ejecución presupuestaria mensual de DIPRES</a:t>
            </a:r>
          </a:p>
        </p:txBody>
      </p:sp>
    </p:spTree>
    <p:extLst>
      <p:ext uri="{BB962C8B-B14F-4D97-AF65-F5344CB8AC3E}">
        <p14:creationId xmlns:p14="http://schemas.microsoft.com/office/powerpoint/2010/main" val="1054653847"/>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3683</TotalTime>
  <Words>5200</Words>
  <Application>Microsoft Office PowerPoint</Application>
  <PresentationFormat>Presentación en pantalla (4:3)</PresentationFormat>
  <Paragraphs>1898</Paragraphs>
  <Slides>52</Slides>
  <Notes>4</Notes>
  <HiddenSlides>0</HiddenSlides>
  <MMClips>0</MMClips>
  <ScaleCrop>false</ScaleCrop>
  <HeadingPairs>
    <vt:vector size="8" baseType="variant">
      <vt:variant>
        <vt:lpstr>Fuentes usadas</vt:lpstr>
      </vt:variant>
      <vt:variant>
        <vt:i4>5</vt:i4>
      </vt:variant>
      <vt:variant>
        <vt:lpstr>Tema</vt:lpstr>
      </vt:variant>
      <vt:variant>
        <vt:i4>2</vt:i4>
      </vt:variant>
      <vt:variant>
        <vt:lpstr>Servidores OLE incrustados</vt:lpstr>
      </vt:variant>
      <vt:variant>
        <vt:i4>2</vt:i4>
      </vt:variant>
      <vt:variant>
        <vt:lpstr>Títulos de diapositiva</vt:lpstr>
      </vt:variant>
      <vt:variant>
        <vt:i4>52</vt:i4>
      </vt:variant>
    </vt:vector>
  </HeadingPairs>
  <TitlesOfParts>
    <vt:vector size="61" baseType="lpstr">
      <vt:lpstr>Andalus</vt:lpstr>
      <vt:lpstr>Arial</vt:lpstr>
      <vt:lpstr>Calibri</vt:lpstr>
      <vt:lpstr>Times New Roman</vt:lpstr>
      <vt:lpstr>Verdana</vt:lpstr>
      <vt:lpstr>1_Tema de Office</vt:lpstr>
      <vt:lpstr>Tema de Office</vt:lpstr>
      <vt:lpstr>Imagen de mapa de bits</vt:lpstr>
      <vt:lpstr>Worksheet</vt:lpstr>
      <vt:lpstr>EJECUCIÓN PRESUPUESTARIA DE GASTOS  acumulada al mes de abril de 2018 Partida 09: MINISTERIO DE EDUCACIÓN</vt:lpstr>
      <vt:lpstr>Ejecución Presupuestaria de Gastos del Ministerio de Educación acumulada al mes de abril de 2018 </vt:lpstr>
      <vt:lpstr>Ejecución Presupuestaria de Gastos del Ministerio de Educación acumulada al mes de abril de 2018 </vt:lpstr>
      <vt:lpstr>Ejecución Presupuestaria de Gastos del Ministerio de Educación acumulada al mes de abril de 2018 </vt:lpstr>
      <vt:lpstr>Ejecución Presupuestaria de Gastos del Ministerio de Educación acumulada al mes de abril de 2018 </vt:lpstr>
      <vt:lpstr>Ejecución Presupuestaria de Gastos Partida 09, Resumen por Capítulos acumulada al mes de abril de 2018 </vt:lpstr>
      <vt:lpstr>Ejecución Presupuestaria de Gastos Partida 09, Resumen por Capítulos acumulada al mes de abril de 2018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PRESUPUESTO1</dc:creator>
  <cp:lastModifiedBy>rodrigo ruiz</cp:lastModifiedBy>
  <cp:revision>208</cp:revision>
  <cp:lastPrinted>2018-06-11T15:48:09Z</cp:lastPrinted>
  <dcterms:created xsi:type="dcterms:W3CDTF">2016-06-23T13:38:47Z</dcterms:created>
  <dcterms:modified xsi:type="dcterms:W3CDTF">2018-08-09T16:07:35Z</dcterms:modified>
</cp:coreProperties>
</file>