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6"/>
  </p:notesMasterIdLst>
  <p:handoutMasterIdLst>
    <p:handoutMasterId r:id="rId27"/>
  </p:handoutMasterIdLst>
  <p:sldIdLst>
    <p:sldId id="256" r:id="rId3"/>
    <p:sldId id="298" r:id="rId4"/>
    <p:sldId id="299" r:id="rId5"/>
    <p:sldId id="264" r:id="rId6"/>
    <p:sldId id="300" r:id="rId7"/>
    <p:sldId id="263" r:id="rId8"/>
    <p:sldId id="265" r:id="rId9"/>
    <p:sldId id="267" r:id="rId10"/>
    <p:sldId id="268" r:id="rId11"/>
    <p:sldId id="269" r:id="rId12"/>
    <p:sldId id="301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72" r:id="rId21"/>
    <p:sldId id="280" r:id="rId22"/>
    <p:sldId id="281" r:id="rId23"/>
    <p:sldId id="282" r:id="rId24"/>
    <p:sldId id="302" r:id="rId2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8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abril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HACIENDA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junio </a:t>
            </a: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8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01, Programa 08: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DE MODERNIZACIÓN SECTOR PÚBLICO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5205A40-097F-4D96-8F5A-DB21CC332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02656B5-3C91-4A46-8503-2CE6D4431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33815"/>
              </p:ext>
            </p:extLst>
          </p:nvPr>
        </p:nvGraphicFramePr>
        <p:xfrm>
          <a:off x="414336" y="1916832"/>
          <a:ext cx="8201489" cy="3677374"/>
        </p:xfrm>
        <a:graphic>
          <a:graphicData uri="http://schemas.openxmlformats.org/drawingml/2006/table">
            <a:tbl>
              <a:tblPr/>
              <a:tblGrid>
                <a:gridCol w="300531">
                  <a:extLst>
                    <a:ext uri="{9D8B030D-6E8A-4147-A177-3AD203B41FA5}">
                      <a16:colId xmlns:a16="http://schemas.microsoft.com/office/drawing/2014/main" val="1075934978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534089466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1837108189"/>
                    </a:ext>
                  </a:extLst>
                </a:gridCol>
                <a:gridCol w="2695762">
                  <a:extLst>
                    <a:ext uri="{9D8B030D-6E8A-4147-A177-3AD203B41FA5}">
                      <a16:colId xmlns:a16="http://schemas.microsoft.com/office/drawing/2014/main" val="987923775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233484155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1061250505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3295778182"/>
                    </a:ext>
                  </a:extLst>
                </a:gridCol>
                <a:gridCol w="721275">
                  <a:extLst>
                    <a:ext uri="{9D8B030D-6E8A-4147-A177-3AD203B41FA5}">
                      <a16:colId xmlns:a16="http://schemas.microsoft.com/office/drawing/2014/main" val="2471773180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1198231772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751412701"/>
                    </a:ext>
                  </a:extLst>
                </a:gridCol>
              </a:tblGrid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061704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48085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9.054.085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8.799.285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-254.800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2.416.045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4556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371.793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371.793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118.833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56224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450.973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450.973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91090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7.899.078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7.644.278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-254.800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2.162.506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15866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7.388.495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7.388.495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2.162.506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61889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1.595.222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1.595.222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324.972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39416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Consumidor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622.075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872.075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222.056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40181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Compras y Contrataciones Públicas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1.792.592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1.442.592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230.407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97765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Seguridad Social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1.093.753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1.193.753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660.445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96313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1.546.630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1.546.630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494.838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732835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Chile Atiende-Secretaría General de la Presidencia de la República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229.788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47413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155.600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-254.800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34265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155.600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-254.800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13370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100.183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100.183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9695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Técnica OCDE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100.183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100.183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89683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332.241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332.241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126.253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101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232.489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232.489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69.272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52589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99.752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99.752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236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01, Programa 09: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EXPORTACIÓN DE SERVICIOS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94ED209-2B20-46BB-B8CB-0DCF03938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FEC9881-B9BE-44E6-BD42-16E73D1285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309774"/>
              </p:ext>
            </p:extLst>
          </p:nvPr>
        </p:nvGraphicFramePr>
        <p:xfrm>
          <a:off x="414336" y="1912272"/>
          <a:ext cx="8201489" cy="2879453"/>
        </p:xfrm>
        <a:graphic>
          <a:graphicData uri="http://schemas.openxmlformats.org/drawingml/2006/table">
            <a:tbl>
              <a:tblPr/>
              <a:tblGrid>
                <a:gridCol w="300531">
                  <a:extLst>
                    <a:ext uri="{9D8B030D-6E8A-4147-A177-3AD203B41FA5}">
                      <a16:colId xmlns:a16="http://schemas.microsoft.com/office/drawing/2014/main" val="1597126831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2263421074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2918075835"/>
                    </a:ext>
                  </a:extLst>
                </a:gridCol>
                <a:gridCol w="2695762">
                  <a:extLst>
                    <a:ext uri="{9D8B030D-6E8A-4147-A177-3AD203B41FA5}">
                      <a16:colId xmlns:a16="http://schemas.microsoft.com/office/drawing/2014/main" val="959946377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3763727362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3472131941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84878050"/>
                    </a:ext>
                  </a:extLst>
                </a:gridCol>
                <a:gridCol w="721275">
                  <a:extLst>
                    <a:ext uri="{9D8B030D-6E8A-4147-A177-3AD203B41FA5}">
                      <a16:colId xmlns:a16="http://schemas.microsoft.com/office/drawing/2014/main" val="1318691809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2496268651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1530588923"/>
                    </a:ext>
                  </a:extLst>
                </a:gridCol>
              </a:tblGrid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643851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86028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4.677.754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4.677.754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33.699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39316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126.996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126.996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22.095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49363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130.916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130.916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51922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4.318.896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4.318.896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263776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4.318.896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4.318.896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939562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628.051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628.051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273472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ProChile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846.324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846.324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32007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1.521.634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1.521.634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40607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1.163.815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1.163.815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45745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la Cultura y las Artes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-159.072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61673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36939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100.946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100.946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33438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52.602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12802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48.344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48.344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904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681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DE PRESUPUESTOS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C61E6B2-7391-4E2C-ACE5-A22ADDA57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9D8B7CB-30E6-4A6A-8684-25AA6A818D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328974"/>
              </p:ext>
            </p:extLst>
          </p:nvPr>
        </p:nvGraphicFramePr>
        <p:xfrm>
          <a:off x="414336" y="1868116"/>
          <a:ext cx="8201489" cy="2532531"/>
        </p:xfrm>
        <a:graphic>
          <a:graphicData uri="http://schemas.openxmlformats.org/drawingml/2006/table">
            <a:tbl>
              <a:tblPr/>
              <a:tblGrid>
                <a:gridCol w="300531">
                  <a:extLst>
                    <a:ext uri="{9D8B030D-6E8A-4147-A177-3AD203B41FA5}">
                      <a16:colId xmlns:a16="http://schemas.microsoft.com/office/drawing/2014/main" val="1407586284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302940177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3149885072"/>
                    </a:ext>
                  </a:extLst>
                </a:gridCol>
                <a:gridCol w="2695762">
                  <a:extLst>
                    <a:ext uri="{9D8B030D-6E8A-4147-A177-3AD203B41FA5}">
                      <a16:colId xmlns:a16="http://schemas.microsoft.com/office/drawing/2014/main" val="489262408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1585537479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449746400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3202678081"/>
                    </a:ext>
                  </a:extLst>
                </a:gridCol>
                <a:gridCol w="721275">
                  <a:extLst>
                    <a:ext uri="{9D8B030D-6E8A-4147-A177-3AD203B41FA5}">
                      <a16:colId xmlns:a16="http://schemas.microsoft.com/office/drawing/2014/main" val="4158928201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956020045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4156648767"/>
                    </a:ext>
                  </a:extLst>
                </a:gridCol>
              </a:tblGrid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133950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856016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20.946.099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21.241.124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295.025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10.305.640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077542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14.209.285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14.139.015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-70.270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5.245.321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9080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6.193.344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6.193.344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1.892.521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33982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365.295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365.295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180.606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17309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14493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365.295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365.295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177.036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88590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502.811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502.811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59524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502.811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502.811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839186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40.659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40.659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2.987.192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7346,9%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7346,9%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19465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39.660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39.660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20722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56989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2.987.192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128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2191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DE IMPUESTOS INTERNOS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115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6852D33-C43D-4166-9596-F5FB14BCF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C86A860-13DE-419A-B2B6-B8C144FDB5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419880"/>
              </p:ext>
            </p:extLst>
          </p:nvPr>
        </p:nvGraphicFramePr>
        <p:xfrm>
          <a:off x="414336" y="1832184"/>
          <a:ext cx="8201489" cy="4333120"/>
        </p:xfrm>
        <a:graphic>
          <a:graphicData uri="http://schemas.openxmlformats.org/drawingml/2006/table">
            <a:tbl>
              <a:tblPr/>
              <a:tblGrid>
                <a:gridCol w="310075">
                  <a:extLst>
                    <a:ext uri="{9D8B030D-6E8A-4147-A177-3AD203B41FA5}">
                      <a16:colId xmlns:a16="http://schemas.microsoft.com/office/drawing/2014/main" val="1544886283"/>
                    </a:ext>
                  </a:extLst>
                </a:gridCol>
                <a:gridCol w="310075">
                  <a:extLst>
                    <a:ext uri="{9D8B030D-6E8A-4147-A177-3AD203B41FA5}">
                      <a16:colId xmlns:a16="http://schemas.microsoft.com/office/drawing/2014/main" val="2836600311"/>
                    </a:ext>
                  </a:extLst>
                </a:gridCol>
                <a:gridCol w="310075">
                  <a:extLst>
                    <a:ext uri="{9D8B030D-6E8A-4147-A177-3AD203B41FA5}">
                      <a16:colId xmlns:a16="http://schemas.microsoft.com/office/drawing/2014/main" val="2406662744"/>
                    </a:ext>
                  </a:extLst>
                </a:gridCol>
                <a:gridCol w="2520911">
                  <a:extLst>
                    <a:ext uri="{9D8B030D-6E8A-4147-A177-3AD203B41FA5}">
                      <a16:colId xmlns:a16="http://schemas.microsoft.com/office/drawing/2014/main" val="34484386"/>
                    </a:ext>
                  </a:extLst>
                </a:gridCol>
                <a:gridCol w="831002">
                  <a:extLst>
                    <a:ext uri="{9D8B030D-6E8A-4147-A177-3AD203B41FA5}">
                      <a16:colId xmlns:a16="http://schemas.microsoft.com/office/drawing/2014/main" val="13043203"/>
                    </a:ext>
                  </a:extLst>
                </a:gridCol>
                <a:gridCol w="831002">
                  <a:extLst>
                    <a:ext uri="{9D8B030D-6E8A-4147-A177-3AD203B41FA5}">
                      <a16:colId xmlns:a16="http://schemas.microsoft.com/office/drawing/2014/main" val="1647256439"/>
                    </a:ext>
                  </a:extLst>
                </a:gridCol>
                <a:gridCol w="831002">
                  <a:extLst>
                    <a:ext uri="{9D8B030D-6E8A-4147-A177-3AD203B41FA5}">
                      <a16:colId xmlns:a16="http://schemas.microsoft.com/office/drawing/2014/main" val="276532068"/>
                    </a:ext>
                  </a:extLst>
                </a:gridCol>
                <a:gridCol w="744181">
                  <a:extLst>
                    <a:ext uri="{9D8B030D-6E8A-4147-A177-3AD203B41FA5}">
                      <a16:colId xmlns:a16="http://schemas.microsoft.com/office/drawing/2014/main" val="403685164"/>
                    </a:ext>
                  </a:extLst>
                </a:gridCol>
                <a:gridCol w="756583">
                  <a:extLst>
                    <a:ext uri="{9D8B030D-6E8A-4147-A177-3AD203B41FA5}">
                      <a16:colId xmlns:a16="http://schemas.microsoft.com/office/drawing/2014/main" val="3786052546"/>
                    </a:ext>
                  </a:extLst>
                </a:gridCol>
                <a:gridCol w="756583">
                  <a:extLst>
                    <a:ext uri="{9D8B030D-6E8A-4147-A177-3AD203B41FA5}">
                      <a16:colId xmlns:a16="http://schemas.microsoft.com/office/drawing/2014/main" val="1975763838"/>
                    </a:ext>
                  </a:extLst>
                </a:gridCol>
              </a:tblGrid>
              <a:tr h="1635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514944"/>
                  </a:ext>
                </a:extLst>
              </a:tr>
              <a:tr h="2617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59116"/>
                  </a:ext>
                </a:extLst>
              </a:tr>
              <a:tr h="1635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185.747.499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191.656.888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5.909.389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79.566.921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687932"/>
                  </a:ext>
                </a:extLst>
              </a:tr>
              <a:tr h="163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165.454.787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162.954.787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-2.500.000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60.984.332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017160"/>
                  </a:ext>
                </a:extLst>
              </a:tr>
              <a:tr h="163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16.410.944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16.644.444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233.500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6.812.417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107306"/>
                  </a:ext>
                </a:extLst>
              </a:tr>
              <a:tr h="163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4.775.741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372857"/>
                  </a:ext>
                </a:extLst>
              </a:tr>
              <a:tr h="163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4.775.741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700473"/>
                  </a:ext>
                </a:extLst>
              </a:tr>
              <a:tr h="163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11.858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090025"/>
                  </a:ext>
                </a:extLst>
              </a:tr>
              <a:tr h="163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11.858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56626"/>
                  </a:ext>
                </a:extLst>
              </a:tr>
              <a:tr h="261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la Organización para la Cooperación y el Desarrollo Económicos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11.858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494617"/>
                  </a:ext>
                </a:extLst>
              </a:tr>
              <a:tr h="163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884793"/>
                  </a:ext>
                </a:extLst>
              </a:tr>
              <a:tr h="163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003228"/>
                  </a:ext>
                </a:extLst>
              </a:tr>
              <a:tr h="163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4.587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876478"/>
                  </a:ext>
                </a:extLst>
              </a:tr>
              <a:tr h="163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1.461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643388"/>
                  </a:ext>
                </a:extLst>
              </a:tr>
              <a:tr h="210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3.126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319900"/>
                  </a:ext>
                </a:extLst>
              </a:tr>
              <a:tr h="163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3.632.783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5.899.283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2.266.500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1.068.597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122865"/>
                  </a:ext>
                </a:extLst>
              </a:tr>
              <a:tr h="163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1.691.500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1.691.500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785232"/>
                  </a:ext>
                </a:extLst>
              </a:tr>
              <a:tr h="163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611435"/>
                  </a:ext>
                </a:extLst>
              </a:tr>
              <a:tr h="163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503.000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503.000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22.112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527601"/>
                  </a:ext>
                </a:extLst>
              </a:tr>
              <a:tr h="163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465.435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465.435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309.985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476041"/>
                  </a:ext>
                </a:extLst>
              </a:tr>
              <a:tr h="163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3.167.348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3.167.348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736.500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772479"/>
                  </a:ext>
                </a:extLst>
              </a:tr>
              <a:tr h="163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121.751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121.751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395089"/>
                  </a:ext>
                </a:extLst>
              </a:tr>
              <a:tr h="163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121.751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121.751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895320"/>
                  </a:ext>
                </a:extLst>
              </a:tr>
              <a:tr h="163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5.909.389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5.909.389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5.909.389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985226"/>
                  </a:ext>
                </a:extLst>
              </a:tr>
              <a:tr h="163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5.909.389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5.909.389 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5.909.389</a:t>
                      </a:r>
                    </a:p>
                  </a:txBody>
                  <a:tcPr marL="8118" marR="8118" marT="81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8" marR="8118" marT="81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553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 ADUANAS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5640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54B005C-D33F-4C8F-BBF1-A1E80BFC9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E1465D1-0299-4532-B981-F5054C4EF6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20922"/>
              </p:ext>
            </p:extLst>
          </p:nvPr>
        </p:nvGraphicFramePr>
        <p:xfrm>
          <a:off x="414336" y="1911743"/>
          <a:ext cx="8210799" cy="2879453"/>
        </p:xfrm>
        <a:graphic>
          <a:graphicData uri="http://schemas.openxmlformats.org/drawingml/2006/table">
            <a:tbl>
              <a:tblPr/>
              <a:tblGrid>
                <a:gridCol w="300872">
                  <a:extLst>
                    <a:ext uri="{9D8B030D-6E8A-4147-A177-3AD203B41FA5}">
                      <a16:colId xmlns:a16="http://schemas.microsoft.com/office/drawing/2014/main" val="1484180922"/>
                    </a:ext>
                  </a:extLst>
                </a:gridCol>
                <a:gridCol w="300872">
                  <a:extLst>
                    <a:ext uri="{9D8B030D-6E8A-4147-A177-3AD203B41FA5}">
                      <a16:colId xmlns:a16="http://schemas.microsoft.com/office/drawing/2014/main" val="1026992782"/>
                    </a:ext>
                  </a:extLst>
                </a:gridCol>
                <a:gridCol w="300872">
                  <a:extLst>
                    <a:ext uri="{9D8B030D-6E8A-4147-A177-3AD203B41FA5}">
                      <a16:colId xmlns:a16="http://schemas.microsoft.com/office/drawing/2014/main" val="2127841393"/>
                    </a:ext>
                  </a:extLst>
                </a:gridCol>
                <a:gridCol w="2698822">
                  <a:extLst>
                    <a:ext uri="{9D8B030D-6E8A-4147-A177-3AD203B41FA5}">
                      <a16:colId xmlns:a16="http://schemas.microsoft.com/office/drawing/2014/main" val="4047755538"/>
                    </a:ext>
                  </a:extLst>
                </a:gridCol>
                <a:gridCol w="806337">
                  <a:extLst>
                    <a:ext uri="{9D8B030D-6E8A-4147-A177-3AD203B41FA5}">
                      <a16:colId xmlns:a16="http://schemas.microsoft.com/office/drawing/2014/main" val="1877145682"/>
                    </a:ext>
                  </a:extLst>
                </a:gridCol>
                <a:gridCol w="806337">
                  <a:extLst>
                    <a:ext uri="{9D8B030D-6E8A-4147-A177-3AD203B41FA5}">
                      <a16:colId xmlns:a16="http://schemas.microsoft.com/office/drawing/2014/main" val="2222055714"/>
                    </a:ext>
                  </a:extLst>
                </a:gridCol>
                <a:gridCol w="806337">
                  <a:extLst>
                    <a:ext uri="{9D8B030D-6E8A-4147-A177-3AD203B41FA5}">
                      <a16:colId xmlns:a16="http://schemas.microsoft.com/office/drawing/2014/main" val="2139720464"/>
                    </a:ext>
                  </a:extLst>
                </a:gridCol>
                <a:gridCol w="722094">
                  <a:extLst>
                    <a:ext uri="{9D8B030D-6E8A-4147-A177-3AD203B41FA5}">
                      <a16:colId xmlns:a16="http://schemas.microsoft.com/office/drawing/2014/main" val="1437614974"/>
                    </a:ext>
                  </a:extLst>
                </a:gridCol>
                <a:gridCol w="734128">
                  <a:extLst>
                    <a:ext uri="{9D8B030D-6E8A-4147-A177-3AD203B41FA5}">
                      <a16:colId xmlns:a16="http://schemas.microsoft.com/office/drawing/2014/main" val="3314109360"/>
                    </a:ext>
                  </a:extLst>
                </a:gridCol>
                <a:gridCol w="734128">
                  <a:extLst>
                    <a:ext uri="{9D8B030D-6E8A-4147-A177-3AD203B41FA5}">
                      <a16:colId xmlns:a16="http://schemas.microsoft.com/office/drawing/2014/main" val="1059561628"/>
                    </a:ext>
                  </a:extLst>
                </a:gridCol>
              </a:tblGrid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39673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08313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70.397.883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70.698.854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300.971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27.443.582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39420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58.036.155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56.571.010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-1.465.145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20.553.952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472662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9.177.772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8.886.250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-291.522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2.213.709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8660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1.766.116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1.766.116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1.746.941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4430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1.766.116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1.766.116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1.746.941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60515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2.623.159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2.623.159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177.667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64829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195.207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195.207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69059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4151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2.016.358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2.016.358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169.785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139256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395.274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395.274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77626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560.797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852.319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291.522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93798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560.797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852.319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291.522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78453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2.751.313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73054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2.751.313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607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7104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DE TESORERÍAS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A0AC8CF-9C03-4086-81A7-910B170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28271F8-C95A-4EBD-8B12-F7626093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973391"/>
              </p:ext>
            </p:extLst>
          </p:nvPr>
        </p:nvGraphicFramePr>
        <p:xfrm>
          <a:off x="414336" y="1935039"/>
          <a:ext cx="8201489" cy="2532531"/>
        </p:xfrm>
        <a:graphic>
          <a:graphicData uri="http://schemas.openxmlformats.org/drawingml/2006/table">
            <a:tbl>
              <a:tblPr/>
              <a:tblGrid>
                <a:gridCol w="300531">
                  <a:extLst>
                    <a:ext uri="{9D8B030D-6E8A-4147-A177-3AD203B41FA5}">
                      <a16:colId xmlns:a16="http://schemas.microsoft.com/office/drawing/2014/main" val="3059411061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3566682499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719656194"/>
                    </a:ext>
                  </a:extLst>
                </a:gridCol>
                <a:gridCol w="2695762">
                  <a:extLst>
                    <a:ext uri="{9D8B030D-6E8A-4147-A177-3AD203B41FA5}">
                      <a16:colId xmlns:a16="http://schemas.microsoft.com/office/drawing/2014/main" val="2459467146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1459751774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1685249606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2094798156"/>
                    </a:ext>
                  </a:extLst>
                </a:gridCol>
                <a:gridCol w="721275">
                  <a:extLst>
                    <a:ext uri="{9D8B030D-6E8A-4147-A177-3AD203B41FA5}">
                      <a16:colId xmlns:a16="http://schemas.microsoft.com/office/drawing/2014/main" val="2992563046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2793860122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3322218065"/>
                    </a:ext>
                  </a:extLst>
                </a:gridCol>
              </a:tblGrid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412606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94395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54.524.754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55.419.994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23.004.111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08349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38.426.599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38.426.599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17.497.065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091012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11.408.526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11.408.526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3.034.132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46331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1.284.096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19289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1.284.096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30324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4.689.629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4.689.629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293.578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41128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36.243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36.243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35847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21.746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21.746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96977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1.465.757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1.465.757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156.617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83894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3.165.883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3.165.883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134.936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02126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94197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249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07: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DE COMPRAS Y CONTRATACIÓN PÚBLICA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4104BEE-0D03-47D0-91F9-CF62AE25F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8C3E6F7-8C8C-4F22-BD95-3A09B4381D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949229"/>
              </p:ext>
            </p:extLst>
          </p:nvPr>
        </p:nvGraphicFramePr>
        <p:xfrm>
          <a:off x="414336" y="1933900"/>
          <a:ext cx="8201489" cy="2185609"/>
        </p:xfrm>
        <a:graphic>
          <a:graphicData uri="http://schemas.openxmlformats.org/drawingml/2006/table">
            <a:tbl>
              <a:tblPr/>
              <a:tblGrid>
                <a:gridCol w="300531">
                  <a:extLst>
                    <a:ext uri="{9D8B030D-6E8A-4147-A177-3AD203B41FA5}">
                      <a16:colId xmlns:a16="http://schemas.microsoft.com/office/drawing/2014/main" val="1580202993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3756006413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1712306185"/>
                    </a:ext>
                  </a:extLst>
                </a:gridCol>
                <a:gridCol w="2695762">
                  <a:extLst>
                    <a:ext uri="{9D8B030D-6E8A-4147-A177-3AD203B41FA5}">
                      <a16:colId xmlns:a16="http://schemas.microsoft.com/office/drawing/2014/main" val="1657752017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2394152659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2575620842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2782750973"/>
                    </a:ext>
                  </a:extLst>
                </a:gridCol>
                <a:gridCol w="721275">
                  <a:extLst>
                    <a:ext uri="{9D8B030D-6E8A-4147-A177-3AD203B41FA5}">
                      <a16:colId xmlns:a16="http://schemas.microsoft.com/office/drawing/2014/main" val="2746874920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2516918771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2412940924"/>
                    </a:ext>
                  </a:extLst>
                </a:gridCol>
              </a:tblGrid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80622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0416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10.429.518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10.079.518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2.431.239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61876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4.510.992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4.510.992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1.476.324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80474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3.382.159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3.382.159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659.646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06241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2.315.597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1.965.597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295.269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72838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2.315.597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1.965.597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295.269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08994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Compras Públicas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511.005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511.005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165.762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71010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Boletas de Garantía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91778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1.792.592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1.442.592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129.507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11787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220.770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220.770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96412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220.770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220.770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42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 VALORES Y SEGUROS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707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EC22A55-306F-458B-B96E-4D0254395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68F2D2C-4C00-46E6-A9BC-2A3E839B05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673253"/>
              </p:ext>
            </p:extLst>
          </p:nvPr>
        </p:nvGraphicFramePr>
        <p:xfrm>
          <a:off x="500062" y="1909566"/>
          <a:ext cx="8115761" cy="2854337"/>
        </p:xfrm>
        <a:graphic>
          <a:graphicData uri="http://schemas.openxmlformats.org/drawingml/2006/table">
            <a:tbl>
              <a:tblPr/>
              <a:tblGrid>
                <a:gridCol w="294797">
                  <a:extLst>
                    <a:ext uri="{9D8B030D-6E8A-4147-A177-3AD203B41FA5}">
                      <a16:colId xmlns:a16="http://schemas.microsoft.com/office/drawing/2014/main" val="3304080488"/>
                    </a:ext>
                  </a:extLst>
                </a:gridCol>
                <a:gridCol w="294797">
                  <a:extLst>
                    <a:ext uri="{9D8B030D-6E8A-4147-A177-3AD203B41FA5}">
                      <a16:colId xmlns:a16="http://schemas.microsoft.com/office/drawing/2014/main" val="2008328600"/>
                    </a:ext>
                  </a:extLst>
                </a:gridCol>
                <a:gridCol w="294797">
                  <a:extLst>
                    <a:ext uri="{9D8B030D-6E8A-4147-A177-3AD203B41FA5}">
                      <a16:colId xmlns:a16="http://schemas.microsoft.com/office/drawing/2014/main" val="682168415"/>
                    </a:ext>
                  </a:extLst>
                </a:gridCol>
                <a:gridCol w="2715080">
                  <a:extLst>
                    <a:ext uri="{9D8B030D-6E8A-4147-A177-3AD203B41FA5}">
                      <a16:colId xmlns:a16="http://schemas.microsoft.com/office/drawing/2014/main" val="946436470"/>
                    </a:ext>
                  </a:extLst>
                </a:gridCol>
                <a:gridCol w="790056">
                  <a:extLst>
                    <a:ext uri="{9D8B030D-6E8A-4147-A177-3AD203B41FA5}">
                      <a16:colId xmlns:a16="http://schemas.microsoft.com/office/drawing/2014/main" val="2845382740"/>
                    </a:ext>
                  </a:extLst>
                </a:gridCol>
                <a:gridCol w="790056">
                  <a:extLst>
                    <a:ext uri="{9D8B030D-6E8A-4147-A177-3AD203B41FA5}">
                      <a16:colId xmlns:a16="http://schemas.microsoft.com/office/drawing/2014/main" val="2135346671"/>
                    </a:ext>
                  </a:extLst>
                </a:gridCol>
                <a:gridCol w="790056">
                  <a:extLst>
                    <a:ext uri="{9D8B030D-6E8A-4147-A177-3AD203B41FA5}">
                      <a16:colId xmlns:a16="http://schemas.microsoft.com/office/drawing/2014/main" val="1339374298"/>
                    </a:ext>
                  </a:extLst>
                </a:gridCol>
                <a:gridCol w="707512">
                  <a:extLst>
                    <a:ext uri="{9D8B030D-6E8A-4147-A177-3AD203B41FA5}">
                      <a16:colId xmlns:a16="http://schemas.microsoft.com/office/drawing/2014/main" val="1533727263"/>
                    </a:ext>
                  </a:extLst>
                </a:gridCol>
                <a:gridCol w="719305">
                  <a:extLst>
                    <a:ext uri="{9D8B030D-6E8A-4147-A177-3AD203B41FA5}">
                      <a16:colId xmlns:a16="http://schemas.microsoft.com/office/drawing/2014/main" val="1703904326"/>
                    </a:ext>
                  </a:extLst>
                </a:gridCol>
                <a:gridCol w="719305">
                  <a:extLst>
                    <a:ext uri="{9D8B030D-6E8A-4147-A177-3AD203B41FA5}">
                      <a16:colId xmlns:a16="http://schemas.microsoft.com/office/drawing/2014/main" val="1995929684"/>
                    </a:ext>
                  </a:extLst>
                </a:gridCol>
              </a:tblGrid>
              <a:tr h="171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695418"/>
                  </a:ext>
                </a:extLst>
              </a:tr>
              <a:tr h="2751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434489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-18.059.563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185444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15.022.291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-15.022.291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374881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2.802.713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-2.802.713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291970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41.512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-41.512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292627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536728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de Seguros de América Latina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631238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-40.087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45527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Comisiones de Valores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445326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Supervisores de Seguros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-23.270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04350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701588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229463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172.937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-172.937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569231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108.543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-108.543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149440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64.394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-64.394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876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11: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 BANCOS E INSTITUCIONES FINANCIERAS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D519BFE4-CD2A-4E75-ACA1-3528FCBCE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AB269F3-3684-4903-BA86-E78FD3F568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123694"/>
              </p:ext>
            </p:extLst>
          </p:nvPr>
        </p:nvGraphicFramePr>
        <p:xfrm>
          <a:off x="414336" y="1920042"/>
          <a:ext cx="8118103" cy="3476460"/>
        </p:xfrm>
        <a:graphic>
          <a:graphicData uri="http://schemas.openxmlformats.org/drawingml/2006/table">
            <a:tbl>
              <a:tblPr/>
              <a:tblGrid>
                <a:gridCol w="297475">
                  <a:extLst>
                    <a:ext uri="{9D8B030D-6E8A-4147-A177-3AD203B41FA5}">
                      <a16:colId xmlns:a16="http://schemas.microsoft.com/office/drawing/2014/main" val="1601884959"/>
                    </a:ext>
                  </a:extLst>
                </a:gridCol>
                <a:gridCol w="297475">
                  <a:extLst>
                    <a:ext uri="{9D8B030D-6E8A-4147-A177-3AD203B41FA5}">
                      <a16:colId xmlns:a16="http://schemas.microsoft.com/office/drawing/2014/main" val="2800848481"/>
                    </a:ext>
                  </a:extLst>
                </a:gridCol>
                <a:gridCol w="297475">
                  <a:extLst>
                    <a:ext uri="{9D8B030D-6E8A-4147-A177-3AD203B41FA5}">
                      <a16:colId xmlns:a16="http://schemas.microsoft.com/office/drawing/2014/main" val="3115123742"/>
                    </a:ext>
                  </a:extLst>
                </a:gridCol>
                <a:gridCol w="2668354">
                  <a:extLst>
                    <a:ext uri="{9D8B030D-6E8A-4147-A177-3AD203B41FA5}">
                      <a16:colId xmlns:a16="http://schemas.microsoft.com/office/drawing/2014/main" val="3975835747"/>
                    </a:ext>
                  </a:extLst>
                </a:gridCol>
                <a:gridCol w="797234">
                  <a:extLst>
                    <a:ext uri="{9D8B030D-6E8A-4147-A177-3AD203B41FA5}">
                      <a16:colId xmlns:a16="http://schemas.microsoft.com/office/drawing/2014/main" val="524505703"/>
                    </a:ext>
                  </a:extLst>
                </a:gridCol>
                <a:gridCol w="797234">
                  <a:extLst>
                    <a:ext uri="{9D8B030D-6E8A-4147-A177-3AD203B41FA5}">
                      <a16:colId xmlns:a16="http://schemas.microsoft.com/office/drawing/2014/main" val="1228753975"/>
                    </a:ext>
                  </a:extLst>
                </a:gridCol>
                <a:gridCol w="797234">
                  <a:extLst>
                    <a:ext uri="{9D8B030D-6E8A-4147-A177-3AD203B41FA5}">
                      <a16:colId xmlns:a16="http://schemas.microsoft.com/office/drawing/2014/main" val="2995094536"/>
                    </a:ext>
                  </a:extLst>
                </a:gridCol>
                <a:gridCol w="713942">
                  <a:extLst>
                    <a:ext uri="{9D8B030D-6E8A-4147-A177-3AD203B41FA5}">
                      <a16:colId xmlns:a16="http://schemas.microsoft.com/office/drawing/2014/main" val="3736071384"/>
                    </a:ext>
                  </a:extLst>
                </a:gridCol>
                <a:gridCol w="725840">
                  <a:extLst>
                    <a:ext uri="{9D8B030D-6E8A-4147-A177-3AD203B41FA5}">
                      <a16:colId xmlns:a16="http://schemas.microsoft.com/office/drawing/2014/main" val="2525756729"/>
                    </a:ext>
                  </a:extLst>
                </a:gridCol>
                <a:gridCol w="725840">
                  <a:extLst>
                    <a:ext uri="{9D8B030D-6E8A-4147-A177-3AD203B41FA5}">
                      <a16:colId xmlns:a16="http://schemas.microsoft.com/office/drawing/2014/main" val="2761560960"/>
                    </a:ext>
                  </a:extLst>
                </a:gridCol>
              </a:tblGrid>
              <a:tr h="1758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691786"/>
                  </a:ext>
                </a:extLst>
              </a:tr>
              <a:tr h="2812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757619"/>
                  </a:ext>
                </a:extLst>
              </a:tr>
              <a:tr h="175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67.930.394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68.401.276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470.882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24.992.523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235944"/>
                  </a:ext>
                </a:extLst>
              </a:tr>
              <a:tr h="175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13.516.816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13.516.816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4.273.340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615435"/>
                  </a:ext>
                </a:extLst>
              </a:tr>
              <a:tr h="175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4.895.342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4.895.342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1.224.455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059801"/>
                  </a:ext>
                </a:extLst>
              </a:tr>
              <a:tr h="175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38.783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39.257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772354"/>
                  </a:ext>
                </a:extLst>
              </a:tr>
              <a:tr h="175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28050"/>
                  </a:ext>
                </a:extLst>
              </a:tr>
              <a:tr h="175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Estudios Bancarios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393970"/>
                  </a:ext>
                </a:extLst>
              </a:tr>
              <a:tr h="175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35.167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35.641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077863"/>
                  </a:ext>
                </a:extLst>
              </a:tr>
              <a:tr h="206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Bancarios de las Américas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30.370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178031"/>
                  </a:ext>
                </a:extLst>
              </a:tr>
              <a:tr h="175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Internacional de Educación Financiera  - OCDE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93145"/>
                  </a:ext>
                </a:extLst>
              </a:tr>
              <a:tr h="175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49.454.624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49.454.624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19.000.000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647021"/>
                  </a:ext>
                </a:extLst>
              </a:tr>
              <a:tr h="175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379205"/>
                  </a:ext>
                </a:extLst>
              </a:tr>
              <a:tr h="175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Excedentes de Caja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49.454.554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49.454.554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19.000.000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65804"/>
                  </a:ext>
                </a:extLst>
              </a:tr>
              <a:tr h="175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24.829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719231"/>
                  </a:ext>
                </a:extLst>
              </a:tr>
              <a:tr h="175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335548"/>
                  </a:ext>
                </a:extLst>
              </a:tr>
              <a:tr h="175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568349"/>
                  </a:ext>
                </a:extLst>
              </a:tr>
              <a:tr h="175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773537"/>
                  </a:ext>
                </a:extLst>
              </a:tr>
              <a:tr h="175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653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15: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NACIONAL DEL SERVICIO CIVIL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D5722D6D-63F9-41BA-A33D-CE723BF6F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900A50E-4ACC-4805-826C-ADDF69104C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210046"/>
              </p:ext>
            </p:extLst>
          </p:nvPr>
        </p:nvGraphicFramePr>
        <p:xfrm>
          <a:off x="500062" y="1868116"/>
          <a:ext cx="8115763" cy="2012148"/>
        </p:xfrm>
        <a:graphic>
          <a:graphicData uri="http://schemas.openxmlformats.org/drawingml/2006/table">
            <a:tbl>
              <a:tblPr/>
              <a:tblGrid>
                <a:gridCol w="297390">
                  <a:extLst>
                    <a:ext uri="{9D8B030D-6E8A-4147-A177-3AD203B41FA5}">
                      <a16:colId xmlns:a16="http://schemas.microsoft.com/office/drawing/2014/main" val="530750400"/>
                    </a:ext>
                  </a:extLst>
                </a:gridCol>
                <a:gridCol w="297390">
                  <a:extLst>
                    <a:ext uri="{9D8B030D-6E8A-4147-A177-3AD203B41FA5}">
                      <a16:colId xmlns:a16="http://schemas.microsoft.com/office/drawing/2014/main" val="3475177726"/>
                    </a:ext>
                  </a:extLst>
                </a:gridCol>
                <a:gridCol w="297390">
                  <a:extLst>
                    <a:ext uri="{9D8B030D-6E8A-4147-A177-3AD203B41FA5}">
                      <a16:colId xmlns:a16="http://schemas.microsoft.com/office/drawing/2014/main" val="2665023184"/>
                    </a:ext>
                  </a:extLst>
                </a:gridCol>
                <a:gridCol w="2667585">
                  <a:extLst>
                    <a:ext uri="{9D8B030D-6E8A-4147-A177-3AD203B41FA5}">
                      <a16:colId xmlns:a16="http://schemas.microsoft.com/office/drawing/2014/main" val="2945517429"/>
                    </a:ext>
                  </a:extLst>
                </a:gridCol>
                <a:gridCol w="797004">
                  <a:extLst>
                    <a:ext uri="{9D8B030D-6E8A-4147-A177-3AD203B41FA5}">
                      <a16:colId xmlns:a16="http://schemas.microsoft.com/office/drawing/2014/main" val="2594490868"/>
                    </a:ext>
                  </a:extLst>
                </a:gridCol>
                <a:gridCol w="797004">
                  <a:extLst>
                    <a:ext uri="{9D8B030D-6E8A-4147-A177-3AD203B41FA5}">
                      <a16:colId xmlns:a16="http://schemas.microsoft.com/office/drawing/2014/main" val="2686504301"/>
                    </a:ext>
                  </a:extLst>
                </a:gridCol>
                <a:gridCol w="797004">
                  <a:extLst>
                    <a:ext uri="{9D8B030D-6E8A-4147-A177-3AD203B41FA5}">
                      <a16:colId xmlns:a16="http://schemas.microsoft.com/office/drawing/2014/main" val="3713508219"/>
                    </a:ext>
                  </a:extLst>
                </a:gridCol>
                <a:gridCol w="713736">
                  <a:extLst>
                    <a:ext uri="{9D8B030D-6E8A-4147-A177-3AD203B41FA5}">
                      <a16:colId xmlns:a16="http://schemas.microsoft.com/office/drawing/2014/main" val="4129949840"/>
                    </a:ext>
                  </a:extLst>
                </a:gridCol>
                <a:gridCol w="725630">
                  <a:extLst>
                    <a:ext uri="{9D8B030D-6E8A-4147-A177-3AD203B41FA5}">
                      <a16:colId xmlns:a16="http://schemas.microsoft.com/office/drawing/2014/main" val="240363549"/>
                    </a:ext>
                  </a:extLst>
                </a:gridCol>
                <a:gridCol w="725630">
                  <a:extLst>
                    <a:ext uri="{9D8B030D-6E8A-4147-A177-3AD203B41FA5}">
                      <a16:colId xmlns:a16="http://schemas.microsoft.com/office/drawing/2014/main" val="2156380379"/>
                    </a:ext>
                  </a:extLst>
                </a:gridCol>
              </a:tblGrid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815903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02715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11.089.091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11.089.091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3.191.557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63577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5.169.524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5.169.524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1.854.740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97213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5.521.679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5.521.679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1.242.569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95743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274.065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274.065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33.976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86025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41.040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41.040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32887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233.025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233.025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28.378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13679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123.823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123.823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60.272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13138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50.925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66550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14.838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14.838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9.347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331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Hacienda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 en abril ascendió a </a:t>
            </a:r>
            <a:r>
              <a:rPr lang="es-CL" sz="1600" b="1" dirty="0">
                <a:latin typeface="+mn-lt"/>
              </a:rPr>
              <a:t>$46.988 millones</a:t>
            </a:r>
            <a:r>
              <a:rPr lang="es-CL" sz="1600" dirty="0">
                <a:latin typeface="+mn-lt"/>
              </a:rPr>
              <a:t>, equivalente a un gasto de </a:t>
            </a:r>
            <a:r>
              <a:rPr lang="es-CL" sz="1600" b="1" dirty="0">
                <a:latin typeface="+mn-lt"/>
              </a:rPr>
              <a:t>9,4%</a:t>
            </a:r>
            <a:r>
              <a:rPr lang="es-CL" sz="1600" dirty="0">
                <a:latin typeface="+mn-lt"/>
              </a:rPr>
              <a:t> respecto al presupuesto inicial, erogación en línea con la registrada a igual mes del año 2017, levemente mayor en 0,1 puntos porcentuales respecto al gasto acumulado a igual periodo del año anterior.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A nivel consolidado, el presupuesto vigente considera modificaciones por </a:t>
            </a:r>
            <a:r>
              <a:rPr lang="es-CL" sz="1600" b="1" dirty="0">
                <a:latin typeface="+mn-lt"/>
              </a:rPr>
              <a:t>$7.830 millones</a:t>
            </a:r>
            <a:r>
              <a:rPr lang="es-CL" sz="1600" dirty="0">
                <a:latin typeface="+mn-lt"/>
              </a:rPr>
              <a:t>, incrementando principalmente los subtítulos 34 “servicio de la deuda” ($7.489 millones); 29 “adquisición de activos no financieros” ($2.266 millones);  y, el subtítulo 23 “prestaciones de seguridad social” ($2.131 millones); mientras que los subtítulos que presentan reducciones son el 21 “gastos en personal” ($4.035 millones); 24 “transferencias corrientes” ($254 millones); y, 22”bienes y servicios de consumo” ($113 millones)</a:t>
            </a:r>
            <a:r>
              <a:rPr lang="es-CL" sz="1600" b="1" dirty="0">
                <a:latin typeface="+mn-lt"/>
              </a:rPr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Respecto a los subtítulos, a la fecha el mayor gasto se registra en los subtítulo 23 “prestaciones de seguridad social” con una ejecución de </a:t>
            </a:r>
            <a:r>
              <a:rPr lang="es-CL" sz="1600" b="1" dirty="0">
                <a:latin typeface="+mn-lt"/>
              </a:rPr>
              <a:t>374,7% </a:t>
            </a:r>
            <a:r>
              <a:rPr lang="es-CL" sz="1600" dirty="0">
                <a:latin typeface="+mn-lt"/>
              </a:rPr>
              <a:t>explicada por la aplicación de la ley de Incentivo al Retiro; y, subtítulo 34 “servicio de la deuda” con una ejecución de</a:t>
            </a:r>
            <a:r>
              <a:rPr lang="es-CL" sz="1600" b="1" dirty="0">
                <a:latin typeface="+mn-lt"/>
              </a:rPr>
              <a:t> 144,5%</a:t>
            </a:r>
            <a:r>
              <a:rPr lang="es-CL" sz="1600" dirty="0">
                <a:latin typeface="+mn-lt"/>
              </a:rPr>
              <a:t> gasto </a:t>
            </a:r>
            <a:r>
              <a:rPr lang="es-CL" sz="1600" dirty="0"/>
              <a:t>destinado a</a:t>
            </a:r>
            <a:r>
              <a:rPr lang="es-CL" sz="1600" dirty="0">
                <a:latin typeface="+mn-lt"/>
              </a:rPr>
              <a:t>l pago de las obligaciones devengadas al 31 de diciembre de 2017 </a:t>
            </a:r>
            <a:r>
              <a:rPr lang="es-CL" sz="1600" dirty="0"/>
              <a:t>(deuda flotante).  De los cuales, </a:t>
            </a:r>
            <a:r>
              <a:rPr lang="es-CL" sz="1600" b="1" u="sng" dirty="0"/>
              <a:t>la Dirección de Presupuestos, El Servicio Nacional de Aduanas y la Superintendencia de Casinos de Juego</a:t>
            </a:r>
            <a:r>
              <a:rPr lang="es-CL" sz="1600" u="sng" dirty="0"/>
              <a:t> No presentan los Decretos modificatorios respectivos</a:t>
            </a:r>
            <a:r>
              <a:rPr lang="es-CL" sz="1600" b="1" i="1" dirty="0">
                <a:latin typeface="+mn-lt"/>
              </a:rPr>
              <a:t>.</a:t>
            </a:r>
            <a:endParaRPr lang="es-C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16: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UNIDAD DE ANÁLISIS FINANCIERO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0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3D6BF88-7942-4E98-A2B2-864C66D56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FE3786E-5F2A-4A93-A22C-FB083287B8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50187"/>
              </p:ext>
            </p:extLst>
          </p:nvPr>
        </p:nvGraphicFramePr>
        <p:xfrm>
          <a:off x="501725" y="1916426"/>
          <a:ext cx="8123410" cy="2359070"/>
        </p:xfrm>
        <a:graphic>
          <a:graphicData uri="http://schemas.openxmlformats.org/drawingml/2006/table">
            <a:tbl>
              <a:tblPr/>
              <a:tblGrid>
                <a:gridCol w="297670">
                  <a:extLst>
                    <a:ext uri="{9D8B030D-6E8A-4147-A177-3AD203B41FA5}">
                      <a16:colId xmlns:a16="http://schemas.microsoft.com/office/drawing/2014/main" val="3904273101"/>
                    </a:ext>
                  </a:extLst>
                </a:gridCol>
                <a:gridCol w="297670">
                  <a:extLst>
                    <a:ext uri="{9D8B030D-6E8A-4147-A177-3AD203B41FA5}">
                      <a16:colId xmlns:a16="http://schemas.microsoft.com/office/drawing/2014/main" val="3438874654"/>
                    </a:ext>
                  </a:extLst>
                </a:gridCol>
                <a:gridCol w="297670">
                  <a:extLst>
                    <a:ext uri="{9D8B030D-6E8A-4147-A177-3AD203B41FA5}">
                      <a16:colId xmlns:a16="http://schemas.microsoft.com/office/drawing/2014/main" val="2931277788"/>
                    </a:ext>
                  </a:extLst>
                </a:gridCol>
                <a:gridCol w="2670099">
                  <a:extLst>
                    <a:ext uri="{9D8B030D-6E8A-4147-A177-3AD203B41FA5}">
                      <a16:colId xmlns:a16="http://schemas.microsoft.com/office/drawing/2014/main" val="2301206062"/>
                    </a:ext>
                  </a:extLst>
                </a:gridCol>
                <a:gridCol w="797755">
                  <a:extLst>
                    <a:ext uri="{9D8B030D-6E8A-4147-A177-3AD203B41FA5}">
                      <a16:colId xmlns:a16="http://schemas.microsoft.com/office/drawing/2014/main" val="2988954535"/>
                    </a:ext>
                  </a:extLst>
                </a:gridCol>
                <a:gridCol w="797755">
                  <a:extLst>
                    <a:ext uri="{9D8B030D-6E8A-4147-A177-3AD203B41FA5}">
                      <a16:colId xmlns:a16="http://schemas.microsoft.com/office/drawing/2014/main" val="2032483082"/>
                    </a:ext>
                  </a:extLst>
                </a:gridCol>
                <a:gridCol w="797755">
                  <a:extLst>
                    <a:ext uri="{9D8B030D-6E8A-4147-A177-3AD203B41FA5}">
                      <a16:colId xmlns:a16="http://schemas.microsoft.com/office/drawing/2014/main" val="1077084592"/>
                    </a:ext>
                  </a:extLst>
                </a:gridCol>
                <a:gridCol w="714408">
                  <a:extLst>
                    <a:ext uri="{9D8B030D-6E8A-4147-A177-3AD203B41FA5}">
                      <a16:colId xmlns:a16="http://schemas.microsoft.com/office/drawing/2014/main" val="2258036870"/>
                    </a:ext>
                  </a:extLst>
                </a:gridCol>
                <a:gridCol w="726314">
                  <a:extLst>
                    <a:ext uri="{9D8B030D-6E8A-4147-A177-3AD203B41FA5}">
                      <a16:colId xmlns:a16="http://schemas.microsoft.com/office/drawing/2014/main" val="589516213"/>
                    </a:ext>
                  </a:extLst>
                </a:gridCol>
                <a:gridCol w="726314">
                  <a:extLst>
                    <a:ext uri="{9D8B030D-6E8A-4147-A177-3AD203B41FA5}">
                      <a16:colId xmlns:a16="http://schemas.microsoft.com/office/drawing/2014/main" val="764211170"/>
                    </a:ext>
                  </a:extLst>
                </a:gridCol>
              </a:tblGrid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272430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23466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3.386.427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3.436.659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1.153.802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29506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2.615.394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2.615.394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835.467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220316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756.348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756.348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317.828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19885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81591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88730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del Grupo Egmont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46939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8.987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73798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018936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0132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9545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340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17: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 CASINOS DE JUEGO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270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AACECF0-6125-44D3-9241-D53E4172D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1A97FCA-29EC-4E14-9767-1DBB2EB606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378395"/>
              </p:ext>
            </p:extLst>
          </p:nvPr>
        </p:nvGraphicFramePr>
        <p:xfrm>
          <a:off x="420088" y="2005142"/>
          <a:ext cx="8195733" cy="2071933"/>
        </p:xfrm>
        <a:graphic>
          <a:graphicData uri="http://schemas.openxmlformats.org/drawingml/2006/table">
            <a:tbl>
              <a:tblPr/>
              <a:tblGrid>
                <a:gridCol w="297270">
                  <a:extLst>
                    <a:ext uri="{9D8B030D-6E8A-4147-A177-3AD203B41FA5}">
                      <a16:colId xmlns:a16="http://schemas.microsoft.com/office/drawing/2014/main" val="4156818770"/>
                    </a:ext>
                  </a:extLst>
                </a:gridCol>
                <a:gridCol w="297270">
                  <a:extLst>
                    <a:ext uri="{9D8B030D-6E8A-4147-A177-3AD203B41FA5}">
                      <a16:colId xmlns:a16="http://schemas.microsoft.com/office/drawing/2014/main" val="2292759748"/>
                    </a:ext>
                  </a:extLst>
                </a:gridCol>
                <a:gridCol w="297270">
                  <a:extLst>
                    <a:ext uri="{9D8B030D-6E8A-4147-A177-3AD203B41FA5}">
                      <a16:colId xmlns:a16="http://schemas.microsoft.com/office/drawing/2014/main" val="4128716735"/>
                    </a:ext>
                  </a:extLst>
                </a:gridCol>
                <a:gridCol w="2666513">
                  <a:extLst>
                    <a:ext uri="{9D8B030D-6E8A-4147-A177-3AD203B41FA5}">
                      <a16:colId xmlns:a16="http://schemas.microsoft.com/office/drawing/2014/main" val="2638886497"/>
                    </a:ext>
                  </a:extLst>
                </a:gridCol>
                <a:gridCol w="796683">
                  <a:extLst>
                    <a:ext uri="{9D8B030D-6E8A-4147-A177-3AD203B41FA5}">
                      <a16:colId xmlns:a16="http://schemas.microsoft.com/office/drawing/2014/main" val="1388223674"/>
                    </a:ext>
                  </a:extLst>
                </a:gridCol>
                <a:gridCol w="796683">
                  <a:extLst>
                    <a:ext uri="{9D8B030D-6E8A-4147-A177-3AD203B41FA5}">
                      <a16:colId xmlns:a16="http://schemas.microsoft.com/office/drawing/2014/main" val="139715613"/>
                    </a:ext>
                  </a:extLst>
                </a:gridCol>
                <a:gridCol w="796683">
                  <a:extLst>
                    <a:ext uri="{9D8B030D-6E8A-4147-A177-3AD203B41FA5}">
                      <a16:colId xmlns:a16="http://schemas.microsoft.com/office/drawing/2014/main" val="3374415076"/>
                    </a:ext>
                  </a:extLst>
                </a:gridCol>
                <a:gridCol w="796683">
                  <a:extLst>
                    <a:ext uri="{9D8B030D-6E8A-4147-A177-3AD203B41FA5}">
                      <a16:colId xmlns:a16="http://schemas.microsoft.com/office/drawing/2014/main" val="1594735286"/>
                    </a:ext>
                  </a:extLst>
                </a:gridCol>
                <a:gridCol w="725339">
                  <a:extLst>
                    <a:ext uri="{9D8B030D-6E8A-4147-A177-3AD203B41FA5}">
                      <a16:colId xmlns:a16="http://schemas.microsoft.com/office/drawing/2014/main" val="3749592029"/>
                    </a:ext>
                  </a:extLst>
                </a:gridCol>
                <a:gridCol w="725339">
                  <a:extLst>
                    <a:ext uri="{9D8B030D-6E8A-4147-A177-3AD203B41FA5}">
                      <a16:colId xmlns:a16="http://schemas.microsoft.com/office/drawing/2014/main" val="2185836756"/>
                    </a:ext>
                  </a:extLst>
                </a:gridCol>
              </a:tblGrid>
              <a:tr h="1808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639589"/>
                  </a:ext>
                </a:extLst>
              </a:tr>
              <a:tr h="2894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196800"/>
                  </a:ext>
                </a:extLst>
              </a:tr>
              <a:tr h="1808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4.161.836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4.161.836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1.482.909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252891"/>
                  </a:ext>
                </a:extLst>
              </a:tr>
              <a:tr h="180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2.555.859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2.555.859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855.531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079230"/>
                  </a:ext>
                </a:extLst>
              </a:tr>
              <a:tr h="180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1.441.743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1.386.909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-54.834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386.125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056783"/>
                  </a:ext>
                </a:extLst>
              </a:tr>
              <a:tr h="180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999403"/>
                  </a:ext>
                </a:extLst>
              </a:tr>
              <a:tr h="1544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291224"/>
                  </a:ext>
                </a:extLst>
              </a:tr>
              <a:tr h="180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164.234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164.234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036981"/>
                  </a:ext>
                </a:extLst>
              </a:tr>
              <a:tr h="180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164.234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164.234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732397"/>
                  </a:ext>
                </a:extLst>
              </a:tr>
              <a:tr h="180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237.181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851582"/>
                  </a:ext>
                </a:extLst>
              </a:tr>
              <a:tr h="180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237.181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356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30: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DEFENSA DEL ESTADO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064B0460-1E27-4446-8CD2-E3B51B3F1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7CEE6DD-0D42-46AE-B17E-8C6AAA0A76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168808"/>
              </p:ext>
            </p:extLst>
          </p:nvPr>
        </p:nvGraphicFramePr>
        <p:xfrm>
          <a:off x="417807" y="1996713"/>
          <a:ext cx="8207327" cy="1648310"/>
        </p:xfrm>
        <a:graphic>
          <a:graphicData uri="http://schemas.openxmlformats.org/drawingml/2006/table">
            <a:tbl>
              <a:tblPr/>
              <a:tblGrid>
                <a:gridCol w="297691">
                  <a:extLst>
                    <a:ext uri="{9D8B030D-6E8A-4147-A177-3AD203B41FA5}">
                      <a16:colId xmlns:a16="http://schemas.microsoft.com/office/drawing/2014/main" val="3185612372"/>
                    </a:ext>
                  </a:extLst>
                </a:gridCol>
                <a:gridCol w="297691">
                  <a:extLst>
                    <a:ext uri="{9D8B030D-6E8A-4147-A177-3AD203B41FA5}">
                      <a16:colId xmlns:a16="http://schemas.microsoft.com/office/drawing/2014/main" val="1585810837"/>
                    </a:ext>
                  </a:extLst>
                </a:gridCol>
                <a:gridCol w="297691">
                  <a:extLst>
                    <a:ext uri="{9D8B030D-6E8A-4147-A177-3AD203B41FA5}">
                      <a16:colId xmlns:a16="http://schemas.microsoft.com/office/drawing/2014/main" val="2971763728"/>
                    </a:ext>
                  </a:extLst>
                </a:gridCol>
                <a:gridCol w="2670284">
                  <a:extLst>
                    <a:ext uri="{9D8B030D-6E8A-4147-A177-3AD203B41FA5}">
                      <a16:colId xmlns:a16="http://schemas.microsoft.com/office/drawing/2014/main" val="2792407992"/>
                    </a:ext>
                  </a:extLst>
                </a:gridCol>
                <a:gridCol w="797810">
                  <a:extLst>
                    <a:ext uri="{9D8B030D-6E8A-4147-A177-3AD203B41FA5}">
                      <a16:colId xmlns:a16="http://schemas.microsoft.com/office/drawing/2014/main" val="3136700923"/>
                    </a:ext>
                  </a:extLst>
                </a:gridCol>
                <a:gridCol w="797810">
                  <a:extLst>
                    <a:ext uri="{9D8B030D-6E8A-4147-A177-3AD203B41FA5}">
                      <a16:colId xmlns:a16="http://schemas.microsoft.com/office/drawing/2014/main" val="1440199574"/>
                    </a:ext>
                  </a:extLst>
                </a:gridCol>
                <a:gridCol w="797810">
                  <a:extLst>
                    <a:ext uri="{9D8B030D-6E8A-4147-A177-3AD203B41FA5}">
                      <a16:colId xmlns:a16="http://schemas.microsoft.com/office/drawing/2014/main" val="2350759615"/>
                    </a:ext>
                  </a:extLst>
                </a:gridCol>
                <a:gridCol w="797810">
                  <a:extLst>
                    <a:ext uri="{9D8B030D-6E8A-4147-A177-3AD203B41FA5}">
                      <a16:colId xmlns:a16="http://schemas.microsoft.com/office/drawing/2014/main" val="4005862461"/>
                    </a:ext>
                  </a:extLst>
                </a:gridCol>
                <a:gridCol w="726365">
                  <a:extLst>
                    <a:ext uri="{9D8B030D-6E8A-4147-A177-3AD203B41FA5}">
                      <a16:colId xmlns:a16="http://schemas.microsoft.com/office/drawing/2014/main" val="2532630946"/>
                    </a:ext>
                  </a:extLst>
                </a:gridCol>
                <a:gridCol w="726365">
                  <a:extLst>
                    <a:ext uri="{9D8B030D-6E8A-4147-A177-3AD203B41FA5}">
                      <a16:colId xmlns:a16="http://schemas.microsoft.com/office/drawing/2014/main" val="1107094185"/>
                    </a:ext>
                  </a:extLst>
                </a:gridCol>
              </a:tblGrid>
              <a:tr h="1716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751338"/>
                  </a:ext>
                </a:extLst>
              </a:tr>
              <a:tr h="274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290191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21.076.188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21.239.753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7.317.633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241016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18.106.630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18.106.630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6.813.312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450912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2.219.128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2.219.128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340.756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417079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750.430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750.430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385714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750.430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750.430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034225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274523"/>
                  </a:ext>
                </a:extLst>
              </a:tr>
              <a:tr h="171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712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31: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COMISIÓN PARA EL MERCADO FINANCIERO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5B82FF6-F108-4A54-B3DA-8FCF36075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5D6F3C7-EF13-44AF-B899-BD45E4A1BA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767566"/>
              </p:ext>
            </p:extLst>
          </p:nvPr>
        </p:nvGraphicFramePr>
        <p:xfrm>
          <a:off x="416672" y="1978830"/>
          <a:ext cx="8208460" cy="2902670"/>
        </p:xfrm>
        <a:graphic>
          <a:graphicData uri="http://schemas.openxmlformats.org/drawingml/2006/table">
            <a:tbl>
              <a:tblPr/>
              <a:tblGrid>
                <a:gridCol w="292741">
                  <a:extLst>
                    <a:ext uri="{9D8B030D-6E8A-4147-A177-3AD203B41FA5}">
                      <a16:colId xmlns:a16="http://schemas.microsoft.com/office/drawing/2014/main" val="3894408556"/>
                    </a:ext>
                  </a:extLst>
                </a:gridCol>
                <a:gridCol w="292741">
                  <a:extLst>
                    <a:ext uri="{9D8B030D-6E8A-4147-A177-3AD203B41FA5}">
                      <a16:colId xmlns:a16="http://schemas.microsoft.com/office/drawing/2014/main" val="1166236575"/>
                    </a:ext>
                  </a:extLst>
                </a:gridCol>
                <a:gridCol w="292741">
                  <a:extLst>
                    <a:ext uri="{9D8B030D-6E8A-4147-A177-3AD203B41FA5}">
                      <a16:colId xmlns:a16="http://schemas.microsoft.com/office/drawing/2014/main" val="4000098542"/>
                    </a:ext>
                  </a:extLst>
                </a:gridCol>
                <a:gridCol w="2763477">
                  <a:extLst>
                    <a:ext uri="{9D8B030D-6E8A-4147-A177-3AD203B41FA5}">
                      <a16:colId xmlns:a16="http://schemas.microsoft.com/office/drawing/2014/main" val="1674825595"/>
                    </a:ext>
                  </a:extLst>
                </a:gridCol>
                <a:gridCol w="784546">
                  <a:extLst>
                    <a:ext uri="{9D8B030D-6E8A-4147-A177-3AD203B41FA5}">
                      <a16:colId xmlns:a16="http://schemas.microsoft.com/office/drawing/2014/main" val="3970359268"/>
                    </a:ext>
                  </a:extLst>
                </a:gridCol>
                <a:gridCol w="784546">
                  <a:extLst>
                    <a:ext uri="{9D8B030D-6E8A-4147-A177-3AD203B41FA5}">
                      <a16:colId xmlns:a16="http://schemas.microsoft.com/office/drawing/2014/main" val="213489966"/>
                    </a:ext>
                  </a:extLst>
                </a:gridCol>
                <a:gridCol w="784546">
                  <a:extLst>
                    <a:ext uri="{9D8B030D-6E8A-4147-A177-3AD203B41FA5}">
                      <a16:colId xmlns:a16="http://schemas.microsoft.com/office/drawing/2014/main" val="2397699849"/>
                    </a:ext>
                  </a:extLst>
                </a:gridCol>
                <a:gridCol w="784546">
                  <a:extLst>
                    <a:ext uri="{9D8B030D-6E8A-4147-A177-3AD203B41FA5}">
                      <a16:colId xmlns:a16="http://schemas.microsoft.com/office/drawing/2014/main" val="1096220649"/>
                    </a:ext>
                  </a:extLst>
                </a:gridCol>
                <a:gridCol w="714288">
                  <a:extLst>
                    <a:ext uri="{9D8B030D-6E8A-4147-A177-3AD203B41FA5}">
                      <a16:colId xmlns:a16="http://schemas.microsoft.com/office/drawing/2014/main" val="918945178"/>
                    </a:ext>
                  </a:extLst>
                </a:gridCol>
                <a:gridCol w="714288">
                  <a:extLst>
                    <a:ext uri="{9D8B030D-6E8A-4147-A177-3AD203B41FA5}">
                      <a16:colId xmlns:a16="http://schemas.microsoft.com/office/drawing/2014/main" val="4286058968"/>
                    </a:ext>
                  </a:extLst>
                </a:gridCol>
              </a:tblGrid>
              <a:tr h="1687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449775"/>
                  </a:ext>
                </a:extLst>
              </a:tr>
              <a:tr h="2700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66960"/>
                  </a:ext>
                </a:extLst>
              </a:tr>
              <a:tr h="1687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5.474.614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484805"/>
                  </a:ext>
                </a:extLst>
              </a:tr>
              <a:tr h="168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15.022.291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15.022.291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4.903.143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226524"/>
                  </a:ext>
                </a:extLst>
              </a:tr>
              <a:tr h="168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2.802.713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2.802.713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533.849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554831"/>
                  </a:ext>
                </a:extLst>
              </a:tr>
              <a:tr h="168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41.512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41.512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17.775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827274"/>
                  </a:ext>
                </a:extLst>
              </a:tr>
              <a:tr h="168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934681"/>
                  </a:ext>
                </a:extLst>
              </a:tr>
              <a:tr h="270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de Seguros de América Latina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848771"/>
                  </a:ext>
                </a:extLst>
              </a:tr>
              <a:tr h="168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40.087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40.087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16.557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67839"/>
                  </a:ext>
                </a:extLst>
              </a:tr>
              <a:tr h="168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Comisiones de Valores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16.817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16.817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16.557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89929"/>
                  </a:ext>
                </a:extLst>
              </a:tr>
              <a:tr h="168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Supervisores de Seguros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23.270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23.270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114963"/>
                  </a:ext>
                </a:extLst>
              </a:tr>
              <a:tr h="168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19.847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677654"/>
                  </a:ext>
                </a:extLst>
              </a:tr>
              <a:tr h="168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19.847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727180"/>
                  </a:ext>
                </a:extLst>
              </a:tr>
              <a:tr h="168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172.937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172.937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507942"/>
                  </a:ext>
                </a:extLst>
              </a:tr>
              <a:tr h="168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108.543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108.543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259064"/>
                  </a:ext>
                </a:extLst>
              </a:tr>
              <a:tr h="168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64.394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64.394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107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En cuanto a los programas, el 75,3% del presupuesto inicial, se concentra en el </a:t>
            </a:r>
            <a:r>
              <a:rPr lang="es-CL" sz="1600" b="1" dirty="0"/>
              <a:t>Servicio de Impuestos Internos</a:t>
            </a:r>
            <a:r>
              <a:rPr lang="es-CL" sz="1600" dirty="0"/>
              <a:t> (36,9%), </a:t>
            </a:r>
            <a:r>
              <a:rPr lang="es-CL" sz="1600" b="1" dirty="0"/>
              <a:t>Servicio Nacional de Aduanas </a:t>
            </a:r>
            <a:r>
              <a:rPr lang="es-CL" sz="1600" dirty="0"/>
              <a:t>(14%), el </a:t>
            </a:r>
            <a:r>
              <a:rPr lang="es-CL" sz="1600" b="1" dirty="0"/>
              <a:t>Servicio de Tesorería </a:t>
            </a:r>
            <a:r>
              <a:rPr lang="es-CL" sz="1600" dirty="0"/>
              <a:t>(10,8%) y la </a:t>
            </a:r>
            <a:r>
              <a:rPr lang="es-CL" sz="1600" b="1" dirty="0"/>
              <a:t>Superintendencia de Bancos e Instituciones Financiera </a:t>
            </a:r>
            <a:r>
              <a:rPr lang="es-CL" sz="1600" dirty="0"/>
              <a:t>(13,5%), los que al mes de abril alcanzaron niveles de ejecución de </a:t>
            </a:r>
            <a:r>
              <a:rPr lang="es-CL" sz="1600" b="1" dirty="0"/>
              <a:t>41,5%, 38,8%, 41,5% y 36,5% </a:t>
            </a:r>
            <a:r>
              <a:rPr lang="es-CL" sz="1600" dirty="0"/>
              <a:t>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La </a:t>
            </a:r>
            <a:r>
              <a:rPr lang="es-CL" sz="1600" b="1" dirty="0"/>
              <a:t>Dirección de Presupuestos</a:t>
            </a:r>
            <a:r>
              <a:rPr lang="es-CL" sz="1600" dirty="0"/>
              <a:t> es la que presenta el mayor avance con un 48,5%, explicado principalmente por el mayor gasto en “deuda flotante” que a la fecha observa una ejecución de $2.987 millones sin que se registren los respectivos decretos modificatorios, gasto que representa el 28,9% de la erogación efectuada a la fecha.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Finalmente, el </a:t>
            </a:r>
            <a:r>
              <a:rPr lang="es-CL" sz="1600" b="1" dirty="0"/>
              <a:t>Programa Exportación de Servicios </a:t>
            </a:r>
            <a:r>
              <a:rPr lang="es-CL" sz="1600" dirty="0"/>
              <a:t>es el que presenta la erogación menor con un 0,7%.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8F109559-B5F4-40A7-B4F5-CE1FCD4460F6}"/>
              </a:ext>
            </a:extLst>
          </p:cNvPr>
          <p:cNvSpPr txBox="1">
            <a:spLocks/>
          </p:cNvSpPr>
          <p:nvPr/>
        </p:nvSpPr>
        <p:spPr>
          <a:xfrm>
            <a:off x="414338" y="548680"/>
            <a:ext cx="8210798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Hacienda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88E35C73-E5A5-460E-A84C-A5C50495A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Hacienda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B400489-936F-40F7-8994-4212C66A5E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711897"/>
              </p:ext>
            </p:extLst>
          </p:nvPr>
        </p:nvGraphicFramePr>
        <p:xfrm>
          <a:off x="414338" y="1869268"/>
          <a:ext cx="8201487" cy="2332688"/>
        </p:xfrm>
        <a:graphic>
          <a:graphicData uri="http://schemas.openxmlformats.org/drawingml/2006/table">
            <a:tbl>
              <a:tblPr/>
              <a:tblGrid>
                <a:gridCol w="806605">
                  <a:extLst>
                    <a:ext uri="{9D8B030D-6E8A-4147-A177-3AD203B41FA5}">
                      <a16:colId xmlns:a16="http://schemas.microsoft.com/office/drawing/2014/main" val="902673568"/>
                    </a:ext>
                  </a:extLst>
                </a:gridCol>
                <a:gridCol w="2699718">
                  <a:extLst>
                    <a:ext uri="{9D8B030D-6E8A-4147-A177-3AD203B41FA5}">
                      <a16:colId xmlns:a16="http://schemas.microsoft.com/office/drawing/2014/main" val="1384924064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val="4006122734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val="399790306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val="1411095476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val="1929470485"/>
                    </a:ext>
                  </a:extLst>
                </a:gridCol>
                <a:gridCol w="734372">
                  <a:extLst>
                    <a:ext uri="{9D8B030D-6E8A-4147-A177-3AD203B41FA5}">
                      <a16:colId xmlns:a16="http://schemas.microsoft.com/office/drawing/2014/main" val="858596089"/>
                    </a:ext>
                  </a:extLst>
                </a:gridCol>
                <a:gridCol w="734372">
                  <a:extLst>
                    <a:ext uri="{9D8B030D-6E8A-4147-A177-3AD203B41FA5}">
                      <a16:colId xmlns:a16="http://schemas.microsoft.com/office/drawing/2014/main" val="2714640782"/>
                    </a:ext>
                  </a:extLst>
                </a:gridCol>
              </a:tblGrid>
              <a:tr h="1851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926091"/>
                  </a:ext>
                </a:extLst>
              </a:tr>
              <a:tr h="29621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76259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500.945.726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508.776.230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7.830.504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194.291.896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984899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346.094.259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342.058.844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-4.035.415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127.696.864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42009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68.240.360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68.127.504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-112.856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19.152.866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16504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2.131.411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2.131.411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7.987.384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61155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20.941.678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20.687.352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-254.326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4.466.057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4920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49.454.634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49.454.634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19.000.000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61715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493682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13.065.155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15.331.655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2.266.500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1.598.576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4314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682.548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974.070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291.522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51709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2.467.092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9.955.926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7.488.834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14.385.562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349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1426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E5741F04-4CB3-46EC-97B1-487369672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Hacienda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5391081-D54A-4880-BA98-2117D2D989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424" y="1882103"/>
            <a:ext cx="4092428" cy="2386733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D8CA556-ABC9-43CD-AC9D-DD059FC0FE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2223" y="1882102"/>
            <a:ext cx="4087440" cy="2386733"/>
          </a:xfrm>
          <a:prstGeom prst="rect">
            <a:avLst/>
          </a:prstGeom>
        </p:spPr>
      </p:pic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28764970-A4C6-49A3-9892-D10C3C367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962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Partida 08, Resumen por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C691897D-A044-4029-ACFC-A70D9332A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7C39991-D52C-4975-A41E-34F96E62B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888914"/>
              </p:ext>
            </p:extLst>
          </p:nvPr>
        </p:nvGraphicFramePr>
        <p:xfrm>
          <a:off x="414336" y="1700808"/>
          <a:ext cx="8201488" cy="3777056"/>
        </p:xfrm>
        <a:graphic>
          <a:graphicData uri="http://schemas.openxmlformats.org/drawingml/2006/table">
            <a:tbl>
              <a:tblPr/>
              <a:tblGrid>
                <a:gridCol w="308676">
                  <a:extLst>
                    <a:ext uri="{9D8B030D-6E8A-4147-A177-3AD203B41FA5}">
                      <a16:colId xmlns:a16="http://schemas.microsoft.com/office/drawing/2014/main" val="2550168272"/>
                    </a:ext>
                  </a:extLst>
                </a:gridCol>
                <a:gridCol w="308676">
                  <a:extLst>
                    <a:ext uri="{9D8B030D-6E8A-4147-A177-3AD203B41FA5}">
                      <a16:colId xmlns:a16="http://schemas.microsoft.com/office/drawing/2014/main" val="1112780872"/>
                    </a:ext>
                  </a:extLst>
                </a:gridCol>
                <a:gridCol w="2768812">
                  <a:extLst>
                    <a:ext uri="{9D8B030D-6E8A-4147-A177-3AD203B41FA5}">
                      <a16:colId xmlns:a16="http://schemas.microsoft.com/office/drawing/2014/main" val="3720070785"/>
                    </a:ext>
                  </a:extLst>
                </a:gridCol>
                <a:gridCol w="827248">
                  <a:extLst>
                    <a:ext uri="{9D8B030D-6E8A-4147-A177-3AD203B41FA5}">
                      <a16:colId xmlns:a16="http://schemas.microsoft.com/office/drawing/2014/main" val="1450737482"/>
                    </a:ext>
                  </a:extLst>
                </a:gridCol>
                <a:gridCol w="827248">
                  <a:extLst>
                    <a:ext uri="{9D8B030D-6E8A-4147-A177-3AD203B41FA5}">
                      <a16:colId xmlns:a16="http://schemas.microsoft.com/office/drawing/2014/main" val="2493435151"/>
                    </a:ext>
                  </a:extLst>
                </a:gridCol>
                <a:gridCol w="827248">
                  <a:extLst>
                    <a:ext uri="{9D8B030D-6E8A-4147-A177-3AD203B41FA5}">
                      <a16:colId xmlns:a16="http://schemas.microsoft.com/office/drawing/2014/main" val="3373791952"/>
                    </a:ext>
                  </a:extLst>
                </a:gridCol>
                <a:gridCol w="827248">
                  <a:extLst>
                    <a:ext uri="{9D8B030D-6E8A-4147-A177-3AD203B41FA5}">
                      <a16:colId xmlns:a16="http://schemas.microsoft.com/office/drawing/2014/main" val="385187269"/>
                    </a:ext>
                  </a:extLst>
                </a:gridCol>
                <a:gridCol w="753166">
                  <a:extLst>
                    <a:ext uri="{9D8B030D-6E8A-4147-A177-3AD203B41FA5}">
                      <a16:colId xmlns:a16="http://schemas.microsoft.com/office/drawing/2014/main" val="3771122416"/>
                    </a:ext>
                  </a:extLst>
                </a:gridCol>
                <a:gridCol w="753166">
                  <a:extLst>
                    <a:ext uri="{9D8B030D-6E8A-4147-A177-3AD203B41FA5}">
                      <a16:colId xmlns:a16="http://schemas.microsoft.com/office/drawing/2014/main" val="3981694215"/>
                    </a:ext>
                  </a:extLst>
                </a:gridCol>
              </a:tblGrid>
              <a:tr h="1781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166069"/>
                  </a:ext>
                </a:extLst>
              </a:tr>
              <a:tr h="285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508859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34.989.066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34.734.266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-254.800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8.157.772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241502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Secretaría y Administración General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9.208.680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9.208.680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2.111.914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198533"/>
                  </a:ext>
                </a:extLst>
              </a:tr>
              <a:tr h="285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Unidad Administradora de los Tribunales Tributarios y Aduaneros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8.783.687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8.783.687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2.696.991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417888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Sistema Integrado de Comercio Exterior (SICEX)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3.264.860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3.264.860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899.123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874527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de Modernización Sector Público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9.054.085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8.799.285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-254.800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2.416.045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575764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Exportación de Servicios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4.677.754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4.677.754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33.699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329233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Presupuestos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20.946.099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21.241.124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295.025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10.305.640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456741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Impuestos Internos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185.747.499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191.656.888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5.909.389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79.566.921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230825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Aduanas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70.397.883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70.698.854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300.971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27.443.582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34538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Tesorería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54.524.754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55.419.994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23.004.111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915838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Compras y Contratación Pública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10.429.518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10.079.518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-350.000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2.431.239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451690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Valores y Seguros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-18.059.563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415595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Bancos e Instituciones Financieras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67.930.394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68.401.276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470.882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24.992.523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224610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del Servicio Civil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11.089.091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11.089.091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3.191.557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100919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Análisis Financiero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3.386.427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3.436.659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1.153.802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509190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Casinos de Juego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4.161.836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4.161.836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1.482.909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84830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Defensa del Estado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21.076.188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21.239.753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7.317.633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713625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5.474.614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767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176" y="47402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SECRETARÍA Y ADMINISTRACIÓN GENERAL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AD2AA644-0A10-4832-841D-BB90112DE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4117967-C581-437A-8970-EE3E8822D2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60258"/>
              </p:ext>
            </p:extLst>
          </p:nvPr>
        </p:nvGraphicFramePr>
        <p:xfrm>
          <a:off x="414176" y="1868116"/>
          <a:ext cx="8201648" cy="3433086"/>
        </p:xfrm>
        <a:graphic>
          <a:graphicData uri="http://schemas.openxmlformats.org/drawingml/2006/table">
            <a:tbl>
              <a:tblPr/>
              <a:tblGrid>
                <a:gridCol w="300537">
                  <a:extLst>
                    <a:ext uri="{9D8B030D-6E8A-4147-A177-3AD203B41FA5}">
                      <a16:colId xmlns:a16="http://schemas.microsoft.com/office/drawing/2014/main" val="2349131552"/>
                    </a:ext>
                  </a:extLst>
                </a:gridCol>
                <a:gridCol w="300537">
                  <a:extLst>
                    <a:ext uri="{9D8B030D-6E8A-4147-A177-3AD203B41FA5}">
                      <a16:colId xmlns:a16="http://schemas.microsoft.com/office/drawing/2014/main" val="2676328910"/>
                    </a:ext>
                  </a:extLst>
                </a:gridCol>
                <a:gridCol w="300537">
                  <a:extLst>
                    <a:ext uri="{9D8B030D-6E8A-4147-A177-3AD203B41FA5}">
                      <a16:colId xmlns:a16="http://schemas.microsoft.com/office/drawing/2014/main" val="1800577199"/>
                    </a:ext>
                  </a:extLst>
                </a:gridCol>
                <a:gridCol w="2695814">
                  <a:extLst>
                    <a:ext uri="{9D8B030D-6E8A-4147-A177-3AD203B41FA5}">
                      <a16:colId xmlns:a16="http://schemas.microsoft.com/office/drawing/2014/main" val="2129387205"/>
                    </a:ext>
                  </a:extLst>
                </a:gridCol>
                <a:gridCol w="805438">
                  <a:extLst>
                    <a:ext uri="{9D8B030D-6E8A-4147-A177-3AD203B41FA5}">
                      <a16:colId xmlns:a16="http://schemas.microsoft.com/office/drawing/2014/main" val="633879635"/>
                    </a:ext>
                  </a:extLst>
                </a:gridCol>
                <a:gridCol w="805438">
                  <a:extLst>
                    <a:ext uri="{9D8B030D-6E8A-4147-A177-3AD203B41FA5}">
                      <a16:colId xmlns:a16="http://schemas.microsoft.com/office/drawing/2014/main" val="2822771332"/>
                    </a:ext>
                  </a:extLst>
                </a:gridCol>
                <a:gridCol w="805438">
                  <a:extLst>
                    <a:ext uri="{9D8B030D-6E8A-4147-A177-3AD203B41FA5}">
                      <a16:colId xmlns:a16="http://schemas.microsoft.com/office/drawing/2014/main" val="3004200643"/>
                    </a:ext>
                  </a:extLst>
                </a:gridCol>
                <a:gridCol w="721289">
                  <a:extLst>
                    <a:ext uri="{9D8B030D-6E8A-4147-A177-3AD203B41FA5}">
                      <a16:colId xmlns:a16="http://schemas.microsoft.com/office/drawing/2014/main" val="1882110388"/>
                    </a:ext>
                  </a:extLst>
                </a:gridCol>
                <a:gridCol w="733310">
                  <a:extLst>
                    <a:ext uri="{9D8B030D-6E8A-4147-A177-3AD203B41FA5}">
                      <a16:colId xmlns:a16="http://schemas.microsoft.com/office/drawing/2014/main" val="3397077080"/>
                    </a:ext>
                  </a:extLst>
                </a:gridCol>
                <a:gridCol w="733310">
                  <a:extLst>
                    <a:ext uri="{9D8B030D-6E8A-4147-A177-3AD203B41FA5}">
                      <a16:colId xmlns:a16="http://schemas.microsoft.com/office/drawing/2014/main" val="4137975880"/>
                    </a:ext>
                  </a:extLst>
                </a:gridCol>
              </a:tblGrid>
              <a:tr h="1782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538651"/>
                  </a:ext>
                </a:extLst>
              </a:tr>
              <a:tr h="2852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210037"/>
                  </a:ext>
                </a:extLst>
              </a:tr>
              <a:tr h="1782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9.208.680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9.208.680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2.111.914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193010"/>
                  </a:ext>
                </a:extLst>
              </a:tr>
              <a:tr h="178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6.181.810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6.181.810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1.641.048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978859"/>
                  </a:ext>
                </a:extLst>
              </a:tr>
              <a:tr h="178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2.132.072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2.132.072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416.541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684763"/>
                  </a:ext>
                </a:extLst>
              </a:tr>
              <a:tr h="178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741.450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741.450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53.993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009263"/>
                  </a:ext>
                </a:extLst>
              </a:tr>
              <a:tr h="178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105.678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105.678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24.937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162192"/>
                  </a:ext>
                </a:extLst>
              </a:tr>
              <a:tr h="178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Superior de la Hípica Nacional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105.678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105.678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24.937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939839"/>
                  </a:ext>
                </a:extLst>
              </a:tr>
              <a:tr h="178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565.500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565.500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469540"/>
                  </a:ext>
                </a:extLst>
              </a:tr>
              <a:tr h="188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- RREE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565.500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565.500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563178"/>
                  </a:ext>
                </a:extLst>
              </a:tr>
              <a:tr h="178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70.272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70.272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29.056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324313"/>
                  </a:ext>
                </a:extLst>
              </a:tr>
              <a:tr h="285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de Acción Financiera de Sudamérica contra el Lavado de Activos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39.537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39.537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29.056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044738"/>
                  </a:ext>
                </a:extLst>
              </a:tr>
              <a:tr h="178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Fondos Soberanos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28.231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28.231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795293"/>
                  </a:ext>
                </a:extLst>
              </a:tr>
              <a:tr h="178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Internacional de Educación Financiera - OCDE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63007"/>
                  </a:ext>
                </a:extLst>
              </a:tr>
              <a:tr h="178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153.348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153.348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347546"/>
                  </a:ext>
                </a:extLst>
              </a:tr>
              <a:tr h="178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22.972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22.972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473913"/>
                  </a:ext>
                </a:extLst>
              </a:tr>
              <a:tr h="178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69.856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46.884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-22.972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006800"/>
                  </a:ext>
                </a:extLst>
              </a:tr>
              <a:tr h="178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83.492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83.492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718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01, Programa 06: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UNIDAD ADMINISTRADORA DE LOS TRIBUNALES TRIBUTARIOS Y ADUANEROS 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73EE509-E3EE-491C-B9BF-7FF9E7B18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D8F77E2-5C7F-4C19-B2AF-FD31FBBCF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239960"/>
              </p:ext>
            </p:extLst>
          </p:nvPr>
        </p:nvGraphicFramePr>
        <p:xfrm>
          <a:off x="414336" y="1988840"/>
          <a:ext cx="8201489" cy="1584173"/>
        </p:xfrm>
        <a:graphic>
          <a:graphicData uri="http://schemas.openxmlformats.org/drawingml/2006/table">
            <a:tbl>
              <a:tblPr/>
              <a:tblGrid>
                <a:gridCol w="300531">
                  <a:extLst>
                    <a:ext uri="{9D8B030D-6E8A-4147-A177-3AD203B41FA5}">
                      <a16:colId xmlns:a16="http://schemas.microsoft.com/office/drawing/2014/main" val="108646637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501236451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3293711689"/>
                    </a:ext>
                  </a:extLst>
                </a:gridCol>
                <a:gridCol w="2695762">
                  <a:extLst>
                    <a:ext uri="{9D8B030D-6E8A-4147-A177-3AD203B41FA5}">
                      <a16:colId xmlns:a16="http://schemas.microsoft.com/office/drawing/2014/main" val="2112525508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2508643365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3731052563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1721967382"/>
                    </a:ext>
                  </a:extLst>
                </a:gridCol>
                <a:gridCol w="721275">
                  <a:extLst>
                    <a:ext uri="{9D8B030D-6E8A-4147-A177-3AD203B41FA5}">
                      <a16:colId xmlns:a16="http://schemas.microsoft.com/office/drawing/2014/main" val="2073408686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1934277780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1387857727"/>
                    </a:ext>
                  </a:extLst>
                </a:gridCol>
              </a:tblGrid>
              <a:tr h="1842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01837"/>
                  </a:ext>
                </a:extLst>
              </a:tr>
              <a:tr h="2947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59734"/>
                  </a:ext>
                </a:extLst>
              </a:tr>
              <a:tr h="1842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8.783.687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8.783.687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2.696.991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266061"/>
                  </a:ext>
                </a:extLst>
              </a:tr>
              <a:tr h="184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1.515.695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1.515.695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536.998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071305"/>
                  </a:ext>
                </a:extLst>
              </a:tr>
              <a:tr h="184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175.193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175.193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29.250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730290"/>
                  </a:ext>
                </a:extLst>
              </a:tr>
              <a:tr h="184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2.130.743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551067"/>
                  </a:ext>
                </a:extLst>
              </a:tr>
              <a:tr h="184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2.130.743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657148"/>
                  </a:ext>
                </a:extLst>
              </a:tr>
              <a:tr h="184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Tributarios y Aduaneros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2.130.743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199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01, Programa 07: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SISTEMA INTEGRADO DE COMERCIO EXTERIOR (SICEX)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A9B50637-679F-483E-A151-61BE025E8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B04A4F5-13E5-4140-A7C5-9550A9A62B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177048"/>
              </p:ext>
            </p:extLst>
          </p:nvPr>
        </p:nvGraphicFramePr>
        <p:xfrm>
          <a:off x="414336" y="1916832"/>
          <a:ext cx="8201489" cy="2012148"/>
        </p:xfrm>
        <a:graphic>
          <a:graphicData uri="http://schemas.openxmlformats.org/drawingml/2006/table">
            <a:tbl>
              <a:tblPr/>
              <a:tblGrid>
                <a:gridCol w="300531">
                  <a:extLst>
                    <a:ext uri="{9D8B030D-6E8A-4147-A177-3AD203B41FA5}">
                      <a16:colId xmlns:a16="http://schemas.microsoft.com/office/drawing/2014/main" val="3977747980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3972326941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2791536399"/>
                    </a:ext>
                  </a:extLst>
                </a:gridCol>
                <a:gridCol w="2695762">
                  <a:extLst>
                    <a:ext uri="{9D8B030D-6E8A-4147-A177-3AD203B41FA5}">
                      <a16:colId xmlns:a16="http://schemas.microsoft.com/office/drawing/2014/main" val="1896863245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1911460418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2737454443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809962060"/>
                    </a:ext>
                  </a:extLst>
                </a:gridCol>
                <a:gridCol w="721275">
                  <a:extLst>
                    <a:ext uri="{9D8B030D-6E8A-4147-A177-3AD203B41FA5}">
                      <a16:colId xmlns:a16="http://schemas.microsoft.com/office/drawing/2014/main" val="363402793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3497935009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2255722314"/>
                    </a:ext>
                  </a:extLst>
                </a:gridCol>
              </a:tblGrid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820089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47693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3.264.860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3.264.860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899.123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140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273.633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273.633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85.363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66504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1.141.508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1.141.508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37.832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52844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0120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59338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Pesca y Acuicultura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8454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1.696.486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1.696.486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775.928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070252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1.638.563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1.638.563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740.420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2515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57.923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57.923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82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2823</TotalTime>
  <Words>5208</Words>
  <Application>Microsoft Office PowerPoint</Application>
  <PresentationFormat>Presentación en pantalla (4:3)</PresentationFormat>
  <Paragraphs>2817</Paragraphs>
  <Slides>23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1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 acumulada al mes de abril de 2018 Partida 08: MINISTERIO DE HACIENDA</vt:lpstr>
      <vt:lpstr>Ejecución Presupuestaria de Gastos del Ministerio de Hacienda  acumulada al mes de abril de 2018</vt:lpstr>
      <vt:lpstr>Presentación de PowerPoint</vt:lpstr>
      <vt:lpstr>Ejecución Presupuestaria de Gastos del Ministerio de Hacienda  acumulada al mes de abril de 2018</vt:lpstr>
      <vt:lpstr>Ejecución Presupuestaria de Gastos del Ministerio de Hacienda  acumulada al mes de abril de 2018</vt:lpstr>
      <vt:lpstr>Ejecución Presupuestaria de Gastos Partida 08, Resumen por Capítulos acumulada al mes de abril de 2018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170</cp:revision>
  <cp:lastPrinted>2016-07-04T14:42:46Z</cp:lastPrinted>
  <dcterms:created xsi:type="dcterms:W3CDTF">2016-06-23T13:38:47Z</dcterms:created>
  <dcterms:modified xsi:type="dcterms:W3CDTF">2018-08-09T23:05:00Z</dcterms:modified>
</cp:coreProperties>
</file>