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5"/>
  </p:notesMasterIdLst>
  <p:handoutMasterIdLst>
    <p:handoutMasterId r:id="rId36"/>
  </p:handoutMasterIdLst>
  <p:sldIdLst>
    <p:sldId id="256" r:id="rId3"/>
    <p:sldId id="298" r:id="rId4"/>
    <p:sldId id="299" r:id="rId5"/>
    <p:sldId id="264" r:id="rId6"/>
    <p:sldId id="300" r:id="rId7"/>
    <p:sldId id="263" r:id="rId8"/>
    <p:sldId id="265" r:id="rId9"/>
    <p:sldId id="307" r:id="rId10"/>
    <p:sldId id="267" r:id="rId11"/>
    <p:sldId id="308" r:id="rId12"/>
    <p:sldId id="268" r:id="rId13"/>
    <p:sldId id="269" r:id="rId14"/>
    <p:sldId id="271" r:id="rId15"/>
    <p:sldId id="273" r:id="rId16"/>
    <p:sldId id="303" r:id="rId17"/>
    <p:sldId id="274" r:id="rId18"/>
    <p:sldId id="275" r:id="rId19"/>
    <p:sldId id="309" r:id="rId20"/>
    <p:sldId id="310" r:id="rId21"/>
    <p:sldId id="311" r:id="rId22"/>
    <p:sldId id="276" r:id="rId23"/>
    <p:sldId id="312" r:id="rId24"/>
    <p:sldId id="304" r:id="rId25"/>
    <p:sldId id="277" r:id="rId26"/>
    <p:sldId id="278" r:id="rId27"/>
    <p:sldId id="305" r:id="rId28"/>
    <p:sldId id="272" r:id="rId29"/>
    <p:sldId id="280" r:id="rId30"/>
    <p:sldId id="281" r:id="rId31"/>
    <p:sldId id="282" r:id="rId32"/>
    <p:sldId id="302" r:id="rId33"/>
    <p:sldId id="306" r:id="rId34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33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acumulada al mes de abril de 2018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08: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ECONOMÍA, FOMENTO Y TURISMO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junio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23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01, Programa 07: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FONDO DE INNOVACIÓN PARA LA COMPETITIVIDAD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96D25DB0-4A73-4CD8-8CD7-3CDB15EB3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369324E-3839-444D-BE45-09A1C32C8E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043001"/>
              </p:ext>
            </p:extLst>
          </p:nvPr>
        </p:nvGraphicFramePr>
        <p:xfrm>
          <a:off x="414832" y="1988840"/>
          <a:ext cx="8200990" cy="2448272"/>
        </p:xfrm>
        <a:graphic>
          <a:graphicData uri="http://schemas.openxmlformats.org/drawingml/2006/table">
            <a:tbl>
              <a:tblPr/>
              <a:tblGrid>
                <a:gridCol w="285153">
                  <a:extLst>
                    <a:ext uri="{9D8B030D-6E8A-4147-A177-3AD203B41FA5}">
                      <a16:colId xmlns:a16="http://schemas.microsoft.com/office/drawing/2014/main" val="2186835085"/>
                    </a:ext>
                  </a:extLst>
                </a:gridCol>
                <a:gridCol w="285153">
                  <a:extLst>
                    <a:ext uri="{9D8B030D-6E8A-4147-A177-3AD203B41FA5}">
                      <a16:colId xmlns:a16="http://schemas.microsoft.com/office/drawing/2014/main" val="1985951218"/>
                    </a:ext>
                  </a:extLst>
                </a:gridCol>
                <a:gridCol w="285153">
                  <a:extLst>
                    <a:ext uri="{9D8B030D-6E8A-4147-A177-3AD203B41FA5}">
                      <a16:colId xmlns:a16="http://schemas.microsoft.com/office/drawing/2014/main" val="2640622876"/>
                    </a:ext>
                  </a:extLst>
                </a:gridCol>
                <a:gridCol w="2976994">
                  <a:extLst>
                    <a:ext uri="{9D8B030D-6E8A-4147-A177-3AD203B41FA5}">
                      <a16:colId xmlns:a16="http://schemas.microsoft.com/office/drawing/2014/main" val="81107356"/>
                    </a:ext>
                  </a:extLst>
                </a:gridCol>
                <a:gridCol w="764209">
                  <a:extLst>
                    <a:ext uri="{9D8B030D-6E8A-4147-A177-3AD203B41FA5}">
                      <a16:colId xmlns:a16="http://schemas.microsoft.com/office/drawing/2014/main" val="2813313670"/>
                    </a:ext>
                  </a:extLst>
                </a:gridCol>
                <a:gridCol w="764209">
                  <a:extLst>
                    <a:ext uri="{9D8B030D-6E8A-4147-A177-3AD203B41FA5}">
                      <a16:colId xmlns:a16="http://schemas.microsoft.com/office/drawing/2014/main" val="9995937"/>
                    </a:ext>
                  </a:extLst>
                </a:gridCol>
                <a:gridCol w="764209">
                  <a:extLst>
                    <a:ext uri="{9D8B030D-6E8A-4147-A177-3AD203B41FA5}">
                      <a16:colId xmlns:a16="http://schemas.microsoft.com/office/drawing/2014/main" val="2243155120"/>
                    </a:ext>
                  </a:extLst>
                </a:gridCol>
                <a:gridCol w="684366">
                  <a:extLst>
                    <a:ext uri="{9D8B030D-6E8A-4147-A177-3AD203B41FA5}">
                      <a16:colId xmlns:a16="http://schemas.microsoft.com/office/drawing/2014/main" val="2811970846"/>
                    </a:ext>
                  </a:extLst>
                </a:gridCol>
                <a:gridCol w="695772">
                  <a:extLst>
                    <a:ext uri="{9D8B030D-6E8A-4147-A177-3AD203B41FA5}">
                      <a16:colId xmlns:a16="http://schemas.microsoft.com/office/drawing/2014/main" val="2214791364"/>
                    </a:ext>
                  </a:extLst>
                </a:gridCol>
                <a:gridCol w="695772">
                  <a:extLst>
                    <a:ext uri="{9D8B030D-6E8A-4147-A177-3AD203B41FA5}">
                      <a16:colId xmlns:a16="http://schemas.microsoft.com/office/drawing/2014/main" val="2500515522"/>
                    </a:ext>
                  </a:extLst>
                </a:gridCol>
              </a:tblGrid>
              <a:tr h="180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56377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283762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CORFO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8.425.581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8.425.581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372606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Tecnológicos - CORFO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12.766.518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12.766.518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01588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Consorcios Tecnológicos - Comité Innova Chile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1.099.872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1.099.872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7420739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Excelencia - CORFO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2.889.443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2.889.443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757139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Consorcios Tecnológicos - CORFO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2.759.704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2.759.704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369657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61625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905530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12.259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124124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12.259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083037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56.574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725346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56.574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2661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377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01, Programa 08: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SECRETARÍA EJECUTIVA CONSEJO NACIONAL DE INNOVACIÓN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74E6D1E4-BDF3-4FF2-95EB-858247E40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1CA8FE6-0C8C-4905-87B2-7BC1F75F54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026038"/>
              </p:ext>
            </p:extLst>
          </p:nvPr>
        </p:nvGraphicFramePr>
        <p:xfrm>
          <a:off x="414336" y="1916832"/>
          <a:ext cx="8201487" cy="1440162"/>
        </p:xfrm>
        <a:graphic>
          <a:graphicData uri="http://schemas.openxmlformats.org/drawingml/2006/table">
            <a:tbl>
              <a:tblPr/>
              <a:tblGrid>
                <a:gridCol w="285170">
                  <a:extLst>
                    <a:ext uri="{9D8B030D-6E8A-4147-A177-3AD203B41FA5}">
                      <a16:colId xmlns:a16="http://schemas.microsoft.com/office/drawing/2014/main" val="3712578399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3814084984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4009450695"/>
                    </a:ext>
                  </a:extLst>
                </a:gridCol>
                <a:gridCol w="2977174">
                  <a:extLst>
                    <a:ext uri="{9D8B030D-6E8A-4147-A177-3AD203B41FA5}">
                      <a16:colId xmlns:a16="http://schemas.microsoft.com/office/drawing/2014/main" val="2715803422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664576227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1754644887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1891210862"/>
                    </a:ext>
                  </a:extLst>
                </a:gridCol>
                <a:gridCol w="684408">
                  <a:extLst>
                    <a:ext uri="{9D8B030D-6E8A-4147-A177-3AD203B41FA5}">
                      <a16:colId xmlns:a16="http://schemas.microsoft.com/office/drawing/2014/main" val="3057191690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3856496367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1720084416"/>
                    </a:ext>
                  </a:extLst>
                </a:gridCol>
              </a:tblGrid>
              <a:tr h="1894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2231291"/>
                  </a:ext>
                </a:extLst>
              </a:tr>
              <a:tr h="3031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444292"/>
                  </a:ext>
                </a:extLst>
              </a:tr>
              <a:tr h="1894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1.031.737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297.140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920384"/>
                  </a:ext>
                </a:extLst>
              </a:tr>
              <a:tr h="189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677.440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677.440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225.021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589300"/>
                  </a:ext>
                </a:extLst>
              </a:tr>
              <a:tr h="189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322.560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322.560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7356619"/>
                  </a:ext>
                </a:extLst>
              </a:tr>
              <a:tr h="189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486432"/>
                  </a:ext>
                </a:extLst>
              </a:tr>
              <a:tr h="189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885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01, Programa 11: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INICIATIVA CIENTÍFICA MILLENIUM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0B415DAB-D475-4038-AC6F-A01D5BCBF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95D3A21-0529-4640-9158-1D4F8ACA09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502669"/>
              </p:ext>
            </p:extLst>
          </p:nvPr>
        </p:nvGraphicFramePr>
        <p:xfrm>
          <a:off x="414336" y="1916832"/>
          <a:ext cx="8210798" cy="2304261"/>
        </p:xfrm>
        <a:graphic>
          <a:graphicData uri="http://schemas.openxmlformats.org/drawingml/2006/table">
            <a:tbl>
              <a:tblPr/>
              <a:tblGrid>
                <a:gridCol w="285494">
                  <a:extLst>
                    <a:ext uri="{9D8B030D-6E8A-4147-A177-3AD203B41FA5}">
                      <a16:colId xmlns:a16="http://schemas.microsoft.com/office/drawing/2014/main" val="2292556256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2456362401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2747887971"/>
                    </a:ext>
                  </a:extLst>
                </a:gridCol>
                <a:gridCol w="2980554">
                  <a:extLst>
                    <a:ext uri="{9D8B030D-6E8A-4147-A177-3AD203B41FA5}">
                      <a16:colId xmlns:a16="http://schemas.microsoft.com/office/drawing/2014/main" val="1915199032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653588899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1808204033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1376319982"/>
                    </a:ext>
                  </a:extLst>
                </a:gridCol>
                <a:gridCol w="685185">
                  <a:extLst>
                    <a:ext uri="{9D8B030D-6E8A-4147-A177-3AD203B41FA5}">
                      <a16:colId xmlns:a16="http://schemas.microsoft.com/office/drawing/2014/main" val="64397341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3784577202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80749581"/>
                    </a:ext>
                  </a:extLst>
                </a:gridCol>
              </a:tblGrid>
              <a:tr h="169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517144"/>
                  </a:ext>
                </a:extLst>
              </a:tr>
              <a:tr h="2710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447217"/>
                  </a:ext>
                </a:extLst>
              </a:tr>
              <a:tr h="169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12.098.958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12.107.611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203.958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330337"/>
                  </a:ext>
                </a:extLst>
              </a:tr>
              <a:tr h="1694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405.969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405.969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157.920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0558745"/>
                  </a:ext>
                </a:extLst>
              </a:tr>
              <a:tr h="1694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173.247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173.247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518892"/>
                  </a:ext>
                </a:extLst>
              </a:tr>
              <a:tr h="1694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17947"/>
                  </a:ext>
                </a:extLst>
              </a:tr>
              <a:tr h="1694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326270"/>
                  </a:ext>
                </a:extLst>
              </a:tr>
              <a:tr h="1694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Iniciativa Científica Millenium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032455"/>
                  </a:ext>
                </a:extLst>
              </a:tr>
              <a:tr h="1694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4172037"/>
                  </a:ext>
                </a:extLst>
              </a:tr>
              <a:tr h="1694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003776"/>
                  </a:ext>
                </a:extLst>
              </a:tr>
              <a:tr h="1694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749691"/>
                  </a:ext>
                </a:extLst>
              </a:tr>
              <a:tr h="1694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402020"/>
                  </a:ext>
                </a:extLst>
              </a:tr>
              <a:tr h="1694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934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NACIONAL DEL CONSUMIDOR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9AFAD9F5-2923-4F28-A3CD-DC321C3D7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1AC2667-7481-46EF-99CA-F2C7E79343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606001"/>
              </p:ext>
            </p:extLst>
          </p:nvPr>
        </p:nvGraphicFramePr>
        <p:xfrm>
          <a:off x="414336" y="1858737"/>
          <a:ext cx="8118103" cy="3298450"/>
        </p:xfrm>
        <a:graphic>
          <a:graphicData uri="http://schemas.openxmlformats.org/drawingml/2006/table">
            <a:tbl>
              <a:tblPr/>
              <a:tblGrid>
                <a:gridCol w="297475">
                  <a:extLst>
                    <a:ext uri="{9D8B030D-6E8A-4147-A177-3AD203B41FA5}">
                      <a16:colId xmlns:a16="http://schemas.microsoft.com/office/drawing/2014/main" val="2632064369"/>
                    </a:ext>
                  </a:extLst>
                </a:gridCol>
                <a:gridCol w="297475">
                  <a:extLst>
                    <a:ext uri="{9D8B030D-6E8A-4147-A177-3AD203B41FA5}">
                      <a16:colId xmlns:a16="http://schemas.microsoft.com/office/drawing/2014/main" val="254458529"/>
                    </a:ext>
                  </a:extLst>
                </a:gridCol>
                <a:gridCol w="297475">
                  <a:extLst>
                    <a:ext uri="{9D8B030D-6E8A-4147-A177-3AD203B41FA5}">
                      <a16:colId xmlns:a16="http://schemas.microsoft.com/office/drawing/2014/main" val="2354200943"/>
                    </a:ext>
                  </a:extLst>
                </a:gridCol>
                <a:gridCol w="2668354">
                  <a:extLst>
                    <a:ext uri="{9D8B030D-6E8A-4147-A177-3AD203B41FA5}">
                      <a16:colId xmlns:a16="http://schemas.microsoft.com/office/drawing/2014/main" val="801430252"/>
                    </a:ext>
                  </a:extLst>
                </a:gridCol>
                <a:gridCol w="797234">
                  <a:extLst>
                    <a:ext uri="{9D8B030D-6E8A-4147-A177-3AD203B41FA5}">
                      <a16:colId xmlns:a16="http://schemas.microsoft.com/office/drawing/2014/main" val="3409626995"/>
                    </a:ext>
                  </a:extLst>
                </a:gridCol>
                <a:gridCol w="797234">
                  <a:extLst>
                    <a:ext uri="{9D8B030D-6E8A-4147-A177-3AD203B41FA5}">
                      <a16:colId xmlns:a16="http://schemas.microsoft.com/office/drawing/2014/main" val="2633433694"/>
                    </a:ext>
                  </a:extLst>
                </a:gridCol>
                <a:gridCol w="797234">
                  <a:extLst>
                    <a:ext uri="{9D8B030D-6E8A-4147-A177-3AD203B41FA5}">
                      <a16:colId xmlns:a16="http://schemas.microsoft.com/office/drawing/2014/main" val="1440502073"/>
                    </a:ext>
                  </a:extLst>
                </a:gridCol>
                <a:gridCol w="713942">
                  <a:extLst>
                    <a:ext uri="{9D8B030D-6E8A-4147-A177-3AD203B41FA5}">
                      <a16:colId xmlns:a16="http://schemas.microsoft.com/office/drawing/2014/main" val="3747210975"/>
                    </a:ext>
                  </a:extLst>
                </a:gridCol>
                <a:gridCol w="725840">
                  <a:extLst>
                    <a:ext uri="{9D8B030D-6E8A-4147-A177-3AD203B41FA5}">
                      <a16:colId xmlns:a16="http://schemas.microsoft.com/office/drawing/2014/main" val="1881862080"/>
                    </a:ext>
                  </a:extLst>
                </a:gridCol>
                <a:gridCol w="725840">
                  <a:extLst>
                    <a:ext uri="{9D8B030D-6E8A-4147-A177-3AD203B41FA5}">
                      <a16:colId xmlns:a16="http://schemas.microsoft.com/office/drawing/2014/main" val="586774869"/>
                    </a:ext>
                  </a:extLst>
                </a:gridCol>
              </a:tblGrid>
              <a:tr h="1773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9036117"/>
                  </a:ext>
                </a:extLst>
              </a:tr>
              <a:tr h="2837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62706"/>
                  </a:ext>
                </a:extLst>
              </a:tr>
              <a:tr h="1773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11.405.056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11.655.056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3.942.459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293864"/>
                  </a:ext>
                </a:extLst>
              </a:tr>
              <a:tr h="177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6.680.727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6.680.727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2.386.191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205474"/>
                  </a:ext>
                </a:extLst>
              </a:tr>
              <a:tr h="177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2.921.816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2.921.816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589.715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140292"/>
                  </a:ext>
                </a:extLst>
              </a:tr>
              <a:tr h="177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24850"/>
                  </a:ext>
                </a:extLst>
              </a:tr>
              <a:tr h="177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478987"/>
                  </a:ext>
                </a:extLst>
              </a:tr>
              <a:tr h="177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1.659.438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1.909.438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188.597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269855"/>
                  </a:ext>
                </a:extLst>
              </a:tr>
              <a:tr h="177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416.597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416.597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47.563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619497"/>
                  </a:ext>
                </a:extLst>
              </a:tr>
              <a:tr h="177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Aplicación Ley N°19.955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416.597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416.597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47.563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9791480"/>
                  </a:ext>
                </a:extLst>
              </a:tr>
              <a:tr h="177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1.242.841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1.492.841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141.034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244905"/>
                  </a:ext>
                </a:extLst>
              </a:tr>
              <a:tr h="177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Educación Financiera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620.766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620.766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64.251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100813"/>
                  </a:ext>
                </a:extLst>
              </a:tr>
              <a:tr h="177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622.075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872.075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76.783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179455"/>
                  </a:ext>
                </a:extLst>
              </a:tr>
              <a:tr h="177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143.065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143.065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30.680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9998274"/>
                  </a:ext>
                </a:extLst>
              </a:tr>
              <a:tr h="177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12.681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12.681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56285"/>
                  </a:ext>
                </a:extLst>
              </a:tr>
              <a:tr h="177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130.384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130.384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18.757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01931"/>
                  </a:ext>
                </a:extLst>
              </a:tr>
              <a:tr h="177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747.276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202507"/>
                  </a:ext>
                </a:extLst>
              </a:tr>
              <a:tr h="177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747.276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380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218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03,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PESCA Y ACUICULTURA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115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5D210883-83C9-457A-8553-DBA98882B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0CAA514-76A1-4E1B-94BB-3A4E4A3E8F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911363"/>
              </p:ext>
            </p:extLst>
          </p:nvPr>
        </p:nvGraphicFramePr>
        <p:xfrm>
          <a:off x="425800" y="1860970"/>
          <a:ext cx="8190025" cy="3440232"/>
        </p:xfrm>
        <a:graphic>
          <a:graphicData uri="http://schemas.openxmlformats.org/drawingml/2006/table">
            <a:tbl>
              <a:tblPr/>
              <a:tblGrid>
                <a:gridCol w="284772">
                  <a:extLst>
                    <a:ext uri="{9D8B030D-6E8A-4147-A177-3AD203B41FA5}">
                      <a16:colId xmlns:a16="http://schemas.microsoft.com/office/drawing/2014/main" val="1467979152"/>
                    </a:ext>
                  </a:extLst>
                </a:gridCol>
                <a:gridCol w="284772">
                  <a:extLst>
                    <a:ext uri="{9D8B030D-6E8A-4147-A177-3AD203B41FA5}">
                      <a16:colId xmlns:a16="http://schemas.microsoft.com/office/drawing/2014/main" val="1387035060"/>
                    </a:ext>
                  </a:extLst>
                </a:gridCol>
                <a:gridCol w="284772">
                  <a:extLst>
                    <a:ext uri="{9D8B030D-6E8A-4147-A177-3AD203B41FA5}">
                      <a16:colId xmlns:a16="http://schemas.microsoft.com/office/drawing/2014/main" val="1453740898"/>
                    </a:ext>
                  </a:extLst>
                </a:gridCol>
                <a:gridCol w="2973013">
                  <a:extLst>
                    <a:ext uri="{9D8B030D-6E8A-4147-A177-3AD203B41FA5}">
                      <a16:colId xmlns:a16="http://schemas.microsoft.com/office/drawing/2014/main" val="152615126"/>
                    </a:ext>
                  </a:extLst>
                </a:gridCol>
                <a:gridCol w="763187">
                  <a:extLst>
                    <a:ext uri="{9D8B030D-6E8A-4147-A177-3AD203B41FA5}">
                      <a16:colId xmlns:a16="http://schemas.microsoft.com/office/drawing/2014/main" val="3194093478"/>
                    </a:ext>
                  </a:extLst>
                </a:gridCol>
                <a:gridCol w="763187">
                  <a:extLst>
                    <a:ext uri="{9D8B030D-6E8A-4147-A177-3AD203B41FA5}">
                      <a16:colId xmlns:a16="http://schemas.microsoft.com/office/drawing/2014/main" val="2859953416"/>
                    </a:ext>
                  </a:extLst>
                </a:gridCol>
                <a:gridCol w="763187">
                  <a:extLst>
                    <a:ext uri="{9D8B030D-6E8A-4147-A177-3AD203B41FA5}">
                      <a16:colId xmlns:a16="http://schemas.microsoft.com/office/drawing/2014/main" val="2145629542"/>
                    </a:ext>
                  </a:extLst>
                </a:gridCol>
                <a:gridCol w="683451">
                  <a:extLst>
                    <a:ext uri="{9D8B030D-6E8A-4147-A177-3AD203B41FA5}">
                      <a16:colId xmlns:a16="http://schemas.microsoft.com/office/drawing/2014/main" val="74376427"/>
                    </a:ext>
                  </a:extLst>
                </a:gridCol>
                <a:gridCol w="694842">
                  <a:extLst>
                    <a:ext uri="{9D8B030D-6E8A-4147-A177-3AD203B41FA5}">
                      <a16:colId xmlns:a16="http://schemas.microsoft.com/office/drawing/2014/main" val="479324826"/>
                    </a:ext>
                  </a:extLst>
                </a:gridCol>
                <a:gridCol w="694842">
                  <a:extLst>
                    <a:ext uri="{9D8B030D-6E8A-4147-A177-3AD203B41FA5}">
                      <a16:colId xmlns:a16="http://schemas.microsoft.com/office/drawing/2014/main" val="734331445"/>
                    </a:ext>
                  </a:extLst>
                </a:gridCol>
              </a:tblGrid>
              <a:tr h="1755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3554536"/>
                  </a:ext>
                </a:extLst>
              </a:tr>
              <a:tr h="2808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092785"/>
                  </a:ext>
                </a:extLst>
              </a:tr>
              <a:tr h="1755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36.401.193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36.401.193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12.731.635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737522"/>
                  </a:ext>
                </a:extLst>
              </a:tr>
              <a:tr h="175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5.725.616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5.725.616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1.838.772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82417"/>
                  </a:ext>
                </a:extLst>
              </a:tr>
              <a:tr h="175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2.652.184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2.652.184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669.821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6022852"/>
                  </a:ext>
                </a:extLst>
              </a:tr>
              <a:tr h="175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27.575.605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27.575.605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10.151.359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292446"/>
                  </a:ext>
                </a:extLst>
              </a:tr>
              <a:tr h="175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1.295.789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1.295.789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448.114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153854"/>
                  </a:ext>
                </a:extLst>
              </a:tr>
              <a:tr h="175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 Actividades Pesca Artesanal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62566"/>
                  </a:ext>
                </a:extLst>
              </a:tr>
              <a:tr h="175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Operacional Plataforma Científica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1.278.125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1.278.125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447.344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8272019"/>
                  </a:ext>
                </a:extLst>
              </a:tr>
              <a:tr h="175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22.636.362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22.636.362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9.336.889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56103"/>
                  </a:ext>
                </a:extLst>
              </a:tr>
              <a:tr h="175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Administración Pesquero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5.108.502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5.108.502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128312"/>
                  </a:ext>
                </a:extLst>
              </a:tr>
              <a:tr h="175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Economia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17.527.860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17.527.860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7.716.889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06679"/>
                  </a:ext>
                </a:extLst>
              </a:tr>
              <a:tr h="175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3.643.454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3.643.454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366.356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66403"/>
                  </a:ext>
                </a:extLst>
              </a:tr>
              <a:tr h="175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Investigación Pesquera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3.545.454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3.545.454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357.603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676138"/>
                  </a:ext>
                </a:extLst>
              </a:tr>
              <a:tr h="175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Comités Científicos Técnicos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145674"/>
                  </a:ext>
                </a:extLst>
              </a:tr>
              <a:tr h="175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447.788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447.788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519107"/>
                  </a:ext>
                </a:extLst>
              </a:tr>
              <a:tr h="175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4664026"/>
                  </a:ext>
                </a:extLst>
              </a:tr>
              <a:tr h="175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224.302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224.302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447418"/>
                  </a:ext>
                </a:extLst>
              </a:tr>
              <a:tr h="175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222.039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222.039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65.141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017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218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03, Programa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DE ADMINISTRACIÓN PESQUERO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115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167B17E6-DB54-475A-A12D-62887F049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943E7FD-06F0-4CE3-A0F2-A1C6ACA744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666075"/>
              </p:ext>
            </p:extLst>
          </p:nvPr>
        </p:nvGraphicFramePr>
        <p:xfrm>
          <a:off x="414336" y="1871184"/>
          <a:ext cx="8201487" cy="1773840"/>
        </p:xfrm>
        <a:graphic>
          <a:graphicData uri="http://schemas.openxmlformats.org/drawingml/2006/table">
            <a:tbl>
              <a:tblPr/>
              <a:tblGrid>
                <a:gridCol w="285170">
                  <a:extLst>
                    <a:ext uri="{9D8B030D-6E8A-4147-A177-3AD203B41FA5}">
                      <a16:colId xmlns:a16="http://schemas.microsoft.com/office/drawing/2014/main" val="7451205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2486690294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297678363"/>
                    </a:ext>
                  </a:extLst>
                </a:gridCol>
                <a:gridCol w="2977174">
                  <a:extLst>
                    <a:ext uri="{9D8B030D-6E8A-4147-A177-3AD203B41FA5}">
                      <a16:colId xmlns:a16="http://schemas.microsoft.com/office/drawing/2014/main" val="2293922638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2212422826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2772721153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760253441"/>
                    </a:ext>
                  </a:extLst>
                </a:gridCol>
                <a:gridCol w="684408">
                  <a:extLst>
                    <a:ext uri="{9D8B030D-6E8A-4147-A177-3AD203B41FA5}">
                      <a16:colId xmlns:a16="http://schemas.microsoft.com/office/drawing/2014/main" val="1924465119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3130710615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229601746"/>
                    </a:ext>
                  </a:extLst>
                </a:gridCol>
              </a:tblGrid>
              <a:tr h="1847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770896"/>
                  </a:ext>
                </a:extLst>
              </a:tr>
              <a:tr h="2956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2867149"/>
                  </a:ext>
                </a:extLst>
              </a:tr>
              <a:tr h="1847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10.120.291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9.788.587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-331.704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2.670.856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757614"/>
                  </a:ext>
                </a:extLst>
              </a:tr>
              <a:tr h="184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317.248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317.248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859114"/>
                  </a:ext>
                </a:extLst>
              </a:tr>
              <a:tr h="184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99.543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60.339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266653"/>
                  </a:ext>
                </a:extLst>
              </a:tr>
              <a:tr h="184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9.703.500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9.371.796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-331.704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2.514.494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065565"/>
                  </a:ext>
                </a:extLst>
              </a:tr>
              <a:tr h="184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9.703.500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9.371.796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-331.704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2.514.494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9529"/>
                  </a:ext>
                </a:extLst>
              </a:tr>
              <a:tr h="184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Art. 173 Ley N° 18.892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8.882.700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8.550.996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-331.704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2.464.109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554642"/>
                  </a:ext>
                </a:extLst>
              </a:tr>
              <a:tr h="184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Repoblamiento de Algas Art.12 Ley N° 20.925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50.385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8750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5079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04: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NACIONAL DE PESCA Y ACUICULTURA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5640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F1C7FF2C-6285-4582-80E2-A658DED52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747F242-A811-44AE-AF92-C012CE158B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019890"/>
              </p:ext>
            </p:extLst>
          </p:nvPr>
        </p:nvGraphicFramePr>
        <p:xfrm>
          <a:off x="428720" y="1911743"/>
          <a:ext cx="8196415" cy="3981747"/>
        </p:xfrm>
        <a:graphic>
          <a:graphicData uri="http://schemas.openxmlformats.org/drawingml/2006/table">
            <a:tbl>
              <a:tblPr/>
              <a:tblGrid>
                <a:gridCol w="284994">
                  <a:extLst>
                    <a:ext uri="{9D8B030D-6E8A-4147-A177-3AD203B41FA5}">
                      <a16:colId xmlns:a16="http://schemas.microsoft.com/office/drawing/2014/main" val="1135990831"/>
                    </a:ext>
                  </a:extLst>
                </a:gridCol>
                <a:gridCol w="284994">
                  <a:extLst>
                    <a:ext uri="{9D8B030D-6E8A-4147-A177-3AD203B41FA5}">
                      <a16:colId xmlns:a16="http://schemas.microsoft.com/office/drawing/2014/main" val="604572346"/>
                    </a:ext>
                  </a:extLst>
                </a:gridCol>
                <a:gridCol w="284994">
                  <a:extLst>
                    <a:ext uri="{9D8B030D-6E8A-4147-A177-3AD203B41FA5}">
                      <a16:colId xmlns:a16="http://schemas.microsoft.com/office/drawing/2014/main" val="842932810"/>
                    </a:ext>
                  </a:extLst>
                </a:gridCol>
                <a:gridCol w="2975332">
                  <a:extLst>
                    <a:ext uri="{9D8B030D-6E8A-4147-A177-3AD203B41FA5}">
                      <a16:colId xmlns:a16="http://schemas.microsoft.com/office/drawing/2014/main" val="3703459958"/>
                    </a:ext>
                  </a:extLst>
                </a:gridCol>
                <a:gridCol w="763783">
                  <a:extLst>
                    <a:ext uri="{9D8B030D-6E8A-4147-A177-3AD203B41FA5}">
                      <a16:colId xmlns:a16="http://schemas.microsoft.com/office/drawing/2014/main" val="1928671658"/>
                    </a:ext>
                  </a:extLst>
                </a:gridCol>
                <a:gridCol w="763783">
                  <a:extLst>
                    <a:ext uri="{9D8B030D-6E8A-4147-A177-3AD203B41FA5}">
                      <a16:colId xmlns:a16="http://schemas.microsoft.com/office/drawing/2014/main" val="266686436"/>
                    </a:ext>
                  </a:extLst>
                </a:gridCol>
                <a:gridCol w="763783">
                  <a:extLst>
                    <a:ext uri="{9D8B030D-6E8A-4147-A177-3AD203B41FA5}">
                      <a16:colId xmlns:a16="http://schemas.microsoft.com/office/drawing/2014/main" val="1332365816"/>
                    </a:ext>
                  </a:extLst>
                </a:gridCol>
                <a:gridCol w="683984">
                  <a:extLst>
                    <a:ext uri="{9D8B030D-6E8A-4147-A177-3AD203B41FA5}">
                      <a16:colId xmlns:a16="http://schemas.microsoft.com/office/drawing/2014/main" val="3689481957"/>
                    </a:ext>
                  </a:extLst>
                </a:gridCol>
                <a:gridCol w="695384">
                  <a:extLst>
                    <a:ext uri="{9D8B030D-6E8A-4147-A177-3AD203B41FA5}">
                      <a16:colId xmlns:a16="http://schemas.microsoft.com/office/drawing/2014/main" val="439598363"/>
                    </a:ext>
                  </a:extLst>
                </a:gridCol>
                <a:gridCol w="695384">
                  <a:extLst>
                    <a:ext uri="{9D8B030D-6E8A-4147-A177-3AD203B41FA5}">
                      <a16:colId xmlns:a16="http://schemas.microsoft.com/office/drawing/2014/main" val="3624830179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1915265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53809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38.290.370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39.092.354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801.984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10.224.322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10667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19.797.754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20.015.342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217.588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6.535.630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052707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7.016.960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7.016.960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1.188.651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39941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584.406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584.396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94391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52926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584.396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584.396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65168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5.356.756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5.356.756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80707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5.356.756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5.356.756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62067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FIE-Programa para la Gestión Sanitaria en la Acuicultura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3.835.713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3.835.713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5789375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FIE-Sistema Integrado de Gestión Sanitaria y Ambiental de la Acuicultura con Enfoque Eco-Sistémico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1.521.043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1.521.043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52838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485.655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485.655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95729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41842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146.141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146.141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15.277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07435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90.460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90.460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41941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246.148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246.148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29878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44322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700.855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33278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700.855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93810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de la Pesca Artesanal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700.855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86453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1.720.264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52901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1.720.264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8191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7104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CORPORACIÓN DE FOMENTO DE LA PRODUCCIÓN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4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16E1E3D9-FB6A-4949-A2AE-302438CA7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5448492-8421-437F-ADAC-AD50F1B31A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008384"/>
              </p:ext>
            </p:extLst>
          </p:nvPr>
        </p:nvGraphicFramePr>
        <p:xfrm>
          <a:off x="500062" y="1895246"/>
          <a:ext cx="8125071" cy="4368409"/>
        </p:xfrm>
        <a:graphic>
          <a:graphicData uri="http://schemas.openxmlformats.org/drawingml/2006/table">
            <a:tbl>
              <a:tblPr/>
              <a:tblGrid>
                <a:gridCol w="282513">
                  <a:extLst>
                    <a:ext uri="{9D8B030D-6E8A-4147-A177-3AD203B41FA5}">
                      <a16:colId xmlns:a16="http://schemas.microsoft.com/office/drawing/2014/main" val="2655274654"/>
                    </a:ext>
                  </a:extLst>
                </a:gridCol>
                <a:gridCol w="282513">
                  <a:extLst>
                    <a:ext uri="{9D8B030D-6E8A-4147-A177-3AD203B41FA5}">
                      <a16:colId xmlns:a16="http://schemas.microsoft.com/office/drawing/2014/main" val="1408310410"/>
                    </a:ext>
                  </a:extLst>
                </a:gridCol>
                <a:gridCol w="282513">
                  <a:extLst>
                    <a:ext uri="{9D8B030D-6E8A-4147-A177-3AD203B41FA5}">
                      <a16:colId xmlns:a16="http://schemas.microsoft.com/office/drawing/2014/main" val="2639798296"/>
                    </a:ext>
                  </a:extLst>
                </a:gridCol>
                <a:gridCol w="2949436">
                  <a:extLst>
                    <a:ext uri="{9D8B030D-6E8A-4147-A177-3AD203B41FA5}">
                      <a16:colId xmlns:a16="http://schemas.microsoft.com/office/drawing/2014/main" val="3475235036"/>
                    </a:ext>
                  </a:extLst>
                </a:gridCol>
                <a:gridCol w="757134">
                  <a:extLst>
                    <a:ext uri="{9D8B030D-6E8A-4147-A177-3AD203B41FA5}">
                      <a16:colId xmlns:a16="http://schemas.microsoft.com/office/drawing/2014/main" val="2531452592"/>
                    </a:ext>
                  </a:extLst>
                </a:gridCol>
                <a:gridCol w="757134">
                  <a:extLst>
                    <a:ext uri="{9D8B030D-6E8A-4147-A177-3AD203B41FA5}">
                      <a16:colId xmlns:a16="http://schemas.microsoft.com/office/drawing/2014/main" val="2375306932"/>
                    </a:ext>
                  </a:extLst>
                </a:gridCol>
                <a:gridCol w="757134">
                  <a:extLst>
                    <a:ext uri="{9D8B030D-6E8A-4147-A177-3AD203B41FA5}">
                      <a16:colId xmlns:a16="http://schemas.microsoft.com/office/drawing/2014/main" val="2368806653"/>
                    </a:ext>
                  </a:extLst>
                </a:gridCol>
                <a:gridCol w="678032">
                  <a:extLst>
                    <a:ext uri="{9D8B030D-6E8A-4147-A177-3AD203B41FA5}">
                      <a16:colId xmlns:a16="http://schemas.microsoft.com/office/drawing/2014/main" val="3945992388"/>
                    </a:ext>
                  </a:extLst>
                </a:gridCol>
                <a:gridCol w="689331">
                  <a:extLst>
                    <a:ext uri="{9D8B030D-6E8A-4147-A177-3AD203B41FA5}">
                      <a16:colId xmlns:a16="http://schemas.microsoft.com/office/drawing/2014/main" val="3587272729"/>
                    </a:ext>
                  </a:extLst>
                </a:gridCol>
                <a:gridCol w="689331">
                  <a:extLst>
                    <a:ext uri="{9D8B030D-6E8A-4147-A177-3AD203B41FA5}">
                      <a16:colId xmlns:a16="http://schemas.microsoft.com/office/drawing/2014/main" val="2306584725"/>
                    </a:ext>
                  </a:extLst>
                </a:gridCol>
              </a:tblGrid>
              <a:tr h="1706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315670"/>
                  </a:ext>
                </a:extLst>
              </a:tr>
              <a:tr h="2730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952296"/>
                  </a:ext>
                </a:extLst>
              </a:tr>
              <a:tr h="1706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978.673.711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1.013.695.121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35.021.410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212.958.355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116970"/>
                  </a:ext>
                </a:extLst>
              </a:tr>
              <a:tr h="170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24.744.112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24.589.163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-154.949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8.139.169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553850"/>
                  </a:ext>
                </a:extLst>
              </a:tr>
              <a:tr h="170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11.207.128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11.207.128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3.853.188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420809"/>
                  </a:ext>
                </a:extLst>
              </a:tr>
              <a:tr h="170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806.635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806.625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1.065.589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10655890,0%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554826"/>
                  </a:ext>
                </a:extLst>
              </a:tr>
              <a:tr h="170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274.009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2740090,0%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2740090,0%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956675"/>
                  </a:ext>
                </a:extLst>
              </a:tr>
              <a:tr h="170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806.625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806.625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791.580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050749"/>
                  </a:ext>
                </a:extLst>
              </a:tr>
              <a:tr h="170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223.541.459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223.484.707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-56.752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45.399.048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869898"/>
                  </a:ext>
                </a:extLst>
              </a:tr>
              <a:tr h="170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114.825.373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114.768.621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-56.752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16.399.480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355902"/>
                  </a:ext>
                </a:extLst>
              </a:tr>
              <a:tr h="170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1.390.647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1.390.647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217128"/>
                  </a:ext>
                </a:extLst>
              </a:tr>
              <a:tr h="170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Promoción de Inversiones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8.994.714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8.937.962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-56.752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304.096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4540450"/>
                  </a:ext>
                </a:extLst>
              </a:tr>
              <a:tr h="170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para la Competitividad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3.384.774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3.384.774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2125700"/>
                  </a:ext>
                </a:extLst>
              </a:tr>
              <a:tr h="170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Territorial y de Redes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3.135.826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3.135.826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473.292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505034"/>
                  </a:ext>
                </a:extLst>
              </a:tr>
              <a:tr h="170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de Colaboración (Lota)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32.908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330950"/>
                  </a:ext>
                </a:extLst>
              </a:tr>
              <a:tr h="170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Fomento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5.516.072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5.516.072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937.926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903456"/>
                  </a:ext>
                </a:extLst>
              </a:tr>
              <a:tr h="170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Productivo Agropecuario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4.282.273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4.282.273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117.594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054920"/>
                  </a:ext>
                </a:extLst>
              </a:tr>
              <a:tr h="170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Estratégicos de Desarrollo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5.615.372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5.615.372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2.173.464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12386"/>
                  </a:ext>
                </a:extLst>
              </a:tr>
              <a:tr h="170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393.784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393.784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115264"/>
                  </a:ext>
                </a:extLst>
              </a:tr>
              <a:tr h="170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Fomento Pesquero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619.523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619.523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619.523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39687"/>
                  </a:ext>
                </a:extLst>
              </a:tr>
              <a:tr h="170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Corporaciones Regionales de Desarrollo Productivo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889122"/>
                  </a:ext>
                </a:extLst>
              </a:tr>
              <a:tr h="170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Compensación Intereses Créditos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4.595.798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4.595.798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1.372.347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055675"/>
                  </a:ext>
                </a:extLst>
              </a:tr>
              <a:tr h="170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Emprendimiento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29.815.755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29.815.755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9.785.678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039263"/>
                  </a:ext>
                </a:extLst>
              </a:tr>
              <a:tr h="170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 Tecnológica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45.596.228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45.596.228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523.120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422285"/>
                  </a:ext>
                </a:extLst>
              </a:tr>
              <a:tr h="170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Competitividad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1.435.587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1.435.587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452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7104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CORPORACIÓN DE FOMENTO DE LA PRODUCCIÓN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4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5F85955-9187-4B63-83DA-C4CC660D4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E494144-5EFB-410F-807A-83FD2CAE1F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027240"/>
              </p:ext>
            </p:extLst>
          </p:nvPr>
        </p:nvGraphicFramePr>
        <p:xfrm>
          <a:off x="500062" y="1977513"/>
          <a:ext cx="8115764" cy="4115777"/>
        </p:xfrm>
        <a:graphic>
          <a:graphicData uri="http://schemas.openxmlformats.org/drawingml/2006/table">
            <a:tbl>
              <a:tblPr/>
              <a:tblGrid>
                <a:gridCol w="282190">
                  <a:extLst>
                    <a:ext uri="{9D8B030D-6E8A-4147-A177-3AD203B41FA5}">
                      <a16:colId xmlns:a16="http://schemas.microsoft.com/office/drawing/2014/main" val="2726554490"/>
                    </a:ext>
                  </a:extLst>
                </a:gridCol>
                <a:gridCol w="282190">
                  <a:extLst>
                    <a:ext uri="{9D8B030D-6E8A-4147-A177-3AD203B41FA5}">
                      <a16:colId xmlns:a16="http://schemas.microsoft.com/office/drawing/2014/main" val="3401729432"/>
                    </a:ext>
                  </a:extLst>
                </a:gridCol>
                <a:gridCol w="282190">
                  <a:extLst>
                    <a:ext uri="{9D8B030D-6E8A-4147-A177-3AD203B41FA5}">
                      <a16:colId xmlns:a16="http://schemas.microsoft.com/office/drawing/2014/main" val="78386214"/>
                    </a:ext>
                  </a:extLst>
                </a:gridCol>
                <a:gridCol w="2946056">
                  <a:extLst>
                    <a:ext uri="{9D8B030D-6E8A-4147-A177-3AD203B41FA5}">
                      <a16:colId xmlns:a16="http://schemas.microsoft.com/office/drawing/2014/main" val="3676997034"/>
                    </a:ext>
                  </a:extLst>
                </a:gridCol>
                <a:gridCol w="756267">
                  <a:extLst>
                    <a:ext uri="{9D8B030D-6E8A-4147-A177-3AD203B41FA5}">
                      <a16:colId xmlns:a16="http://schemas.microsoft.com/office/drawing/2014/main" val="3240024128"/>
                    </a:ext>
                  </a:extLst>
                </a:gridCol>
                <a:gridCol w="756267">
                  <a:extLst>
                    <a:ext uri="{9D8B030D-6E8A-4147-A177-3AD203B41FA5}">
                      <a16:colId xmlns:a16="http://schemas.microsoft.com/office/drawing/2014/main" val="3576161247"/>
                    </a:ext>
                  </a:extLst>
                </a:gridCol>
                <a:gridCol w="756267">
                  <a:extLst>
                    <a:ext uri="{9D8B030D-6E8A-4147-A177-3AD203B41FA5}">
                      <a16:colId xmlns:a16="http://schemas.microsoft.com/office/drawing/2014/main" val="1644728536"/>
                    </a:ext>
                  </a:extLst>
                </a:gridCol>
                <a:gridCol w="677255">
                  <a:extLst>
                    <a:ext uri="{9D8B030D-6E8A-4147-A177-3AD203B41FA5}">
                      <a16:colId xmlns:a16="http://schemas.microsoft.com/office/drawing/2014/main" val="1552558545"/>
                    </a:ext>
                  </a:extLst>
                </a:gridCol>
                <a:gridCol w="688541">
                  <a:extLst>
                    <a:ext uri="{9D8B030D-6E8A-4147-A177-3AD203B41FA5}">
                      <a16:colId xmlns:a16="http://schemas.microsoft.com/office/drawing/2014/main" val="4113453996"/>
                    </a:ext>
                  </a:extLst>
                </a:gridCol>
                <a:gridCol w="688541">
                  <a:extLst>
                    <a:ext uri="{9D8B030D-6E8A-4147-A177-3AD203B41FA5}">
                      <a16:colId xmlns:a16="http://schemas.microsoft.com/office/drawing/2014/main" val="2707909883"/>
                    </a:ext>
                  </a:extLst>
                </a:gridCol>
              </a:tblGrid>
              <a:tr h="1673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623396"/>
                  </a:ext>
                </a:extLst>
              </a:tr>
              <a:tr h="2676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482288"/>
                  </a:ext>
                </a:extLst>
              </a:tr>
              <a:tr h="167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34.144.198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34.144.198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10.080.777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394121"/>
                  </a:ext>
                </a:extLst>
              </a:tr>
              <a:tr h="167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SERCOTEC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31.438.978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31.438.978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7.470.667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758026"/>
                  </a:ext>
                </a:extLst>
              </a:tr>
              <a:tr h="167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INNOVA CHILE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2.610.110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2.610.110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2.610.110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30379"/>
                  </a:ext>
                </a:extLst>
              </a:tr>
              <a:tr h="167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95.110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126765"/>
                  </a:ext>
                </a:extLst>
              </a:tr>
              <a:tr h="167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73.223.138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73.223.138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18.473.198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472524"/>
                  </a:ext>
                </a:extLst>
              </a:tr>
              <a:tr h="167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Fondo Cobertura de Riesgos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32.335.591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32.335.591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14.047.504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427713"/>
                  </a:ext>
                </a:extLst>
              </a:tr>
              <a:tr h="167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Primas Comité Seguros del Agro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6.094.007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6.094.007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357.730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804936"/>
                  </a:ext>
                </a:extLst>
              </a:tr>
              <a:tr h="167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Agencia de Fomento de la Producción Sustentable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1.032.632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1.032.632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104.738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308281"/>
                  </a:ext>
                </a:extLst>
              </a:tr>
              <a:tr h="167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Sistema de Empresas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1.772.504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1.772.504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412.910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988479"/>
                  </a:ext>
                </a:extLst>
              </a:tr>
              <a:tr h="167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Desarrollo de la Industria de Energía Solar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720.842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720.842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179.501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689609"/>
                  </a:ext>
                </a:extLst>
              </a:tr>
              <a:tr h="167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Innovación en el Sector Público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3.246.935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3.246.935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429.099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892832"/>
                  </a:ext>
                </a:extLst>
              </a:tr>
              <a:tr h="167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Antofagasta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3.932.253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3.932.253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1.019.837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203197"/>
                  </a:ext>
                </a:extLst>
              </a:tr>
              <a:tr h="167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Biobío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8.190.737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8.190.737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772.289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167180"/>
                  </a:ext>
                </a:extLst>
              </a:tr>
              <a:tr h="167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Los Ríos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4.081.152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4.081.152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048244"/>
                  </a:ext>
                </a:extLst>
              </a:tr>
              <a:tr h="167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Minería No Metálica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1.196.388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1.196.388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241.312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0245307"/>
                  </a:ext>
                </a:extLst>
              </a:tr>
              <a:tr h="167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Financiamiento y Derecho Educacional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91.248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309985"/>
                  </a:ext>
                </a:extLst>
              </a:tr>
              <a:tr h="167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Industrias Inteligentes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1.171.993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1.171.993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213.021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678811"/>
                  </a:ext>
                </a:extLst>
              </a:tr>
              <a:tr h="167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Desarrollo y Fomento Indígena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1.522.789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1.522.789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250.556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816528"/>
                  </a:ext>
                </a:extLst>
              </a:tr>
              <a:tr h="167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Escritorio Empresa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3.182.723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3.182.723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346.253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80942"/>
                  </a:ext>
                </a:extLst>
              </a:tr>
              <a:tr h="167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la Araucanía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2.162.579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2.162.579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945957"/>
                  </a:ext>
                </a:extLst>
              </a:tr>
              <a:tr h="167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O´Higgins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1.177.855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1.177.855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328278"/>
                  </a:ext>
                </a:extLst>
              </a:tr>
              <a:tr h="167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del Maule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786.558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786.558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030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63851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7104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CORPORACIÓN DE FOMENTO DE LA PRODUCCIÓN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3 de 4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74CCE488-3B5B-49BD-A975-C188DFC18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BE2DB14-E8DF-4CEE-863A-8FA6560D16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943520"/>
              </p:ext>
            </p:extLst>
          </p:nvPr>
        </p:nvGraphicFramePr>
        <p:xfrm>
          <a:off x="500062" y="1923038"/>
          <a:ext cx="8032377" cy="4098243"/>
        </p:xfrm>
        <a:graphic>
          <a:graphicData uri="http://schemas.openxmlformats.org/drawingml/2006/table">
            <a:tbl>
              <a:tblPr/>
              <a:tblGrid>
                <a:gridCol w="279290">
                  <a:extLst>
                    <a:ext uri="{9D8B030D-6E8A-4147-A177-3AD203B41FA5}">
                      <a16:colId xmlns:a16="http://schemas.microsoft.com/office/drawing/2014/main" val="427623455"/>
                    </a:ext>
                  </a:extLst>
                </a:gridCol>
                <a:gridCol w="279290">
                  <a:extLst>
                    <a:ext uri="{9D8B030D-6E8A-4147-A177-3AD203B41FA5}">
                      <a16:colId xmlns:a16="http://schemas.microsoft.com/office/drawing/2014/main" val="2767606579"/>
                    </a:ext>
                  </a:extLst>
                </a:gridCol>
                <a:gridCol w="279290">
                  <a:extLst>
                    <a:ext uri="{9D8B030D-6E8A-4147-A177-3AD203B41FA5}">
                      <a16:colId xmlns:a16="http://schemas.microsoft.com/office/drawing/2014/main" val="289975256"/>
                    </a:ext>
                  </a:extLst>
                </a:gridCol>
                <a:gridCol w="2915786">
                  <a:extLst>
                    <a:ext uri="{9D8B030D-6E8A-4147-A177-3AD203B41FA5}">
                      <a16:colId xmlns:a16="http://schemas.microsoft.com/office/drawing/2014/main" val="1072704928"/>
                    </a:ext>
                  </a:extLst>
                </a:gridCol>
                <a:gridCol w="748497">
                  <a:extLst>
                    <a:ext uri="{9D8B030D-6E8A-4147-A177-3AD203B41FA5}">
                      <a16:colId xmlns:a16="http://schemas.microsoft.com/office/drawing/2014/main" val="671189499"/>
                    </a:ext>
                  </a:extLst>
                </a:gridCol>
                <a:gridCol w="748497">
                  <a:extLst>
                    <a:ext uri="{9D8B030D-6E8A-4147-A177-3AD203B41FA5}">
                      <a16:colId xmlns:a16="http://schemas.microsoft.com/office/drawing/2014/main" val="3520648215"/>
                    </a:ext>
                  </a:extLst>
                </a:gridCol>
                <a:gridCol w="748497">
                  <a:extLst>
                    <a:ext uri="{9D8B030D-6E8A-4147-A177-3AD203B41FA5}">
                      <a16:colId xmlns:a16="http://schemas.microsoft.com/office/drawing/2014/main" val="4046610336"/>
                    </a:ext>
                  </a:extLst>
                </a:gridCol>
                <a:gridCol w="670296">
                  <a:extLst>
                    <a:ext uri="{9D8B030D-6E8A-4147-A177-3AD203B41FA5}">
                      <a16:colId xmlns:a16="http://schemas.microsoft.com/office/drawing/2014/main" val="1405397308"/>
                    </a:ext>
                  </a:extLst>
                </a:gridCol>
                <a:gridCol w="681467">
                  <a:extLst>
                    <a:ext uri="{9D8B030D-6E8A-4147-A177-3AD203B41FA5}">
                      <a16:colId xmlns:a16="http://schemas.microsoft.com/office/drawing/2014/main" val="1268393668"/>
                    </a:ext>
                  </a:extLst>
                </a:gridCol>
                <a:gridCol w="681467">
                  <a:extLst>
                    <a:ext uri="{9D8B030D-6E8A-4147-A177-3AD203B41FA5}">
                      <a16:colId xmlns:a16="http://schemas.microsoft.com/office/drawing/2014/main" val="2469506068"/>
                    </a:ext>
                  </a:extLst>
                </a:gridCol>
              </a:tblGrid>
              <a:tr h="1732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892979"/>
                  </a:ext>
                </a:extLst>
              </a:tr>
              <a:tr h="2772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309503"/>
                  </a:ext>
                </a:extLst>
              </a:tr>
              <a:tr h="173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433.520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3879133"/>
                  </a:ext>
                </a:extLst>
              </a:tr>
              <a:tr h="173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SpA.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433.520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866731"/>
                  </a:ext>
                </a:extLst>
              </a:tr>
              <a:tr h="173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494699"/>
                  </a:ext>
                </a:extLst>
              </a:tr>
              <a:tr h="173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023286"/>
                  </a:ext>
                </a:extLst>
              </a:tr>
              <a:tr h="173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24.602.493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24.602.493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1.573.843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047282"/>
                  </a:ext>
                </a:extLst>
              </a:tr>
              <a:tr h="173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2.085.858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2.085.858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1.573.843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20410"/>
                  </a:ext>
                </a:extLst>
              </a:tr>
              <a:tr h="173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22.516.635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22.516.635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769227"/>
                  </a:ext>
                </a:extLst>
              </a:tr>
              <a:tr h="173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26.679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133395,0%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133395,0%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518495"/>
                  </a:ext>
                </a:extLst>
              </a:tr>
              <a:tr h="173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483545"/>
                  </a:ext>
                </a:extLst>
              </a:tr>
              <a:tr h="173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26.679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266790,0%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266790,0%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722628"/>
                  </a:ext>
                </a:extLst>
              </a:tr>
              <a:tr h="173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1.822.254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1.822.254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293.832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600037"/>
                  </a:ext>
                </a:extLst>
              </a:tr>
              <a:tr h="173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91.729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91.729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152364"/>
                  </a:ext>
                </a:extLst>
              </a:tr>
              <a:tr h="173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14.493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731137"/>
                  </a:ext>
                </a:extLst>
              </a:tr>
              <a:tr h="173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143.640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143.640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701167"/>
                  </a:ext>
                </a:extLst>
              </a:tr>
              <a:tr h="173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1.516.604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1.516.604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245.886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961090"/>
                  </a:ext>
                </a:extLst>
              </a:tr>
              <a:tr h="173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572.503.171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606.929.657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34.426.486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135.999.971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955789"/>
                  </a:ext>
                </a:extLst>
              </a:tr>
              <a:tr h="173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276.277.231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310.703.717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34.426.486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126.737.972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7447899"/>
                  </a:ext>
                </a:extLst>
              </a:tr>
              <a:tr h="173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296.225.940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296.225.940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9.261.999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73490"/>
                  </a:ext>
                </a:extLst>
              </a:tr>
              <a:tr h="181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Concesionaria de Servicios Sanitarios  S.A. (ECONSSA)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30.461.940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30.461.940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9.261.999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60499"/>
                  </a:ext>
                </a:extLst>
              </a:tr>
              <a:tr h="173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METRO S.A.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97.500.000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97.500.000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72141"/>
                  </a:ext>
                </a:extLst>
              </a:tr>
              <a:tr h="173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SACOR SpA.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168.264.000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168.264.000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252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8633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Ministerio de Economía, Fomento y Turismo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el año 2018 la Partida presenta un presupuesto aprobado de $1.323.593 millones, de los cuales un 74,1% se destina a transferencias corrientes y adquisición de activos financieros, con una participación de un 30,8% y 43,2% respectivamente, los que al mes de abril registraron erogaciones del 16,7% y 22,4% respectivamente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Ministerio del mes de abril ascendió a $45.004 millones, es decir, un 3,4% respecto de la ley inicial, con un gasto inferior de 2,3 puntos porcentuales al registrado a igual mes del año 2017.  Con ello, la ejecución acumulada al cuarto mes de 2018 ascendió al 21,7%, superior en 8 puntos porcentuales a igual periodo del ejercicio anterior, manteniendo una tasa de ejecución mayor en cada uno de los meses registrados, aunque con una leve contracción en la curva de ejecución.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Respecto a los aumentos y disminuciones al presupuesto inicial, la Partida presenta al mes de abril un incremento consolidado de $36.781 millones.  Afectando principalmente los subtítulos “adquisición de activos financieros” en $34.426 millones, “prestaciones de seguridad social” en $2.007 millones y “transferencias corrientes” en $683 millones.  Por su parte los subtítulos 21 “gastos en personal” y 22 “bienes y servicios de consumo”, experimentan disminución por un monto de $64 millones y $768 millones respectivamente</a:t>
            </a:r>
            <a:r>
              <a:rPr lang="es-CL" sz="1600" dirty="0">
                <a:latin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7104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CORPORACIÓN DE FOMENTO DE LA PRODUCCIÓN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4 de 4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82C6655A-24D7-4606-B4BF-E7AA8E09F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E8E606E-A85F-4E4A-B74A-43B45E839E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57723"/>
              </p:ext>
            </p:extLst>
          </p:nvPr>
        </p:nvGraphicFramePr>
        <p:xfrm>
          <a:off x="414336" y="1935038"/>
          <a:ext cx="8201487" cy="2790107"/>
        </p:xfrm>
        <a:graphic>
          <a:graphicData uri="http://schemas.openxmlformats.org/drawingml/2006/table">
            <a:tbl>
              <a:tblPr/>
              <a:tblGrid>
                <a:gridCol w="285170">
                  <a:extLst>
                    <a:ext uri="{9D8B030D-6E8A-4147-A177-3AD203B41FA5}">
                      <a16:colId xmlns:a16="http://schemas.microsoft.com/office/drawing/2014/main" val="1787295214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2234721333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3106930278"/>
                    </a:ext>
                  </a:extLst>
                </a:gridCol>
                <a:gridCol w="2977174">
                  <a:extLst>
                    <a:ext uri="{9D8B030D-6E8A-4147-A177-3AD203B41FA5}">
                      <a16:colId xmlns:a16="http://schemas.microsoft.com/office/drawing/2014/main" val="1188191095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949602170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593444609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2831463920"/>
                    </a:ext>
                  </a:extLst>
                </a:gridCol>
                <a:gridCol w="684408">
                  <a:extLst>
                    <a:ext uri="{9D8B030D-6E8A-4147-A177-3AD203B41FA5}">
                      <a16:colId xmlns:a16="http://schemas.microsoft.com/office/drawing/2014/main" val="3464043308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707654645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2608440628"/>
                    </a:ext>
                  </a:extLst>
                </a:gridCol>
              </a:tblGrid>
              <a:tr h="1788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3725103"/>
                  </a:ext>
                </a:extLst>
              </a:tr>
              <a:tr h="2861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064034"/>
                  </a:ext>
                </a:extLst>
              </a:tr>
              <a:tr h="178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14.650.044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158387"/>
                  </a:ext>
                </a:extLst>
              </a:tr>
              <a:tr h="178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Fomento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14.650.044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24277"/>
                  </a:ext>
                </a:extLst>
              </a:tr>
              <a:tr h="178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Postgrado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4.438.476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4.438.476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405020"/>
                  </a:ext>
                </a:extLst>
              </a:tr>
              <a:tr h="178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Refinanciamiento Créditos PYMES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62.897.024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62.897.024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7.114.357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660914"/>
                  </a:ext>
                </a:extLst>
              </a:tr>
              <a:tr h="178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y Sociedades de Inversión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46.165.932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46.165.932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7.535.687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220331"/>
                  </a:ext>
                </a:extLst>
              </a:tr>
              <a:tr h="178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5.472.209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5.472.209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1.837.504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926022"/>
                  </a:ext>
                </a:extLst>
              </a:tr>
              <a:tr h="178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4.446.209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4.446.209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1.529.704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120657"/>
                  </a:ext>
                </a:extLst>
              </a:tr>
              <a:tr h="178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4.446.209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4.446.209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1.529.704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67426"/>
                  </a:ext>
                </a:extLst>
              </a:tr>
              <a:tr h="178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307.800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721139"/>
                  </a:ext>
                </a:extLst>
              </a:tr>
              <a:tr h="178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SpA.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307.800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564466"/>
                  </a:ext>
                </a:extLst>
              </a:tr>
              <a:tr h="178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1.279.423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1.279.423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119.488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198761"/>
                  </a:ext>
                </a:extLst>
              </a:tr>
              <a:tr h="178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1.004.617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1.004.617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74.892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378209"/>
                  </a:ext>
                </a:extLst>
              </a:tr>
              <a:tr h="178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274.806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274.806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44.596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3161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86047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07,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INSTITUTO NACIONAL DE ESTADÍSTICAS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16B28129-DF69-4D03-9A2B-84B44E172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D64D222-4BFE-4548-9FFE-B7320EE532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904245"/>
              </p:ext>
            </p:extLst>
          </p:nvPr>
        </p:nvGraphicFramePr>
        <p:xfrm>
          <a:off x="423520" y="1935036"/>
          <a:ext cx="8192304" cy="4230265"/>
        </p:xfrm>
        <a:graphic>
          <a:graphicData uri="http://schemas.openxmlformats.org/drawingml/2006/table">
            <a:tbl>
              <a:tblPr/>
              <a:tblGrid>
                <a:gridCol w="284851">
                  <a:extLst>
                    <a:ext uri="{9D8B030D-6E8A-4147-A177-3AD203B41FA5}">
                      <a16:colId xmlns:a16="http://schemas.microsoft.com/office/drawing/2014/main" val="2631962843"/>
                    </a:ext>
                  </a:extLst>
                </a:gridCol>
                <a:gridCol w="284851">
                  <a:extLst>
                    <a:ext uri="{9D8B030D-6E8A-4147-A177-3AD203B41FA5}">
                      <a16:colId xmlns:a16="http://schemas.microsoft.com/office/drawing/2014/main" val="1712155088"/>
                    </a:ext>
                  </a:extLst>
                </a:gridCol>
                <a:gridCol w="284851">
                  <a:extLst>
                    <a:ext uri="{9D8B030D-6E8A-4147-A177-3AD203B41FA5}">
                      <a16:colId xmlns:a16="http://schemas.microsoft.com/office/drawing/2014/main" val="314274398"/>
                    </a:ext>
                  </a:extLst>
                </a:gridCol>
                <a:gridCol w="2973840">
                  <a:extLst>
                    <a:ext uri="{9D8B030D-6E8A-4147-A177-3AD203B41FA5}">
                      <a16:colId xmlns:a16="http://schemas.microsoft.com/office/drawing/2014/main" val="350212827"/>
                    </a:ext>
                  </a:extLst>
                </a:gridCol>
                <a:gridCol w="763400">
                  <a:extLst>
                    <a:ext uri="{9D8B030D-6E8A-4147-A177-3AD203B41FA5}">
                      <a16:colId xmlns:a16="http://schemas.microsoft.com/office/drawing/2014/main" val="3774450845"/>
                    </a:ext>
                  </a:extLst>
                </a:gridCol>
                <a:gridCol w="763400">
                  <a:extLst>
                    <a:ext uri="{9D8B030D-6E8A-4147-A177-3AD203B41FA5}">
                      <a16:colId xmlns:a16="http://schemas.microsoft.com/office/drawing/2014/main" val="1301919938"/>
                    </a:ext>
                  </a:extLst>
                </a:gridCol>
                <a:gridCol w="763400">
                  <a:extLst>
                    <a:ext uri="{9D8B030D-6E8A-4147-A177-3AD203B41FA5}">
                      <a16:colId xmlns:a16="http://schemas.microsoft.com/office/drawing/2014/main" val="1915918544"/>
                    </a:ext>
                  </a:extLst>
                </a:gridCol>
                <a:gridCol w="683641">
                  <a:extLst>
                    <a:ext uri="{9D8B030D-6E8A-4147-A177-3AD203B41FA5}">
                      <a16:colId xmlns:a16="http://schemas.microsoft.com/office/drawing/2014/main" val="797859276"/>
                    </a:ext>
                  </a:extLst>
                </a:gridCol>
                <a:gridCol w="695035">
                  <a:extLst>
                    <a:ext uri="{9D8B030D-6E8A-4147-A177-3AD203B41FA5}">
                      <a16:colId xmlns:a16="http://schemas.microsoft.com/office/drawing/2014/main" val="1847992849"/>
                    </a:ext>
                  </a:extLst>
                </a:gridCol>
                <a:gridCol w="695035">
                  <a:extLst>
                    <a:ext uri="{9D8B030D-6E8A-4147-A177-3AD203B41FA5}">
                      <a16:colId xmlns:a16="http://schemas.microsoft.com/office/drawing/2014/main" val="958792184"/>
                    </a:ext>
                  </a:extLst>
                </a:gridCol>
              </a:tblGrid>
              <a:tr h="1719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920186"/>
                  </a:ext>
                </a:extLst>
              </a:tr>
              <a:tr h="2751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101435"/>
                  </a:ext>
                </a:extLst>
              </a:tr>
              <a:tr h="1719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40.364.617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40.853.080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488.463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15.313.568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298052"/>
                  </a:ext>
                </a:extLst>
              </a:tr>
              <a:tr h="171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23.433.676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23.306.484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-127.192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7.249.570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023267"/>
                  </a:ext>
                </a:extLst>
              </a:tr>
              <a:tr h="171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1.618.081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1.618.081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555.439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021995"/>
                  </a:ext>
                </a:extLst>
              </a:tr>
              <a:tr h="171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615.665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615.655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729.346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7293460,0%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240488"/>
                  </a:ext>
                </a:extLst>
              </a:tr>
              <a:tr h="171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615.665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615.655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729.346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7293460,0%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085818"/>
                  </a:ext>
                </a:extLst>
              </a:tr>
              <a:tr h="171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13.436.820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13.436.820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5.366.544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406309"/>
                  </a:ext>
                </a:extLst>
              </a:tr>
              <a:tr h="171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13.436.820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13.436.820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5.366.544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24444"/>
                  </a:ext>
                </a:extLst>
              </a:tr>
              <a:tr h="171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Estadísticas Contínuas Intercensales Agrícolas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352.797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352.797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463811"/>
                  </a:ext>
                </a:extLst>
              </a:tr>
              <a:tr h="171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Índice de Costo al Transporte Terrestre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308.729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308.729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163.039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871693"/>
                  </a:ext>
                </a:extLst>
              </a:tr>
              <a:tr h="171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 Encuesta Longitudinal de Empresas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335.254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335.254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443527"/>
                  </a:ext>
                </a:extLst>
              </a:tr>
              <a:tr h="171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Estadísticas Económicas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4.695.278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4.695.278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2.364.395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186356"/>
                  </a:ext>
                </a:extLst>
              </a:tr>
              <a:tr h="171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Infraestructura Estadística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1.468.074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1.468.074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776.243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740192"/>
                  </a:ext>
                </a:extLst>
              </a:tr>
              <a:tr h="171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Estadísticas de Hogares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2.604.840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2.604.840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1.155.257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807650"/>
                  </a:ext>
                </a:extLst>
              </a:tr>
              <a:tr h="171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Producción con Convenios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203.372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203.372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85.185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7860134"/>
                  </a:ext>
                </a:extLst>
              </a:tr>
              <a:tr h="171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 de Modernización Institucional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582.482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582.482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391.372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401679"/>
                  </a:ext>
                </a:extLst>
              </a:tr>
              <a:tr h="171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Nacional de Innovación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210.330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210.330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66.315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665266"/>
                  </a:ext>
                </a:extLst>
              </a:tr>
              <a:tr h="171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CASEN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988467"/>
                  </a:ext>
                </a:extLst>
              </a:tr>
              <a:tr h="171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Nacional Urbana de Seguridad Ciudadana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448330"/>
                  </a:ext>
                </a:extLst>
              </a:tr>
              <a:tr h="171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1.595.222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98.163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845468"/>
                  </a:ext>
                </a:extLst>
              </a:tr>
              <a:tr h="171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Población General-SENDA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129.658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92884"/>
                  </a:ext>
                </a:extLst>
              </a:tr>
              <a:tr h="171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8568605"/>
                  </a:ext>
                </a:extLst>
              </a:tr>
              <a:tr h="171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8335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07,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INSTITUTO NACIONAL DE ESTADÍSTICAS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16F873A0-2C62-46D3-A125-FA496CA3C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C3512C3-7343-40CB-8738-7DD35A80DE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852772"/>
              </p:ext>
            </p:extLst>
          </p:nvPr>
        </p:nvGraphicFramePr>
        <p:xfrm>
          <a:off x="413680" y="1935036"/>
          <a:ext cx="8211454" cy="1854004"/>
        </p:xfrm>
        <a:graphic>
          <a:graphicData uri="http://schemas.openxmlformats.org/drawingml/2006/table">
            <a:tbl>
              <a:tblPr/>
              <a:tblGrid>
                <a:gridCol w="285517">
                  <a:extLst>
                    <a:ext uri="{9D8B030D-6E8A-4147-A177-3AD203B41FA5}">
                      <a16:colId xmlns:a16="http://schemas.microsoft.com/office/drawing/2014/main" val="3843416851"/>
                    </a:ext>
                  </a:extLst>
                </a:gridCol>
                <a:gridCol w="285517">
                  <a:extLst>
                    <a:ext uri="{9D8B030D-6E8A-4147-A177-3AD203B41FA5}">
                      <a16:colId xmlns:a16="http://schemas.microsoft.com/office/drawing/2014/main" val="3006911592"/>
                    </a:ext>
                  </a:extLst>
                </a:gridCol>
                <a:gridCol w="285517">
                  <a:extLst>
                    <a:ext uri="{9D8B030D-6E8A-4147-A177-3AD203B41FA5}">
                      <a16:colId xmlns:a16="http://schemas.microsoft.com/office/drawing/2014/main" val="1816679849"/>
                    </a:ext>
                  </a:extLst>
                </a:gridCol>
                <a:gridCol w="2980792">
                  <a:extLst>
                    <a:ext uri="{9D8B030D-6E8A-4147-A177-3AD203B41FA5}">
                      <a16:colId xmlns:a16="http://schemas.microsoft.com/office/drawing/2014/main" val="698437201"/>
                    </a:ext>
                  </a:extLst>
                </a:gridCol>
                <a:gridCol w="765184">
                  <a:extLst>
                    <a:ext uri="{9D8B030D-6E8A-4147-A177-3AD203B41FA5}">
                      <a16:colId xmlns:a16="http://schemas.microsoft.com/office/drawing/2014/main" val="735616229"/>
                    </a:ext>
                  </a:extLst>
                </a:gridCol>
                <a:gridCol w="765184">
                  <a:extLst>
                    <a:ext uri="{9D8B030D-6E8A-4147-A177-3AD203B41FA5}">
                      <a16:colId xmlns:a16="http://schemas.microsoft.com/office/drawing/2014/main" val="1310583279"/>
                    </a:ext>
                  </a:extLst>
                </a:gridCol>
                <a:gridCol w="765184">
                  <a:extLst>
                    <a:ext uri="{9D8B030D-6E8A-4147-A177-3AD203B41FA5}">
                      <a16:colId xmlns:a16="http://schemas.microsoft.com/office/drawing/2014/main" val="1868442605"/>
                    </a:ext>
                  </a:extLst>
                </a:gridCol>
                <a:gridCol w="685239">
                  <a:extLst>
                    <a:ext uri="{9D8B030D-6E8A-4147-A177-3AD203B41FA5}">
                      <a16:colId xmlns:a16="http://schemas.microsoft.com/office/drawing/2014/main" val="542539712"/>
                    </a:ext>
                  </a:extLst>
                </a:gridCol>
                <a:gridCol w="696660">
                  <a:extLst>
                    <a:ext uri="{9D8B030D-6E8A-4147-A177-3AD203B41FA5}">
                      <a16:colId xmlns:a16="http://schemas.microsoft.com/office/drawing/2014/main" val="2883709133"/>
                    </a:ext>
                  </a:extLst>
                </a:gridCol>
                <a:gridCol w="696660">
                  <a:extLst>
                    <a:ext uri="{9D8B030D-6E8A-4147-A177-3AD203B41FA5}">
                      <a16:colId xmlns:a16="http://schemas.microsoft.com/office/drawing/2014/main" val="2034075382"/>
                    </a:ext>
                  </a:extLst>
                </a:gridCol>
              </a:tblGrid>
              <a:tr h="1749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4135060"/>
                  </a:ext>
                </a:extLst>
              </a:tr>
              <a:tr h="2798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484570"/>
                  </a:ext>
                </a:extLst>
              </a:tr>
              <a:tr h="174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97.178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605019"/>
                  </a:ext>
                </a:extLst>
              </a:tr>
              <a:tr h="174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97.178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069788"/>
                  </a:ext>
                </a:extLst>
              </a:tr>
              <a:tr h="174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1.876.020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1.876.020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168.991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596712"/>
                  </a:ext>
                </a:extLst>
              </a:tr>
              <a:tr h="174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1.016.448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1.016.448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556318"/>
                  </a:ext>
                </a:extLst>
              </a:tr>
              <a:tr h="174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70.454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998771"/>
                  </a:ext>
                </a:extLst>
              </a:tr>
              <a:tr h="174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789.118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789.118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168.991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845904"/>
                  </a:ext>
                </a:extLst>
              </a:tr>
              <a:tr h="174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1.146.490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612751"/>
                  </a:ext>
                </a:extLst>
              </a:tr>
              <a:tr h="174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1.146.490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376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61185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07, Programa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CENSOS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62D4726F-0CBE-40E4-A8E5-2D82B6A53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39E6CE7-F290-4700-AE77-9BE5E19A5E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748798"/>
              </p:ext>
            </p:extLst>
          </p:nvPr>
        </p:nvGraphicFramePr>
        <p:xfrm>
          <a:off x="437224" y="1935036"/>
          <a:ext cx="8178601" cy="2214046"/>
        </p:xfrm>
        <a:graphic>
          <a:graphicData uri="http://schemas.openxmlformats.org/drawingml/2006/table">
            <a:tbl>
              <a:tblPr/>
              <a:tblGrid>
                <a:gridCol w="284374">
                  <a:extLst>
                    <a:ext uri="{9D8B030D-6E8A-4147-A177-3AD203B41FA5}">
                      <a16:colId xmlns:a16="http://schemas.microsoft.com/office/drawing/2014/main" val="73323359"/>
                    </a:ext>
                  </a:extLst>
                </a:gridCol>
                <a:gridCol w="284374">
                  <a:extLst>
                    <a:ext uri="{9D8B030D-6E8A-4147-A177-3AD203B41FA5}">
                      <a16:colId xmlns:a16="http://schemas.microsoft.com/office/drawing/2014/main" val="33862360"/>
                    </a:ext>
                  </a:extLst>
                </a:gridCol>
                <a:gridCol w="284374">
                  <a:extLst>
                    <a:ext uri="{9D8B030D-6E8A-4147-A177-3AD203B41FA5}">
                      <a16:colId xmlns:a16="http://schemas.microsoft.com/office/drawing/2014/main" val="2679664468"/>
                    </a:ext>
                  </a:extLst>
                </a:gridCol>
                <a:gridCol w="2968866">
                  <a:extLst>
                    <a:ext uri="{9D8B030D-6E8A-4147-A177-3AD203B41FA5}">
                      <a16:colId xmlns:a16="http://schemas.microsoft.com/office/drawing/2014/main" val="1873611964"/>
                    </a:ext>
                  </a:extLst>
                </a:gridCol>
                <a:gridCol w="762123">
                  <a:extLst>
                    <a:ext uri="{9D8B030D-6E8A-4147-A177-3AD203B41FA5}">
                      <a16:colId xmlns:a16="http://schemas.microsoft.com/office/drawing/2014/main" val="3998194732"/>
                    </a:ext>
                  </a:extLst>
                </a:gridCol>
                <a:gridCol w="762123">
                  <a:extLst>
                    <a:ext uri="{9D8B030D-6E8A-4147-A177-3AD203B41FA5}">
                      <a16:colId xmlns:a16="http://schemas.microsoft.com/office/drawing/2014/main" val="945603370"/>
                    </a:ext>
                  </a:extLst>
                </a:gridCol>
                <a:gridCol w="762123">
                  <a:extLst>
                    <a:ext uri="{9D8B030D-6E8A-4147-A177-3AD203B41FA5}">
                      <a16:colId xmlns:a16="http://schemas.microsoft.com/office/drawing/2014/main" val="2719831506"/>
                    </a:ext>
                  </a:extLst>
                </a:gridCol>
                <a:gridCol w="682498">
                  <a:extLst>
                    <a:ext uri="{9D8B030D-6E8A-4147-A177-3AD203B41FA5}">
                      <a16:colId xmlns:a16="http://schemas.microsoft.com/office/drawing/2014/main" val="1955523816"/>
                    </a:ext>
                  </a:extLst>
                </a:gridCol>
                <a:gridCol w="693873">
                  <a:extLst>
                    <a:ext uri="{9D8B030D-6E8A-4147-A177-3AD203B41FA5}">
                      <a16:colId xmlns:a16="http://schemas.microsoft.com/office/drawing/2014/main" val="1165492537"/>
                    </a:ext>
                  </a:extLst>
                </a:gridCol>
                <a:gridCol w="693873">
                  <a:extLst>
                    <a:ext uri="{9D8B030D-6E8A-4147-A177-3AD203B41FA5}">
                      <a16:colId xmlns:a16="http://schemas.microsoft.com/office/drawing/2014/main" val="2622490104"/>
                    </a:ext>
                  </a:extLst>
                </a:gridCol>
              </a:tblGrid>
              <a:tr h="1757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2981898"/>
                  </a:ext>
                </a:extLst>
              </a:tr>
              <a:tr h="2811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300377"/>
                  </a:ext>
                </a:extLst>
              </a:tr>
              <a:tr h="1757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1.820.064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1.820.064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940.179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926262"/>
                  </a:ext>
                </a:extLst>
              </a:tr>
              <a:tr h="17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819.973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819.973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257.418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327105"/>
                  </a:ext>
                </a:extLst>
              </a:tr>
              <a:tr h="17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178.027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178.027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56.927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905490"/>
                  </a:ext>
                </a:extLst>
              </a:tr>
              <a:tr h="17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147.760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352246"/>
                  </a:ext>
                </a:extLst>
              </a:tr>
              <a:tr h="17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147.760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44187"/>
                  </a:ext>
                </a:extLst>
              </a:tr>
              <a:tr h="17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VIII Censo Agropecuario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147.760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3986"/>
                  </a:ext>
                </a:extLst>
              </a:tr>
              <a:tr h="17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888189"/>
                  </a:ext>
                </a:extLst>
              </a:tr>
              <a:tr h="17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558780"/>
                  </a:ext>
                </a:extLst>
              </a:tr>
              <a:tr h="17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478.074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327748"/>
                  </a:ext>
                </a:extLst>
              </a:tr>
              <a:tr h="17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478.074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1292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0092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08: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FISCALÍA NACIONAL ECONÓMICA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707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001D9878-7E72-4AEF-BCEF-415D085EC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1BA788C-5563-4CD5-AFC5-B736551DBB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960070"/>
              </p:ext>
            </p:extLst>
          </p:nvPr>
        </p:nvGraphicFramePr>
        <p:xfrm>
          <a:off x="414336" y="1932414"/>
          <a:ext cx="8201487" cy="2144659"/>
        </p:xfrm>
        <a:graphic>
          <a:graphicData uri="http://schemas.openxmlformats.org/drawingml/2006/table">
            <a:tbl>
              <a:tblPr/>
              <a:tblGrid>
                <a:gridCol w="285170">
                  <a:extLst>
                    <a:ext uri="{9D8B030D-6E8A-4147-A177-3AD203B41FA5}">
                      <a16:colId xmlns:a16="http://schemas.microsoft.com/office/drawing/2014/main" val="3093048679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1015104569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2200829182"/>
                    </a:ext>
                  </a:extLst>
                </a:gridCol>
                <a:gridCol w="2977174">
                  <a:extLst>
                    <a:ext uri="{9D8B030D-6E8A-4147-A177-3AD203B41FA5}">
                      <a16:colId xmlns:a16="http://schemas.microsoft.com/office/drawing/2014/main" val="1649287463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2834272273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1186970637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3810067003"/>
                    </a:ext>
                  </a:extLst>
                </a:gridCol>
                <a:gridCol w="684408">
                  <a:extLst>
                    <a:ext uri="{9D8B030D-6E8A-4147-A177-3AD203B41FA5}">
                      <a16:colId xmlns:a16="http://schemas.microsoft.com/office/drawing/2014/main" val="3640347401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1107550094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614958053"/>
                    </a:ext>
                  </a:extLst>
                </a:gridCol>
              </a:tblGrid>
              <a:tr h="1702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6057121"/>
                  </a:ext>
                </a:extLst>
              </a:tr>
              <a:tr h="2723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891573"/>
                  </a:ext>
                </a:extLst>
              </a:tr>
              <a:tr h="170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6.981.152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6.981.152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2.019.905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12916"/>
                  </a:ext>
                </a:extLst>
              </a:tr>
              <a:tr h="170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5.447.202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5.447.202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1.691.246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707396"/>
                  </a:ext>
                </a:extLst>
              </a:tr>
              <a:tr h="170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1.354.064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1.351.064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323.032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019854"/>
                  </a:ext>
                </a:extLst>
              </a:tr>
              <a:tr h="170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52.129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197799"/>
                  </a:ext>
                </a:extLst>
              </a:tr>
              <a:tr h="170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52.129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662489"/>
                  </a:ext>
                </a:extLst>
              </a:tr>
              <a:tr h="170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127.757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130.757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44725"/>
                  </a:ext>
                </a:extLst>
              </a:tr>
              <a:tr h="170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287008"/>
                  </a:ext>
                </a:extLst>
              </a:tr>
              <a:tr h="170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045160"/>
                  </a:ext>
                </a:extLst>
              </a:tr>
              <a:tr h="170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379632"/>
                  </a:ext>
                </a:extLst>
              </a:tr>
              <a:tr h="170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121.255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121.255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9107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09,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NACIONAL DE TURISMO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041F439-562D-4B68-9D31-E70D185A6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C266D73-23D7-4430-B7F8-71874F0AC5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296266"/>
              </p:ext>
            </p:extLst>
          </p:nvPr>
        </p:nvGraphicFramePr>
        <p:xfrm>
          <a:off x="444088" y="1931704"/>
          <a:ext cx="8181049" cy="3153481"/>
        </p:xfrm>
        <a:graphic>
          <a:graphicData uri="http://schemas.openxmlformats.org/drawingml/2006/table">
            <a:tbl>
              <a:tblPr/>
              <a:tblGrid>
                <a:gridCol w="284460">
                  <a:extLst>
                    <a:ext uri="{9D8B030D-6E8A-4147-A177-3AD203B41FA5}">
                      <a16:colId xmlns:a16="http://schemas.microsoft.com/office/drawing/2014/main" val="20200074"/>
                    </a:ext>
                  </a:extLst>
                </a:gridCol>
                <a:gridCol w="284460">
                  <a:extLst>
                    <a:ext uri="{9D8B030D-6E8A-4147-A177-3AD203B41FA5}">
                      <a16:colId xmlns:a16="http://schemas.microsoft.com/office/drawing/2014/main" val="1737475601"/>
                    </a:ext>
                  </a:extLst>
                </a:gridCol>
                <a:gridCol w="284460">
                  <a:extLst>
                    <a:ext uri="{9D8B030D-6E8A-4147-A177-3AD203B41FA5}">
                      <a16:colId xmlns:a16="http://schemas.microsoft.com/office/drawing/2014/main" val="3124858916"/>
                    </a:ext>
                  </a:extLst>
                </a:gridCol>
                <a:gridCol w="2969754">
                  <a:extLst>
                    <a:ext uri="{9D8B030D-6E8A-4147-A177-3AD203B41FA5}">
                      <a16:colId xmlns:a16="http://schemas.microsoft.com/office/drawing/2014/main" val="3955503364"/>
                    </a:ext>
                  </a:extLst>
                </a:gridCol>
                <a:gridCol w="762351">
                  <a:extLst>
                    <a:ext uri="{9D8B030D-6E8A-4147-A177-3AD203B41FA5}">
                      <a16:colId xmlns:a16="http://schemas.microsoft.com/office/drawing/2014/main" val="3907897610"/>
                    </a:ext>
                  </a:extLst>
                </a:gridCol>
                <a:gridCol w="762351">
                  <a:extLst>
                    <a:ext uri="{9D8B030D-6E8A-4147-A177-3AD203B41FA5}">
                      <a16:colId xmlns:a16="http://schemas.microsoft.com/office/drawing/2014/main" val="3328580072"/>
                    </a:ext>
                  </a:extLst>
                </a:gridCol>
                <a:gridCol w="762351">
                  <a:extLst>
                    <a:ext uri="{9D8B030D-6E8A-4147-A177-3AD203B41FA5}">
                      <a16:colId xmlns:a16="http://schemas.microsoft.com/office/drawing/2014/main" val="1445722812"/>
                    </a:ext>
                  </a:extLst>
                </a:gridCol>
                <a:gridCol w="682702">
                  <a:extLst>
                    <a:ext uri="{9D8B030D-6E8A-4147-A177-3AD203B41FA5}">
                      <a16:colId xmlns:a16="http://schemas.microsoft.com/office/drawing/2014/main" val="2971767288"/>
                    </a:ext>
                  </a:extLst>
                </a:gridCol>
                <a:gridCol w="694080">
                  <a:extLst>
                    <a:ext uri="{9D8B030D-6E8A-4147-A177-3AD203B41FA5}">
                      <a16:colId xmlns:a16="http://schemas.microsoft.com/office/drawing/2014/main" val="1122633967"/>
                    </a:ext>
                  </a:extLst>
                </a:gridCol>
                <a:gridCol w="694080">
                  <a:extLst>
                    <a:ext uri="{9D8B030D-6E8A-4147-A177-3AD203B41FA5}">
                      <a16:colId xmlns:a16="http://schemas.microsoft.com/office/drawing/2014/main" val="3319575453"/>
                    </a:ext>
                  </a:extLst>
                </a:gridCol>
              </a:tblGrid>
              <a:tr h="1695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3394193"/>
                  </a:ext>
                </a:extLst>
              </a:tr>
              <a:tr h="2712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5199450"/>
                  </a:ext>
                </a:extLst>
              </a:tr>
              <a:tr h="169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20.001.618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20.001.618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4.135.724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32042"/>
                  </a:ext>
                </a:extLst>
              </a:tr>
              <a:tr h="169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8.190.416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8.190.416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2.615.902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948435"/>
                  </a:ext>
                </a:extLst>
              </a:tr>
              <a:tr h="169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1.958.904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1.958.904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394.826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337204"/>
                  </a:ext>
                </a:extLst>
              </a:tr>
              <a:tr h="169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223.753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6633426"/>
                  </a:ext>
                </a:extLst>
              </a:tr>
              <a:tr h="169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223.753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3981351"/>
                  </a:ext>
                </a:extLst>
              </a:tr>
              <a:tr h="169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9.313.400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9.313.400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645.646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232098"/>
                  </a:ext>
                </a:extLst>
              </a:tr>
              <a:tr h="169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9.313.400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9.313.400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645.646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564757"/>
                  </a:ext>
                </a:extLst>
              </a:tr>
              <a:tr h="169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Vacaciones Tercera Edad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5.549.510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5.549.510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46.355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782615"/>
                  </a:ext>
                </a:extLst>
              </a:tr>
              <a:tr h="169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Giras de Estudio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2.392.718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2.392.718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30.732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357877"/>
                  </a:ext>
                </a:extLst>
              </a:tr>
              <a:tr h="169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Turismo Familiar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1.371.172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1.371.172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568.559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818325"/>
                  </a:ext>
                </a:extLst>
              </a:tr>
              <a:tr h="169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538.898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538.898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135.131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577253"/>
                  </a:ext>
                </a:extLst>
              </a:tr>
              <a:tr h="169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338595"/>
                  </a:ext>
                </a:extLst>
              </a:tr>
              <a:tr h="169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163.237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163.237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029389"/>
                  </a:ext>
                </a:extLst>
              </a:tr>
              <a:tr h="169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373.436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373.436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114.184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49729"/>
                  </a:ext>
                </a:extLst>
              </a:tr>
              <a:tr h="169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215644"/>
                  </a:ext>
                </a:extLst>
              </a:tr>
              <a:tr h="169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29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09, Programa 03: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DE PROMOCIÓN INTERNACIONAL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2E7A1506-D7F9-4EEA-BDAC-DE63839A7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B23D55E-797C-4CD4-B8A5-AFD688F454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791023"/>
              </p:ext>
            </p:extLst>
          </p:nvPr>
        </p:nvGraphicFramePr>
        <p:xfrm>
          <a:off x="414336" y="1912264"/>
          <a:ext cx="8201487" cy="1876773"/>
        </p:xfrm>
        <a:graphic>
          <a:graphicData uri="http://schemas.openxmlformats.org/drawingml/2006/table">
            <a:tbl>
              <a:tblPr/>
              <a:tblGrid>
                <a:gridCol w="285170">
                  <a:extLst>
                    <a:ext uri="{9D8B030D-6E8A-4147-A177-3AD203B41FA5}">
                      <a16:colId xmlns:a16="http://schemas.microsoft.com/office/drawing/2014/main" val="3809779310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3581000698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2773197450"/>
                    </a:ext>
                  </a:extLst>
                </a:gridCol>
                <a:gridCol w="2977174">
                  <a:extLst>
                    <a:ext uri="{9D8B030D-6E8A-4147-A177-3AD203B41FA5}">
                      <a16:colId xmlns:a16="http://schemas.microsoft.com/office/drawing/2014/main" val="3044390960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3047828989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3775197890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4260402839"/>
                    </a:ext>
                  </a:extLst>
                </a:gridCol>
                <a:gridCol w="684408">
                  <a:extLst>
                    <a:ext uri="{9D8B030D-6E8A-4147-A177-3AD203B41FA5}">
                      <a16:colId xmlns:a16="http://schemas.microsoft.com/office/drawing/2014/main" val="2257299792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3179483777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2584669023"/>
                    </a:ext>
                  </a:extLst>
                </a:gridCol>
              </a:tblGrid>
              <a:tr h="1770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000610"/>
                  </a:ext>
                </a:extLst>
              </a:tr>
              <a:tr h="2832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418376"/>
                  </a:ext>
                </a:extLst>
              </a:tr>
              <a:tr h="177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9.276.683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9.276.683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760.388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722455"/>
                  </a:ext>
                </a:extLst>
              </a:tr>
              <a:tr h="177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783.366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783.366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237.289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751546"/>
                  </a:ext>
                </a:extLst>
              </a:tr>
              <a:tr h="177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8.255.523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7.305.523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402.954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503000"/>
                  </a:ext>
                </a:extLst>
              </a:tr>
              <a:tr h="177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1.073.158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128683"/>
                  </a:ext>
                </a:extLst>
              </a:tr>
              <a:tr h="177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1.073.158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348406"/>
                  </a:ext>
                </a:extLst>
              </a:tr>
              <a:tr h="177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Campeonato Mundial Fórmula E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817672"/>
                  </a:ext>
                </a:extLst>
              </a:tr>
              <a:tr h="177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Concursos Públicos de Promoción Internacional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946940"/>
                  </a:ext>
                </a:extLst>
              </a:tr>
              <a:tr h="177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114.636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114.636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3149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9925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16: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DE COOPERACIÓN TÉCNICA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14D0B04D-8077-4923-A57C-F3B324281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C1B3067-C4E0-43D8-BADA-74EC7B5910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45702"/>
              </p:ext>
            </p:extLst>
          </p:nvPr>
        </p:nvGraphicFramePr>
        <p:xfrm>
          <a:off x="414336" y="1849844"/>
          <a:ext cx="8201487" cy="3523363"/>
        </p:xfrm>
        <a:graphic>
          <a:graphicData uri="http://schemas.openxmlformats.org/drawingml/2006/table">
            <a:tbl>
              <a:tblPr/>
              <a:tblGrid>
                <a:gridCol w="285170">
                  <a:extLst>
                    <a:ext uri="{9D8B030D-6E8A-4147-A177-3AD203B41FA5}">
                      <a16:colId xmlns:a16="http://schemas.microsoft.com/office/drawing/2014/main" val="812909056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795024369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1454588408"/>
                    </a:ext>
                  </a:extLst>
                </a:gridCol>
                <a:gridCol w="2977174">
                  <a:extLst>
                    <a:ext uri="{9D8B030D-6E8A-4147-A177-3AD203B41FA5}">
                      <a16:colId xmlns:a16="http://schemas.microsoft.com/office/drawing/2014/main" val="1069276733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1526134884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2365488971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2392029101"/>
                    </a:ext>
                  </a:extLst>
                </a:gridCol>
                <a:gridCol w="684408">
                  <a:extLst>
                    <a:ext uri="{9D8B030D-6E8A-4147-A177-3AD203B41FA5}">
                      <a16:colId xmlns:a16="http://schemas.microsoft.com/office/drawing/2014/main" val="1208277871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427916821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3679917282"/>
                    </a:ext>
                  </a:extLst>
                </a:gridCol>
              </a:tblGrid>
              <a:tr h="1710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3323945"/>
                  </a:ext>
                </a:extLst>
              </a:tr>
              <a:tr h="2736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370552"/>
                  </a:ext>
                </a:extLst>
              </a:tr>
              <a:tr h="171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53.708.581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53.708.581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8.648.728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382324"/>
                  </a:ext>
                </a:extLst>
              </a:tr>
              <a:tr h="171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8.798.180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8.798.180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3.014.685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946863"/>
                  </a:ext>
                </a:extLst>
              </a:tr>
              <a:tr h="171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2.449.105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2.449.105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441.057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765988"/>
                  </a:ext>
                </a:extLst>
              </a:tr>
              <a:tr h="171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137.902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137.902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884.066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225140"/>
                  </a:ext>
                </a:extLst>
              </a:tr>
              <a:tr h="171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137.902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137.902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775.749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24143"/>
                  </a:ext>
                </a:extLst>
              </a:tr>
              <a:tr h="171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142854"/>
                  </a:ext>
                </a:extLst>
              </a:tr>
              <a:tr h="171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41.777.000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41.777.000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3.831.039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796349"/>
                  </a:ext>
                </a:extLst>
              </a:tr>
              <a:tr h="171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41.777.000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41.777.000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3.831.039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89159"/>
                  </a:ext>
                </a:extLst>
              </a:tr>
              <a:tr h="171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Competitividad de la MIPE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12.871.080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12.871.080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1.046.436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375521"/>
                  </a:ext>
                </a:extLst>
              </a:tr>
              <a:tr h="171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Emprendedores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5.968.434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5.968.434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168583"/>
                  </a:ext>
                </a:extLst>
              </a:tr>
              <a:tr h="171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Dirigido a Grupos de Empresas Asociatividad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9.451.912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9.451.912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1.254.123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326762"/>
                  </a:ext>
                </a:extLst>
              </a:tr>
              <a:tr h="171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Empresarial en los Territorios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13.485.564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13.485.564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1.305.656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983959"/>
                  </a:ext>
                </a:extLst>
              </a:tr>
              <a:tr h="171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15696"/>
                  </a:ext>
                </a:extLst>
              </a:tr>
              <a:tr h="171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546.394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546.394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122.657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492237"/>
                  </a:ext>
                </a:extLst>
              </a:tr>
              <a:tr h="171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44.250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42.298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365575"/>
                  </a:ext>
                </a:extLst>
              </a:tr>
              <a:tr h="171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502.144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502.144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80.359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164954"/>
                  </a:ext>
                </a:extLst>
              </a:tr>
              <a:tr h="171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076960"/>
                  </a:ext>
                </a:extLst>
              </a:tr>
              <a:tr h="171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480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19: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COMITÉ INNOVA CHILE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08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3FB1F3BB-1843-4EB9-8055-4190FCF6E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3C6CAD4-9845-497E-8076-23B98FCACB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481521"/>
              </p:ext>
            </p:extLst>
          </p:nvPr>
        </p:nvGraphicFramePr>
        <p:xfrm>
          <a:off x="414336" y="1916426"/>
          <a:ext cx="8210798" cy="2160648"/>
        </p:xfrm>
        <a:graphic>
          <a:graphicData uri="http://schemas.openxmlformats.org/drawingml/2006/table">
            <a:tbl>
              <a:tblPr/>
              <a:tblGrid>
                <a:gridCol w="285494">
                  <a:extLst>
                    <a:ext uri="{9D8B030D-6E8A-4147-A177-3AD203B41FA5}">
                      <a16:colId xmlns:a16="http://schemas.microsoft.com/office/drawing/2014/main" val="3432946490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1612233248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4246020937"/>
                    </a:ext>
                  </a:extLst>
                </a:gridCol>
                <a:gridCol w="2980554">
                  <a:extLst>
                    <a:ext uri="{9D8B030D-6E8A-4147-A177-3AD203B41FA5}">
                      <a16:colId xmlns:a16="http://schemas.microsoft.com/office/drawing/2014/main" val="3115582560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2633534164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1344982389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500063759"/>
                    </a:ext>
                  </a:extLst>
                </a:gridCol>
                <a:gridCol w="685185">
                  <a:extLst>
                    <a:ext uri="{9D8B030D-6E8A-4147-A177-3AD203B41FA5}">
                      <a16:colId xmlns:a16="http://schemas.microsoft.com/office/drawing/2014/main" val="1219417041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2008240424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1886348542"/>
                    </a:ext>
                  </a:extLst>
                </a:gridCol>
              </a:tblGrid>
              <a:tr h="1714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5348304"/>
                  </a:ext>
                </a:extLst>
              </a:tr>
              <a:tr h="2743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07089"/>
                  </a:ext>
                </a:extLst>
              </a:tr>
              <a:tr h="171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44.758.093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44.758.093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10.479.715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681488"/>
                  </a:ext>
                </a:extLst>
              </a:tr>
              <a:tr h="171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2.310.608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2.310.608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685.171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217350"/>
                  </a:ext>
                </a:extLst>
              </a:tr>
              <a:tr h="171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948.631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948.631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149.927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940784"/>
                  </a:ext>
                </a:extLst>
              </a:tr>
              <a:tr h="171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12.155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121550,0%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121550,0%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709569"/>
                  </a:ext>
                </a:extLst>
              </a:tr>
              <a:tr h="171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12.155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121550,0%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121550,0%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405453"/>
                  </a:ext>
                </a:extLst>
              </a:tr>
              <a:tr h="171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9.632.462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654564"/>
                  </a:ext>
                </a:extLst>
              </a:tr>
              <a:tr h="171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9.632.462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389405"/>
                  </a:ext>
                </a:extLst>
              </a:tr>
              <a:tr h="171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Empresarial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9.632.462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152895"/>
                  </a:ext>
                </a:extLst>
              </a:tr>
              <a:tr h="171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223822"/>
                  </a:ext>
                </a:extLst>
              </a:tr>
              <a:tr h="171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018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21: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AGENCIA DE PROMOCIÓN DE LA INVERSIÓN EXTRANJERA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270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E3975FB-7A1E-4B3D-8D8D-E2D50961E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99AAE32-671F-44C3-AB57-41F2DFA4FE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226224"/>
              </p:ext>
            </p:extLst>
          </p:nvPr>
        </p:nvGraphicFramePr>
        <p:xfrm>
          <a:off x="448656" y="1982345"/>
          <a:ext cx="8167168" cy="2526778"/>
        </p:xfrm>
        <a:graphic>
          <a:graphicData uri="http://schemas.openxmlformats.org/drawingml/2006/table">
            <a:tbl>
              <a:tblPr/>
              <a:tblGrid>
                <a:gridCol w="283977">
                  <a:extLst>
                    <a:ext uri="{9D8B030D-6E8A-4147-A177-3AD203B41FA5}">
                      <a16:colId xmlns:a16="http://schemas.microsoft.com/office/drawing/2014/main" val="2066815201"/>
                    </a:ext>
                  </a:extLst>
                </a:gridCol>
                <a:gridCol w="283977">
                  <a:extLst>
                    <a:ext uri="{9D8B030D-6E8A-4147-A177-3AD203B41FA5}">
                      <a16:colId xmlns:a16="http://schemas.microsoft.com/office/drawing/2014/main" val="4245098148"/>
                    </a:ext>
                  </a:extLst>
                </a:gridCol>
                <a:gridCol w="283977">
                  <a:extLst>
                    <a:ext uri="{9D8B030D-6E8A-4147-A177-3AD203B41FA5}">
                      <a16:colId xmlns:a16="http://schemas.microsoft.com/office/drawing/2014/main" val="2696859846"/>
                    </a:ext>
                  </a:extLst>
                </a:gridCol>
                <a:gridCol w="2964716">
                  <a:extLst>
                    <a:ext uri="{9D8B030D-6E8A-4147-A177-3AD203B41FA5}">
                      <a16:colId xmlns:a16="http://schemas.microsoft.com/office/drawing/2014/main" val="2046391225"/>
                    </a:ext>
                  </a:extLst>
                </a:gridCol>
                <a:gridCol w="761057">
                  <a:extLst>
                    <a:ext uri="{9D8B030D-6E8A-4147-A177-3AD203B41FA5}">
                      <a16:colId xmlns:a16="http://schemas.microsoft.com/office/drawing/2014/main" val="3416561988"/>
                    </a:ext>
                  </a:extLst>
                </a:gridCol>
                <a:gridCol w="761057">
                  <a:extLst>
                    <a:ext uri="{9D8B030D-6E8A-4147-A177-3AD203B41FA5}">
                      <a16:colId xmlns:a16="http://schemas.microsoft.com/office/drawing/2014/main" val="27383707"/>
                    </a:ext>
                  </a:extLst>
                </a:gridCol>
                <a:gridCol w="761057">
                  <a:extLst>
                    <a:ext uri="{9D8B030D-6E8A-4147-A177-3AD203B41FA5}">
                      <a16:colId xmlns:a16="http://schemas.microsoft.com/office/drawing/2014/main" val="2558877278"/>
                    </a:ext>
                  </a:extLst>
                </a:gridCol>
                <a:gridCol w="681544">
                  <a:extLst>
                    <a:ext uri="{9D8B030D-6E8A-4147-A177-3AD203B41FA5}">
                      <a16:colId xmlns:a16="http://schemas.microsoft.com/office/drawing/2014/main" val="1858271075"/>
                    </a:ext>
                  </a:extLst>
                </a:gridCol>
                <a:gridCol w="692903">
                  <a:extLst>
                    <a:ext uri="{9D8B030D-6E8A-4147-A177-3AD203B41FA5}">
                      <a16:colId xmlns:a16="http://schemas.microsoft.com/office/drawing/2014/main" val="3347819613"/>
                    </a:ext>
                  </a:extLst>
                </a:gridCol>
                <a:gridCol w="692903">
                  <a:extLst>
                    <a:ext uri="{9D8B030D-6E8A-4147-A177-3AD203B41FA5}">
                      <a16:colId xmlns:a16="http://schemas.microsoft.com/office/drawing/2014/main" val="2240783948"/>
                    </a:ext>
                  </a:extLst>
                </a:gridCol>
              </a:tblGrid>
              <a:tr h="1730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719218"/>
                  </a:ext>
                </a:extLst>
              </a:tr>
              <a:tr h="2769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154321"/>
                  </a:ext>
                </a:extLst>
              </a:tr>
              <a:tr h="17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4.915.078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4.915.078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1.311.859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577667"/>
                  </a:ext>
                </a:extLst>
              </a:tr>
              <a:tr h="17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2.852.392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2.852.392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825.812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755003"/>
                  </a:ext>
                </a:extLst>
              </a:tr>
              <a:tr h="17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1.300.645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1.300.645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198.589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80761"/>
                  </a:ext>
                </a:extLst>
              </a:tr>
              <a:tr h="17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287.458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121357"/>
                  </a:ext>
                </a:extLst>
              </a:tr>
              <a:tr h="17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287.458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151680"/>
                  </a:ext>
                </a:extLst>
              </a:tr>
              <a:tr h="17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Promoción de Exportaciones - DIRECON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287.458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05250"/>
                  </a:ext>
                </a:extLst>
              </a:tr>
              <a:tr h="17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75.206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429800"/>
                  </a:ext>
                </a:extLst>
              </a:tr>
              <a:tr h="17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764544"/>
                  </a:ext>
                </a:extLst>
              </a:tr>
              <a:tr h="17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321540"/>
                  </a:ext>
                </a:extLst>
              </a:tr>
              <a:tr h="17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323304"/>
                  </a:ext>
                </a:extLst>
              </a:tr>
              <a:tr h="17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463130"/>
                  </a:ext>
                </a:extLst>
              </a:tr>
              <a:tr h="17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897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Respecto a la ejecución por Programa, las mayores tasas de ejecución del presupuesto vigente corresponde al  </a:t>
            </a:r>
            <a:r>
              <a:rPr lang="pt-BR" sz="1600" dirty="0"/>
              <a:t>Programa Censo que registra </a:t>
            </a:r>
            <a:r>
              <a:rPr lang="es-CL" sz="1600" dirty="0"/>
              <a:t>un</a:t>
            </a:r>
            <a:r>
              <a:rPr lang="pt-BR" sz="1600" dirty="0"/>
              <a:t> 51,7%; seguido de INE </a:t>
            </a:r>
            <a:r>
              <a:rPr lang="es-CL" sz="1600" dirty="0"/>
              <a:t>con</a:t>
            </a:r>
            <a:r>
              <a:rPr lang="pt-BR" sz="1600" dirty="0"/>
              <a:t> </a:t>
            </a:r>
            <a:r>
              <a:rPr lang="es-CL" sz="1600" dirty="0"/>
              <a:t>un</a:t>
            </a:r>
            <a:r>
              <a:rPr lang="pt-BR" sz="1600" dirty="0"/>
              <a:t> 37,5%.  La menor </a:t>
            </a:r>
            <a:r>
              <a:rPr lang="es-CL" sz="1600" dirty="0"/>
              <a:t>tasa de 1,7% corresponde al Programa Iniciativa Científica </a:t>
            </a:r>
            <a:r>
              <a:rPr lang="es-CL" sz="1600" dirty="0" err="1"/>
              <a:t>Millenium</a:t>
            </a:r>
            <a:r>
              <a:rPr lang="pt-BR" sz="1600" dirty="0"/>
              <a:t>. Por </a:t>
            </a:r>
            <a:r>
              <a:rPr lang="es-CL" sz="1600" dirty="0"/>
              <a:t>su</a:t>
            </a:r>
            <a:r>
              <a:rPr lang="pt-BR" sz="1600" dirty="0"/>
              <a:t> parte e</a:t>
            </a:r>
            <a:r>
              <a:rPr lang="es-CL" sz="1600" dirty="0"/>
              <a:t>l Programa CORFO concentra el 65,6% del presupuesto de la Partida y alcanzó a abril una ejecución de 21% del presupuesto aprobado por el Congreso.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A nivel de subtítulo, el mayor gasto se registra en los subtítulo 23 </a:t>
            </a:r>
            <a:r>
              <a:rPr lang="es-CL" sz="1600" b="1" dirty="0"/>
              <a:t>“prestaciones de seguridad social” </a:t>
            </a:r>
            <a:r>
              <a:rPr lang="es-CL" sz="1600" dirty="0"/>
              <a:t>con una ejecución de </a:t>
            </a:r>
            <a:r>
              <a:rPr lang="es-CL" sz="1600" b="1" dirty="0"/>
              <a:t>125,5%</a:t>
            </a:r>
            <a:r>
              <a:rPr lang="es-CL" sz="1600" dirty="0"/>
              <a:t> explicado por la aplicación de la ley de Incentivo al Retiro; seguido del subtítulo 34 </a:t>
            </a:r>
            <a:r>
              <a:rPr lang="es-CL" sz="1600" b="1" dirty="0"/>
              <a:t>“servicio de la deuda” </a:t>
            </a:r>
            <a:r>
              <a:rPr lang="es-CL" sz="1600" dirty="0"/>
              <a:t>con una ejecución de</a:t>
            </a:r>
            <a:r>
              <a:rPr lang="es-CL" sz="1600" b="1" dirty="0"/>
              <a:t> 106%,</a:t>
            </a:r>
            <a:r>
              <a:rPr lang="es-CL" sz="1600" dirty="0"/>
              <a:t> destinado al pago de las obligaciones devengadas al 31 de diciembre de 2017 (deuda flotante).</a:t>
            </a:r>
            <a:endParaRPr lang="es-CL" sz="1600" b="1" dirty="0">
              <a:solidFill>
                <a:srgbClr val="FF0000"/>
              </a:solidFill>
              <a:latin typeface="+mn-lt"/>
              <a:ea typeface="Verdana" pitchFamily="34" charset="0"/>
              <a:cs typeface="Verdana" pitchFamily="34" charset="0"/>
            </a:endParaRP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8F109559-B5F4-40A7-B4F5-CE1FCD4460F6}"/>
              </a:ext>
            </a:extLst>
          </p:cNvPr>
          <p:cNvSpPr txBox="1">
            <a:spLocks/>
          </p:cNvSpPr>
          <p:nvPr/>
        </p:nvSpPr>
        <p:spPr>
          <a:xfrm>
            <a:off x="414338" y="548680"/>
            <a:ext cx="8210798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Ministerio de Economía, Fomento y Turismo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23: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INSTITUTO NACIONAL DE PROPIEDAD INDUSTRIAL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16C0EEF3-DE6C-4722-A246-DBB1A8816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E008588-F129-426D-B66D-32E70C8D88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91366"/>
              </p:ext>
            </p:extLst>
          </p:nvPr>
        </p:nvGraphicFramePr>
        <p:xfrm>
          <a:off x="414336" y="1988784"/>
          <a:ext cx="8118103" cy="2016277"/>
        </p:xfrm>
        <a:graphic>
          <a:graphicData uri="http://schemas.openxmlformats.org/drawingml/2006/table">
            <a:tbl>
              <a:tblPr/>
              <a:tblGrid>
                <a:gridCol w="282271">
                  <a:extLst>
                    <a:ext uri="{9D8B030D-6E8A-4147-A177-3AD203B41FA5}">
                      <a16:colId xmlns:a16="http://schemas.microsoft.com/office/drawing/2014/main" val="239235474"/>
                    </a:ext>
                  </a:extLst>
                </a:gridCol>
                <a:gridCol w="282271">
                  <a:extLst>
                    <a:ext uri="{9D8B030D-6E8A-4147-A177-3AD203B41FA5}">
                      <a16:colId xmlns:a16="http://schemas.microsoft.com/office/drawing/2014/main" val="4078813581"/>
                    </a:ext>
                  </a:extLst>
                </a:gridCol>
                <a:gridCol w="282271">
                  <a:extLst>
                    <a:ext uri="{9D8B030D-6E8A-4147-A177-3AD203B41FA5}">
                      <a16:colId xmlns:a16="http://schemas.microsoft.com/office/drawing/2014/main" val="3262147923"/>
                    </a:ext>
                  </a:extLst>
                </a:gridCol>
                <a:gridCol w="2946906">
                  <a:extLst>
                    <a:ext uri="{9D8B030D-6E8A-4147-A177-3AD203B41FA5}">
                      <a16:colId xmlns:a16="http://schemas.microsoft.com/office/drawing/2014/main" val="2266727074"/>
                    </a:ext>
                  </a:extLst>
                </a:gridCol>
                <a:gridCol w="756485">
                  <a:extLst>
                    <a:ext uri="{9D8B030D-6E8A-4147-A177-3AD203B41FA5}">
                      <a16:colId xmlns:a16="http://schemas.microsoft.com/office/drawing/2014/main" val="60864516"/>
                    </a:ext>
                  </a:extLst>
                </a:gridCol>
                <a:gridCol w="756485">
                  <a:extLst>
                    <a:ext uri="{9D8B030D-6E8A-4147-A177-3AD203B41FA5}">
                      <a16:colId xmlns:a16="http://schemas.microsoft.com/office/drawing/2014/main" val="2698807966"/>
                    </a:ext>
                  </a:extLst>
                </a:gridCol>
                <a:gridCol w="756485">
                  <a:extLst>
                    <a:ext uri="{9D8B030D-6E8A-4147-A177-3AD203B41FA5}">
                      <a16:colId xmlns:a16="http://schemas.microsoft.com/office/drawing/2014/main" val="2526987902"/>
                    </a:ext>
                  </a:extLst>
                </a:gridCol>
                <a:gridCol w="677449">
                  <a:extLst>
                    <a:ext uri="{9D8B030D-6E8A-4147-A177-3AD203B41FA5}">
                      <a16:colId xmlns:a16="http://schemas.microsoft.com/office/drawing/2014/main" val="3139121231"/>
                    </a:ext>
                  </a:extLst>
                </a:gridCol>
                <a:gridCol w="688740">
                  <a:extLst>
                    <a:ext uri="{9D8B030D-6E8A-4147-A177-3AD203B41FA5}">
                      <a16:colId xmlns:a16="http://schemas.microsoft.com/office/drawing/2014/main" val="3071707006"/>
                    </a:ext>
                  </a:extLst>
                </a:gridCol>
                <a:gridCol w="688740">
                  <a:extLst>
                    <a:ext uri="{9D8B030D-6E8A-4147-A177-3AD203B41FA5}">
                      <a16:colId xmlns:a16="http://schemas.microsoft.com/office/drawing/2014/main" val="3871073328"/>
                    </a:ext>
                  </a:extLst>
                </a:gridCol>
              </a:tblGrid>
              <a:tr h="1738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957596"/>
                  </a:ext>
                </a:extLst>
              </a:tr>
              <a:tr h="2781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838973"/>
                  </a:ext>
                </a:extLst>
              </a:tr>
              <a:tr h="173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6.954.079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6.954.079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2.136.505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990819"/>
                  </a:ext>
                </a:extLst>
              </a:tr>
              <a:tr h="173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5.568.575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5.568.575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1.831.306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285890"/>
                  </a:ext>
                </a:extLst>
              </a:tr>
              <a:tr h="173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1.105.246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1.105.246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275.030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991625"/>
                  </a:ext>
                </a:extLst>
              </a:tr>
              <a:tr h="173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126.678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820190"/>
                  </a:ext>
                </a:extLst>
              </a:tr>
              <a:tr h="173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126.678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513461"/>
                  </a:ext>
                </a:extLst>
              </a:tr>
              <a:tr h="173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153.580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153.580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30.169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36392"/>
                  </a:ext>
                </a:extLst>
              </a:tr>
              <a:tr h="173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558563"/>
                  </a:ext>
                </a:extLst>
              </a:tr>
              <a:tr h="173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47.299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134631"/>
                  </a:ext>
                </a:extLst>
              </a:tr>
              <a:tr h="173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105.255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20.681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562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24: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TURISMO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C45594B7-C36E-494E-84FC-C66E1CBC303D}"/>
              </a:ext>
            </a:extLst>
          </p:cNvPr>
          <p:cNvSpPr txBox="1">
            <a:spLocks/>
          </p:cNvSpPr>
          <p:nvPr/>
        </p:nvSpPr>
        <p:spPr>
          <a:xfrm>
            <a:off x="500062" y="6309998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FA0B03E-AAD6-40C9-BB35-4B2F36DE11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922499"/>
              </p:ext>
            </p:extLst>
          </p:nvPr>
        </p:nvGraphicFramePr>
        <p:xfrm>
          <a:off x="414336" y="1988840"/>
          <a:ext cx="8210798" cy="3600396"/>
        </p:xfrm>
        <a:graphic>
          <a:graphicData uri="http://schemas.openxmlformats.org/drawingml/2006/table">
            <a:tbl>
              <a:tblPr/>
              <a:tblGrid>
                <a:gridCol w="285494">
                  <a:extLst>
                    <a:ext uri="{9D8B030D-6E8A-4147-A177-3AD203B41FA5}">
                      <a16:colId xmlns:a16="http://schemas.microsoft.com/office/drawing/2014/main" val="1489422162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2144071739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6890129"/>
                    </a:ext>
                  </a:extLst>
                </a:gridCol>
                <a:gridCol w="2980554">
                  <a:extLst>
                    <a:ext uri="{9D8B030D-6E8A-4147-A177-3AD203B41FA5}">
                      <a16:colId xmlns:a16="http://schemas.microsoft.com/office/drawing/2014/main" val="1120256926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2151569127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3138231202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3583425753"/>
                    </a:ext>
                  </a:extLst>
                </a:gridCol>
                <a:gridCol w="685185">
                  <a:extLst>
                    <a:ext uri="{9D8B030D-6E8A-4147-A177-3AD203B41FA5}">
                      <a16:colId xmlns:a16="http://schemas.microsoft.com/office/drawing/2014/main" val="4253155027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288674793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2214035406"/>
                    </a:ext>
                  </a:extLst>
                </a:gridCol>
              </a:tblGrid>
              <a:tr h="1698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5177782"/>
                  </a:ext>
                </a:extLst>
              </a:tr>
              <a:tr h="271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82254"/>
                  </a:ext>
                </a:extLst>
              </a:tr>
              <a:tr h="16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4.535.707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4.648.946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1.107.201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914364"/>
                  </a:ext>
                </a:extLst>
              </a:tr>
              <a:tr h="16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1.125.496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1.125.496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346.560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483089"/>
                  </a:ext>
                </a:extLst>
              </a:tr>
              <a:tr h="16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554.469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739.835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185.366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011526"/>
                  </a:ext>
                </a:extLst>
              </a:tr>
              <a:tr h="16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2.034.942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1.849.576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-185.366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599.500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734515"/>
                  </a:ext>
                </a:extLst>
              </a:tr>
              <a:tr h="16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118.312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-56.752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814742"/>
                  </a:ext>
                </a:extLst>
              </a:tr>
              <a:tr h="16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118.312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-56.752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724043"/>
                  </a:ext>
                </a:extLst>
              </a:tr>
              <a:tr h="16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1.913.162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1.784.548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-128.614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599.500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590834"/>
                  </a:ext>
                </a:extLst>
              </a:tr>
              <a:tr h="16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Turístico Sustentable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1.913.162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1.784.548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-128.614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599.500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738085"/>
                  </a:ext>
                </a:extLst>
              </a:tr>
              <a:tr h="16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01718"/>
                  </a:ext>
                </a:extLst>
              </a:tr>
              <a:tr h="16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de Turismo Social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324638"/>
                  </a:ext>
                </a:extLst>
              </a:tr>
              <a:tr h="16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804964"/>
                  </a:ext>
                </a:extLst>
              </a:tr>
              <a:tr h="16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0257336"/>
                  </a:ext>
                </a:extLst>
              </a:tr>
              <a:tr h="16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Naciones Unidas para el Desarrollo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256.500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168414"/>
                  </a:ext>
                </a:extLst>
              </a:tr>
              <a:tr h="271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Regional de Desarrollo Productivo de la Araucanía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628606"/>
                  </a:ext>
                </a:extLst>
              </a:tr>
              <a:tr h="16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0017"/>
                  </a:ext>
                </a:extLst>
              </a:tr>
              <a:tr h="16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332"/>
                  </a:ext>
                </a:extLst>
              </a:tr>
              <a:tr h="16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100.511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780415"/>
                  </a:ext>
                </a:extLst>
              </a:tr>
              <a:tr h="16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100.511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039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25: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SUPERINTENDENCIA DE INSOLVENCIA Y REEMPRENDIMIENTO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2740BC5E-13A3-466B-900C-72948B76D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3642912-93F4-4351-8351-270942FD28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61880"/>
              </p:ext>
            </p:extLst>
          </p:nvPr>
        </p:nvGraphicFramePr>
        <p:xfrm>
          <a:off x="414336" y="1982300"/>
          <a:ext cx="8210797" cy="3259438"/>
        </p:xfrm>
        <a:graphic>
          <a:graphicData uri="http://schemas.openxmlformats.org/drawingml/2006/table">
            <a:tbl>
              <a:tblPr/>
              <a:tblGrid>
                <a:gridCol w="285097">
                  <a:extLst>
                    <a:ext uri="{9D8B030D-6E8A-4147-A177-3AD203B41FA5}">
                      <a16:colId xmlns:a16="http://schemas.microsoft.com/office/drawing/2014/main" val="3578463597"/>
                    </a:ext>
                  </a:extLst>
                </a:gridCol>
                <a:gridCol w="285097">
                  <a:extLst>
                    <a:ext uri="{9D8B030D-6E8A-4147-A177-3AD203B41FA5}">
                      <a16:colId xmlns:a16="http://schemas.microsoft.com/office/drawing/2014/main" val="2005528174"/>
                    </a:ext>
                  </a:extLst>
                </a:gridCol>
                <a:gridCol w="285097">
                  <a:extLst>
                    <a:ext uri="{9D8B030D-6E8A-4147-A177-3AD203B41FA5}">
                      <a16:colId xmlns:a16="http://schemas.microsoft.com/office/drawing/2014/main" val="663009865"/>
                    </a:ext>
                  </a:extLst>
                </a:gridCol>
                <a:gridCol w="2987819">
                  <a:extLst>
                    <a:ext uri="{9D8B030D-6E8A-4147-A177-3AD203B41FA5}">
                      <a16:colId xmlns:a16="http://schemas.microsoft.com/office/drawing/2014/main" val="4258774520"/>
                    </a:ext>
                  </a:extLst>
                </a:gridCol>
                <a:gridCol w="764060">
                  <a:extLst>
                    <a:ext uri="{9D8B030D-6E8A-4147-A177-3AD203B41FA5}">
                      <a16:colId xmlns:a16="http://schemas.microsoft.com/office/drawing/2014/main" val="3721034614"/>
                    </a:ext>
                  </a:extLst>
                </a:gridCol>
                <a:gridCol w="764060">
                  <a:extLst>
                    <a:ext uri="{9D8B030D-6E8A-4147-A177-3AD203B41FA5}">
                      <a16:colId xmlns:a16="http://schemas.microsoft.com/office/drawing/2014/main" val="2825959137"/>
                    </a:ext>
                  </a:extLst>
                </a:gridCol>
                <a:gridCol w="764060">
                  <a:extLst>
                    <a:ext uri="{9D8B030D-6E8A-4147-A177-3AD203B41FA5}">
                      <a16:colId xmlns:a16="http://schemas.microsoft.com/office/drawing/2014/main" val="1843973176"/>
                    </a:ext>
                  </a:extLst>
                </a:gridCol>
                <a:gridCol w="684233">
                  <a:extLst>
                    <a:ext uri="{9D8B030D-6E8A-4147-A177-3AD203B41FA5}">
                      <a16:colId xmlns:a16="http://schemas.microsoft.com/office/drawing/2014/main" val="3207357506"/>
                    </a:ext>
                  </a:extLst>
                </a:gridCol>
                <a:gridCol w="695637">
                  <a:extLst>
                    <a:ext uri="{9D8B030D-6E8A-4147-A177-3AD203B41FA5}">
                      <a16:colId xmlns:a16="http://schemas.microsoft.com/office/drawing/2014/main" val="2023582182"/>
                    </a:ext>
                  </a:extLst>
                </a:gridCol>
                <a:gridCol w="695637">
                  <a:extLst>
                    <a:ext uri="{9D8B030D-6E8A-4147-A177-3AD203B41FA5}">
                      <a16:colId xmlns:a16="http://schemas.microsoft.com/office/drawing/2014/main" val="229230751"/>
                    </a:ext>
                  </a:extLst>
                </a:gridCol>
              </a:tblGrid>
              <a:tr h="1740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525194"/>
                  </a:ext>
                </a:extLst>
              </a:tr>
              <a:tr h="2785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251521"/>
                  </a:ext>
                </a:extLst>
              </a:tr>
              <a:tr h="174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6.208.237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6.208.237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1.827.789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756236"/>
                  </a:ext>
                </a:extLst>
              </a:tr>
              <a:tr h="174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4.271.897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4.271.897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1.421.476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795857"/>
                  </a:ext>
                </a:extLst>
              </a:tr>
              <a:tr h="174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850.056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850.056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207.794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994010"/>
                  </a:ext>
                </a:extLst>
              </a:tr>
              <a:tr h="174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867.605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867.605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168.969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047490"/>
                  </a:ext>
                </a:extLst>
              </a:tr>
              <a:tr h="174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866.223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866.223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168.051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473747"/>
                  </a:ext>
                </a:extLst>
              </a:tr>
              <a:tr h="195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Cumplimiento Artículo 37 del Libro IV del Código de Comercio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10.081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180846"/>
                  </a:ext>
                </a:extLst>
              </a:tr>
              <a:tr h="174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Cierre de Quiebras en Regiones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37.780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37.780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10.015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539715"/>
                  </a:ext>
                </a:extLst>
              </a:tr>
              <a:tr h="174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Cumplimiento Artículo 40, Ley N° 20.720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818.362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818.362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158.036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513829"/>
                  </a:ext>
                </a:extLst>
              </a:tr>
              <a:tr h="174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771283"/>
                  </a:ext>
                </a:extLst>
              </a:tr>
              <a:tr h="174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Reguladores por Insolvencia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076237"/>
                  </a:ext>
                </a:extLst>
              </a:tr>
              <a:tr h="174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13819"/>
                  </a:ext>
                </a:extLst>
              </a:tr>
              <a:tr h="174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932766"/>
                  </a:ext>
                </a:extLst>
              </a:tr>
              <a:tr h="174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218.669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218.669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29.550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085556"/>
                  </a:ext>
                </a:extLst>
              </a:tr>
              <a:tr h="174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005970"/>
                  </a:ext>
                </a:extLst>
              </a:tr>
              <a:tr h="174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112880"/>
                  </a:ext>
                </a:extLst>
              </a:tr>
              <a:tr h="174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196.097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196.097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2821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12071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88E35C73-E5A5-460E-A84C-A5C50495A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Ministerio de Economía, Fomento y Turismo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7916D30-CADC-4FFD-B58C-B744F6BD29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4626306"/>
              </p:ext>
            </p:extLst>
          </p:nvPr>
        </p:nvGraphicFramePr>
        <p:xfrm>
          <a:off x="459503" y="1662445"/>
          <a:ext cx="8120468" cy="2558796"/>
        </p:xfrm>
        <a:graphic>
          <a:graphicData uri="http://schemas.openxmlformats.org/drawingml/2006/table">
            <a:tbl>
              <a:tblPr/>
              <a:tblGrid>
                <a:gridCol w="758552">
                  <a:extLst>
                    <a:ext uri="{9D8B030D-6E8A-4147-A177-3AD203B41FA5}">
                      <a16:colId xmlns:a16="http://schemas.microsoft.com/office/drawing/2014/main" val="836078188"/>
                    </a:ext>
                  </a:extLst>
                </a:gridCol>
                <a:gridCol w="2946464">
                  <a:extLst>
                    <a:ext uri="{9D8B030D-6E8A-4147-A177-3AD203B41FA5}">
                      <a16:colId xmlns:a16="http://schemas.microsoft.com/office/drawing/2014/main" val="2899976072"/>
                    </a:ext>
                  </a:extLst>
                </a:gridCol>
                <a:gridCol w="758552">
                  <a:extLst>
                    <a:ext uri="{9D8B030D-6E8A-4147-A177-3AD203B41FA5}">
                      <a16:colId xmlns:a16="http://schemas.microsoft.com/office/drawing/2014/main" val="3787065884"/>
                    </a:ext>
                  </a:extLst>
                </a:gridCol>
                <a:gridCol w="758552">
                  <a:extLst>
                    <a:ext uri="{9D8B030D-6E8A-4147-A177-3AD203B41FA5}">
                      <a16:colId xmlns:a16="http://schemas.microsoft.com/office/drawing/2014/main" val="1341081059"/>
                    </a:ext>
                  </a:extLst>
                </a:gridCol>
                <a:gridCol w="758552">
                  <a:extLst>
                    <a:ext uri="{9D8B030D-6E8A-4147-A177-3AD203B41FA5}">
                      <a16:colId xmlns:a16="http://schemas.microsoft.com/office/drawing/2014/main" val="296239764"/>
                    </a:ext>
                  </a:extLst>
                </a:gridCol>
                <a:gridCol w="758552">
                  <a:extLst>
                    <a:ext uri="{9D8B030D-6E8A-4147-A177-3AD203B41FA5}">
                      <a16:colId xmlns:a16="http://schemas.microsoft.com/office/drawing/2014/main" val="1701039193"/>
                    </a:ext>
                  </a:extLst>
                </a:gridCol>
                <a:gridCol w="690622">
                  <a:extLst>
                    <a:ext uri="{9D8B030D-6E8A-4147-A177-3AD203B41FA5}">
                      <a16:colId xmlns:a16="http://schemas.microsoft.com/office/drawing/2014/main" val="3837899506"/>
                    </a:ext>
                  </a:extLst>
                </a:gridCol>
                <a:gridCol w="690622">
                  <a:extLst>
                    <a:ext uri="{9D8B030D-6E8A-4147-A177-3AD203B41FA5}">
                      <a16:colId xmlns:a16="http://schemas.microsoft.com/office/drawing/2014/main" val="2788950090"/>
                    </a:ext>
                  </a:extLst>
                </a:gridCol>
              </a:tblGrid>
              <a:tr h="17526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4079660"/>
                  </a:ext>
                </a:extLst>
              </a:tr>
              <a:tr h="28041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753152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1.323.592.528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1.360.373.348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36.780.820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287.405.774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211639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130.672.293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130.607.740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-64.553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42.372.840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89984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47.587.593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46.819.959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-767.634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10.033.621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654525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316.769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2.323.445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2.006.676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2.914.909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920,2%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125,5%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95742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408.786.954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409.469.884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682.930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68.524.280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891398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24.602.513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24.602.513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1.573.853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27946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123.857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412856,7%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412856,7%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372076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6.887.866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6.890.866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932.653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665618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572.503.171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606.929.657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34.426.486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135.999.971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245913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14.650.044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383384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11.926.244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11.926.244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2.538.359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786444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6.807.653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7.301.568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493.915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7.741.387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113,7%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106,0%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867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1426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2017 - 2018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E5741F04-4CB3-46EC-97B1-487369672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Ministerio de Economía, Fomento y Turismo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7090BA3F-9A8F-4803-B2C1-6AAA64F10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476527C-2075-4009-87FE-404DA774CB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737" y="1881423"/>
            <a:ext cx="4111227" cy="2386733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B827DB56-B017-4AD4-9306-936B334671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6034" y="1880745"/>
            <a:ext cx="4111228" cy="2386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962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Partida 07, Resumen por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C5CA768-58EA-4A8A-9BCB-AAE1A6CF6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7B0812BC-0BDF-4FBA-AEE2-93DB8696D2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119030"/>
              </p:ext>
            </p:extLst>
          </p:nvPr>
        </p:nvGraphicFramePr>
        <p:xfrm>
          <a:off x="414336" y="1700808"/>
          <a:ext cx="8201489" cy="4562832"/>
        </p:xfrm>
        <a:graphic>
          <a:graphicData uri="http://schemas.openxmlformats.org/drawingml/2006/table">
            <a:tbl>
              <a:tblPr/>
              <a:tblGrid>
                <a:gridCol w="314993">
                  <a:extLst>
                    <a:ext uri="{9D8B030D-6E8A-4147-A177-3AD203B41FA5}">
                      <a16:colId xmlns:a16="http://schemas.microsoft.com/office/drawing/2014/main" val="3293943996"/>
                    </a:ext>
                  </a:extLst>
                </a:gridCol>
                <a:gridCol w="291660">
                  <a:extLst>
                    <a:ext uri="{9D8B030D-6E8A-4147-A177-3AD203B41FA5}">
                      <a16:colId xmlns:a16="http://schemas.microsoft.com/office/drawing/2014/main" val="1003701897"/>
                    </a:ext>
                  </a:extLst>
                </a:gridCol>
                <a:gridCol w="3044934">
                  <a:extLst>
                    <a:ext uri="{9D8B030D-6E8A-4147-A177-3AD203B41FA5}">
                      <a16:colId xmlns:a16="http://schemas.microsoft.com/office/drawing/2014/main" val="1938358868"/>
                    </a:ext>
                  </a:extLst>
                </a:gridCol>
                <a:gridCol w="781650">
                  <a:extLst>
                    <a:ext uri="{9D8B030D-6E8A-4147-A177-3AD203B41FA5}">
                      <a16:colId xmlns:a16="http://schemas.microsoft.com/office/drawing/2014/main" val="953225689"/>
                    </a:ext>
                  </a:extLst>
                </a:gridCol>
                <a:gridCol w="781650">
                  <a:extLst>
                    <a:ext uri="{9D8B030D-6E8A-4147-A177-3AD203B41FA5}">
                      <a16:colId xmlns:a16="http://schemas.microsoft.com/office/drawing/2014/main" val="802725489"/>
                    </a:ext>
                  </a:extLst>
                </a:gridCol>
                <a:gridCol w="781650">
                  <a:extLst>
                    <a:ext uri="{9D8B030D-6E8A-4147-A177-3AD203B41FA5}">
                      <a16:colId xmlns:a16="http://schemas.microsoft.com/office/drawing/2014/main" val="2568132985"/>
                    </a:ext>
                  </a:extLst>
                </a:gridCol>
                <a:gridCol w="781650">
                  <a:extLst>
                    <a:ext uri="{9D8B030D-6E8A-4147-A177-3AD203B41FA5}">
                      <a16:colId xmlns:a16="http://schemas.microsoft.com/office/drawing/2014/main" val="1255707500"/>
                    </a:ext>
                  </a:extLst>
                </a:gridCol>
                <a:gridCol w="711651">
                  <a:extLst>
                    <a:ext uri="{9D8B030D-6E8A-4147-A177-3AD203B41FA5}">
                      <a16:colId xmlns:a16="http://schemas.microsoft.com/office/drawing/2014/main" val="4211174567"/>
                    </a:ext>
                  </a:extLst>
                </a:gridCol>
                <a:gridCol w="711651">
                  <a:extLst>
                    <a:ext uri="{9D8B030D-6E8A-4147-A177-3AD203B41FA5}">
                      <a16:colId xmlns:a16="http://schemas.microsoft.com/office/drawing/2014/main" val="3215757944"/>
                    </a:ext>
                  </a:extLst>
                </a:gridCol>
              </a:tblGrid>
              <a:tr h="171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4297791"/>
                  </a:ext>
                </a:extLst>
              </a:tr>
              <a:tr h="274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77646"/>
                  </a:ext>
                </a:extLst>
              </a:tr>
              <a:tr h="171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222.660.675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223.041.351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380.676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36.139.222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43418"/>
                  </a:ext>
                </a:extLst>
              </a:tr>
              <a:tr h="171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 Economía y Empresas de Menor Tamaño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64.724.432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65.007.953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283.521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18.788.931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83531"/>
                  </a:ext>
                </a:extLst>
              </a:tr>
              <a:tr h="171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Fondo de Innovación para Competitividad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151.296.283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151.353.048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16.849.193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479922"/>
                  </a:ext>
                </a:extLst>
              </a:tr>
              <a:tr h="171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Secretaría Ejecutiva Consejo Nacional de Innovación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1.031.737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297.140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566496"/>
                  </a:ext>
                </a:extLst>
              </a:tr>
              <a:tr h="171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Iniciativa Científica Millenium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12.098.958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12.107.611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203.958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238116"/>
                  </a:ext>
                </a:extLst>
              </a:tr>
              <a:tr h="171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Consumidor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11.405.056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11.655.056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3.942.459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124250"/>
                  </a:ext>
                </a:extLst>
              </a:tr>
              <a:tr h="171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Pesca y Acuicultura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41.412.982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41.081.278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-331.704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13.782.491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351258"/>
                  </a:ext>
                </a:extLst>
              </a:tr>
              <a:tr h="171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 Pesca y Acuicultura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36.401.193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36.401.193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12.731.635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420019"/>
                  </a:ext>
                </a:extLst>
              </a:tr>
              <a:tr h="171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Fondo de Administración Pesquero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10.120.291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9.788.587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-331.704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2.670.856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086752"/>
                  </a:ext>
                </a:extLst>
              </a:tr>
              <a:tr h="171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Pesca y Acuicultura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38.290.370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39.092.354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801.984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10.224.322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721641"/>
                  </a:ext>
                </a:extLst>
              </a:tr>
              <a:tr h="171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978.673.711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1.013.695.121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35.021.410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212.958.355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8374069"/>
                  </a:ext>
                </a:extLst>
              </a:tr>
              <a:tr h="171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Estadísticas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42.184.681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42.673.144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488.463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16.253.747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988012"/>
                  </a:ext>
                </a:extLst>
              </a:tr>
              <a:tr h="171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Instituto Nacional de Estadísticas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40.364.617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40.853.080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488.463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15.313.568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6090626"/>
                  </a:ext>
                </a:extLst>
              </a:tr>
              <a:tr h="171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Censos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1.820.064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1.820.064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940.179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520019"/>
                  </a:ext>
                </a:extLst>
              </a:tr>
              <a:tr h="171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Fiscalía Nacional Económica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6.981.152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6.981.152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2.019.905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021629"/>
                  </a:ext>
                </a:extLst>
              </a:tr>
              <a:tr h="171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Turismo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29.278.301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29.278.301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4.896.112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880196"/>
                  </a:ext>
                </a:extLst>
              </a:tr>
              <a:tr h="171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Servicio Nacional de Turismo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20.001.618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20.001.618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4.135.724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764434"/>
                  </a:ext>
                </a:extLst>
              </a:tr>
              <a:tr h="171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de Promoción Internacional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9.276.683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9.276.683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760.388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416341"/>
                  </a:ext>
                </a:extLst>
              </a:tr>
              <a:tr h="171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Cooperación Técnica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53.708.581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53.708.581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8.648.728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795238"/>
                  </a:ext>
                </a:extLst>
              </a:tr>
              <a:tr h="171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Innova Chile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44.758.093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44.758.093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10.479.715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053157"/>
                  </a:ext>
                </a:extLst>
              </a:tr>
              <a:tr h="171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Promoción de la Inversión Extranjera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4.915.078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4.915.078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1.311.859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34740"/>
                  </a:ext>
                </a:extLst>
              </a:tr>
              <a:tr h="171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la Propiedad Industrial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6.954.079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6.954.079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2.136.505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616957"/>
                  </a:ext>
                </a:extLst>
              </a:tr>
              <a:tr h="171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Turismo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4.535.707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4.648.946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1.107.201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598039"/>
                  </a:ext>
                </a:extLst>
              </a:tr>
              <a:tr h="171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Insolvencia y Reemprendimiento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6.208.237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6.208.237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1.827.789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4531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176" y="47402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ECONOMÍA Y EMPRESAS DE MENOR TAMAÑO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492BEF86-B476-4DBE-B4BE-9CEA22C1C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24ADBF2-15ED-48AD-AA68-3733C884A7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116990"/>
              </p:ext>
            </p:extLst>
          </p:nvPr>
        </p:nvGraphicFramePr>
        <p:xfrm>
          <a:off x="414176" y="1868115"/>
          <a:ext cx="8201647" cy="3977442"/>
        </p:xfrm>
        <a:graphic>
          <a:graphicData uri="http://schemas.openxmlformats.org/drawingml/2006/table">
            <a:tbl>
              <a:tblPr/>
              <a:tblGrid>
                <a:gridCol w="285176">
                  <a:extLst>
                    <a:ext uri="{9D8B030D-6E8A-4147-A177-3AD203B41FA5}">
                      <a16:colId xmlns:a16="http://schemas.microsoft.com/office/drawing/2014/main" val="3897007335"/>
                    </a:ext>
                  </a:extLst>
                </a:gridCol>
                <a:gridCol w="285176">
                  <a:extLst>
                    <a:ext uri="{9D8B030D-6E8A-4147-A177-3AD203B41FA5}">
                      <a16:colId xmlns:a16="http://schemas.microsoft.com/office/drawing/2014/main" val="3767633073"/>
                    </a:ext>
                  </a:extLst>
                </a:gridCol>
                <a:gridCol w="285176">
                  <a:extLst>
                    <a:ext uri="{9D8B030D-6E8A-4147-A177-3AD203B41FA5}">
                      <a16:colId xmlns:a16="http://schemas.microsoft.com/office/drawing/2014/main" val="1868808627"/>
                    </a:ext>
                  </a:extLst>
                </a:gridCol>
                <a:gridCol w="2977232">
                  <a:extLst>
                    <a:ext uri="{9D8B030D-6E8A-4147-A177-3AD203B41FA5}">
                      <a16:colId xmlns:a16="http://schemas.microsoft.com/office/drawing/2014/main" val="423182418"/>
                    </a:ext>
                  </a:extLst>
                </a:gridCol>
                <a:gridCol w="764270">
                  <a:extLst>
                    <a:ext uri="{9D8B030D-6E8A-4147-A177-3AD203B41FA5}">
                      <a16:colId xmlns:a16="http://schemas.microsoft.com/office/drawing/2014/main" val="4202413276"/>
                    </a:ext>
                  </a:extLst>
                </a:gridCol>
                <a:gridCol w="764270">
                  <a:extLst>
                    <a:ext uri="{9D8B030D-6E8A-4147-A177-3AD203B41FA5}">
                      <a16:colId xmlns:a16="http://schemas.microsoft.com/office/drawing/2014/main" val="4225493154"/>
                    </a:ext>
                  </a:extLst>
                </a:gridCol>
                <a:gridCol w="764270">
                  <a:extLst>
                    <a:ext uri="{9D8B030D-6E8A-4147-A177-3AD203B41FA5}">
                      <a16:colId xmlns:a16="http://schemas.microsoft.com/office/drawing/2014/main" val="2401762199"/>
                    </a:ext>
                  </a:extLst>
                </a:gridCol>
                <a:gridCol w="684421">
                  <a:extLst>
                    <a:ext uri="{9D8B030D-6E8A-4147-A177-3AD203B41FA5}">
                      <a16:colId xmlns:a16="http://schemas.microsoft.com/office/drawing/2014/main" val="1891626279"/>
                    </a:ext>
                  </a:extLst>
                </a:gridCol>
                <a:gridCol w="695828">
                  <a:extLst>
                    <a:ext uri="{9D8B030D-6E8A-4147-A177-3AD203B41FA5}">
                      <a16:colId xmlns:a16="http://schemas.microsoft.com/office/drawing/2014/main" val="651287242"/>
                    </a:ext>
                  </a:extLst>
                </a:gridCol>
                <a:gridCol w="695828">
                  <a:extLst>
                    <a:ext uri="{9D8B030D-6E8A-4147-A177-3AD203B41FA5}">
                      <a16:colId xmlns:a16="http://schemas.microsoft.com/office/drawing/2014/main" val="1736347364"/>
                    </a:ext>
                  </a:extLst>
                </a:gridCol>
              </a:tblGrid>
              <a:tr h="1768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0119904"/>
                  </a:ext>
                </a:extLst>
              </a:tr>
              <a:tr h="2829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1269621"/>
                  </a:ext>
                </a:extLst>
              </a:tr>
              <a:tr h="1768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64.724.432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65.007.953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283.521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18.788.931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078208"/>
                  </a:ext>
                </a:extLst>
              </a:tr>
              <a:tr h="176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8.184.712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8.184.712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2.675.747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328285"/>
                  </a:ext>
                </a:extLst>
              </a:tr>
              <a:tr h="176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2.237.166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2.237.166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498.087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051732"/>
                  </a:ext>
                </a:extLst>
              </a:tr>
              <a:tr h="176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354689"/>
                  </a:ext>
                </a:extLst>
              </a:tr>
              <a:tr h="176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730135"/>
                  </a:ext>
                </a:extLst>
              </a:tr>
              <a:tr h="176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46.634.848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46.634.848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12.745.458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997249"/>
                  </a:ext>
                </a:extLst>
              </a:tr>
              <a:tr h="176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17.876.986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17.876.986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5.956.015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202905"/>
                  </a:ext>
                </a:extLst>
              </a:tr>
              <a:tr h="176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349.126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349.126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139.126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396428"/>
                  </a:ext>
                </a:extLst>
              </a:tr>
              <a:tr h="176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Fomento Pesquero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17.527.860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17.527.860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5.816.889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1698631"/>
                  </a:ext>
                </a:extLst>
              </a:tr>
              <a:tr h="176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26.455.941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26.455.941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6.247.383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347910"/>
                  </a:ext>
                </a:extLst>
              </a:tr>
              <a:tr h="176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Estadísticas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335.254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335.254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897471"/>
                  </a:ext>
                </a:extLst>
              </a:tr>
              <a:tr h="176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FIE-Iniciativas de Fomento Integradas (CORFO)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4.742.988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4.742.988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939653"/>
                  </a:ext>
                </a:extLst>
              </a:tr>
              <a:tr h="179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FIE-Programa Estratégico de Especialización Inteligente (CORFO)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3.591.821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3.591.821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768.800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109899"/>
                  </a:ext>
                </a:extLst>
              </a:tr>
              <a:tr h="154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FIE-Sistema Integrado de Gestión Sanitaria Acuicultura SERNAPESCA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1.521.043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1.521.043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550.340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307518"/>
                  </a:ext>
                </a:extLst>
              </a:tr>
              <a:tr h="176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FIE-Innovación e I&amp;D empresarial (Comité Innova)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1.394.563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1.394.563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166197"/>
                  </a:ext>
                </a:extLst>
              </a:tr>
              <a:tr h="176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FIE-Minería (CORFO)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3.743.415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3.743.415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63.595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473783"/>
                  </a:ext>
                </a:extLst>
              </a:tr>
              <a:tr h="176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FIE-Minería (Subsecretaría de Minería)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1.018.342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1.018.342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715.586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112821"/>
                  </a:ext>
                </a:extLst>
              </a:tr>
              <a:tr h="176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FIE-Alimentos Saludables (Servicio Agrícola y Ganadero)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567.786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567.786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62883"/>
                  </a:ext>
                </a:extLst>
              </a:tr>
              <a:tr h="176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FIE-Alimentos Saludables (Subsecretaría de Agricultura)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1.518.706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1.518.706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311902"/>
                  </a:ext>
                </a:extLst>
              </a:tr>
              <a:tr h="176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FIE-Industria Solar (Subsecretaría de Energía)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903.976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903.976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891.626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252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176" y="47402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ECONOMÍA Y EMPRESAS DE MENOR TAMAÑO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C64E7B5F-25A6-41AD-8890-8379D604A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64C113D-ED64-47A4-B978-ED68411AB3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68786"/>
              </p:ext>
            </p:extLst>
          </p:nvPr>
        </p:nvGraphicFramePr>
        <p:xfrm>
          <a:off x="414176" y="1868115"/>
          <a:ext cx="8201647" cy="3977427"/>
        </p:xfrm>
        <a:graphic>
          <a:graphicData uri="http://schemas.openxmlformats.org/drawingml/2006/table">
            <a:tbl>
              <a:tblPr/>
              <a:tblGrid>
                <a:gridCol w="285176">
                  <a:extLst>
                    <a:ext uri="{9D8B030D-6E8A-4147-A177-3AD203B41FA5}">
                      <a16:colId xmlns:a16="http://schemas.microsoft.com/office/drawing/2014/main" val="3986441965"/>
                    </a:ext>
                  </a:extLst>
                </a:gridCol>
                <a:gridCol w="285176">
                  <a:extLst>
                    <a:ext uri="{9D8B030D-6E8A-4147-A177-3AD203B41FA5}">
                      <a16:colId xmlns:a16="http://schemas.microsoft.com/office/drawing/2014/main" val="2899474585"/>
                    </a:ext>
                  </a:extLst>
                </a:gridCol>
                <a:gridCol w="285176">
                  <a:extLst>
                    <a:ext uri="{9D8B030D-6E8A-4147-A177-3AD203B41FA5}">
                      <a16:colId xmlns:a16="http://schemas.microsoft.com/office/drawing/2014/main" val="195204036"/>
                    </a:ext>
                  </a:extLst>
                </a:gridCol>
                <a:gridCol w="2977232">
                  <a:extLst>
                    <a:ext uri="{9D8B030D-6E8A-4147-A177-3AD203B41FA5}">
                      <a16:colId xmlns:a16="http://schemas.microsoft.com/office/drawing/2014/main" val="1265905726"/>
                    </a:ext>
                  </a:extLst>
                </a:gridCol>
                <a:gridCol w="764270">
                  <a:extLst>
                    <a:ext uri="{9D8B030D-6E8A-4147-A177-3AD203B41FA5}">
                      <a16:colId xmlns:a16="http://schemas.microsoft.com/office/drawing/2014/main" val="74256962"/>
                    </a:ext>
                  </a:extLst>
                </a:gridCol>
                <a:gridCol w="764270">
                  <a:extLst>
                    <a:ext uri="{9D8B030D-6E8A-4147-A177-3AD203B41FA5}">
                      <a16:colId xmlns:a16="http://schemas.microsoft.com/office/drawing/2014/main" val="3550913990"/>
                    </a:ext>
                  </a:extLst>
                </a:gridCol>
                <a:gridCol w="764270">
                  <a:extLst>
                    <a:ext uri="{9D8B030D-6E8A-4147-A177-3AD203B41FA5}">
                      <a16:colId xmlns:a16="http://schemas.microsoft.com/office/drawing/2014/main" val="1626818137"/>
                    </a:ext>
                  </a:extLst>
                </a:gridCol>
                <a:gridCol w="684421">
                  <a:extLst>
                    <a:ext uri="{9D8B030D-6E8A-4147-A177-3AD203B41FA5}">
                      <a16:colId xmlns:a16="http://schemas.microsoft.com/office/drawing/2014/main" val="3424962453"/>
                    </a:ext>
                  </a:extLst>
                </a:gridCol>
                <a:gridCol w="695828">
                  <a:extLst>
                    <a:ext uri="{9D8B030D-6E8A-4147-A177-3AD203B41FA5}">
                      <a16:colId xmlns:a16="http://schemas.microsoft.com/office/drawing/2014/main" val="3397124572"/>
                    </a:ext>
                  </a:extLst>
                </a:gridCol>
                <a:gridCol w="695828">
                  <a:extLst>
                    <a:ext uri="{9D8B030D-6E8A-4147-A177-3AD203B41FA5}">
                      <a16:colId xmlns:a16="http://schemas.microsoft.com/office/drawing/2014/main" val="2183249612"/>
                    </a:ext>
                  </a:extLst>
                </a:gridCol>
              </a:tblGrid>
              <a:tr h="168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311353"/>
                  </a:ext>
                </a:extLst>
              </a:tr>
              <a:tr h="2696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034432"/>
                  </a:ext>
                </a:extLst>
              </a:tr>
              <a:tr h="168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FIE-Acuícola (SERNAPESCA)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3.835.713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3.835.713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1.696.991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423092"/>
                  </a:ext>
                </a:extLst>
              </a:tr>
              <a:tr h="168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FIE-Alimentos Sustentables (Subsecretaría de Agricultura)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99.611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99.611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99.611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015843"/>
                  </a:ext>
                </a:extLst>
              </a:tr>
              <a:tr h="168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CORFO - Escritorio Empresas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3.182.723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3.182.723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644.734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921301"/>
                  </a:ext>
                </a:extLst>
              </a:tr>
              <a:tr h="168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2.301.921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2.301.921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542.060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13183"/>
                  </a:ext>
                </a:extLst>
              </a:tr>
              <a:tr h="168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Arbitral de Propiedad Industrial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547.317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547.317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150.554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441330"/>
                  </a:ext>
                </a:extLst>
              </a:tr>
              <a:tr h="168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la Productividad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1.071.430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1.071.430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203.319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75870"/>
                  </a:ext>
                </a:extLst>
              </a:tr>
              <a:tr h="168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del Fondo de Inversión Estratégica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139.928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179423"/>
                  </a:ext>
                </a:extLst>
              </a:tr>
              <a:tr h="168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Agenda Digital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221.474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48.259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3789204"/>
                  </a:ext>
                </a:extLst>
              </a:tr>
              <a:tr h="168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292.676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292.676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10.079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543898"/>
                  </a:ext>
                </a:extLst>
              </a:tr>
              <a:tr h="168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458296"/>
                  </a:ext>
                </a:extLst>
              </a:tr>
              <a:tr h="168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57.638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759981"/>
                  </a:ext>
                </a:extLst>
              </a:tr>
              <a:tr h="168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231.960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231.960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439623"/>
                  </a:ext>
                </a:extLst>
              </a:tr>
              <a:tr h="168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856762"/>
                  </a:ext>
                </a:extLst>
              </a:tr>
              <a:tr h="168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955909"/>
                  </a:ext>
                </a:extLst>
              </a:tr>
              <a:tr h="168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FIE-Capital Minería (CORFO)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128082"/>
                  </a:ext>
                </a:extLst>
              </a:tr>
              <a:tr h="168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5.528.220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5.811.741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283.521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2.859.560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0243880"/>
                  </a:ext>
                </a:extLst>
              </a:tr>
              <a:tr h="168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358.540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358.540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358.540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252198"/>
                  </a:ext>
                </a:extLst>
              </a:tr>
              <a:tr h="168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4.265.866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4.265.866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1.730.609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557126"/>
                  </a:ext>
                </a:extLst>
              </a:tr>
              <a:tr h="168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364.438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364.438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230.619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2954940"/>
                  </a:ext>
                </a:extLst>
              </a:tr>
              <a:tr h="168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539.376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539.376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272.734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909017"/>
                  </a:ext>
                </a:extLst>
              </a:tr>
              <a:tr h="168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283.521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283.521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2682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8829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01, Programa 07: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FONDO DE INNOVACIÓN PARA LA COMPETITIVIDAD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60A08A5D-B229-4DF9-83BE-A874449B3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6FA7AC0-4FE4-4367-9862-70D4FA9737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33977"/>
              </p:ext>
            </p:extLst>
          </p:nvPr>
        </p:nvGraphicFramePr>
        <p:xfrm>
          <a:off x="414336" y="1988840"/>
          <a:ext cx="8201487" cy="3745089"/>
        </p:xfrm>
        <a:graphic>
          <a:graphicData uri="http://schemas.openxmlformats.org/drawingml/2006/table">
            <a:tbl>
              <a:tblPr/>
              <a:tblGrid>
                <a:gridCol w="285170">
                  <a:extLst>
                    <a:ext uri="{9D8B030D-6E8A-4147-A177-3AD203B41FA5}">
                      <a16:colId xmlns:a16="http://schemas.microsoft.com/office/drawing/2014/main" val="3353598333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1317968486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1280986199"/>
                    </a:ext>
                  </a:extLst>
                </a:gridCol>
                <a:gridCol w="2977174">
                  <a:extLst>
                    <a:ext uri="{9D8B030D-6E8A-4147-A177-3AD203B41FA5}">
                      <a16:colId xmlns:a16="http://schemas.microsoft.com/office/drawing/2014/main" val="2794293356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3795061854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3241968958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1754486968"/>
                    </a:ext>
                  </a:extLst>
                </a:gridCol>
                <a:gridCol w="684408">
                  <a:extLst>
                    <a:ext uri="{9D8B030D-6E8A-4147-A177-3AD203B41FA5}">
                      <a16:colId xmlns:a16="http://schemas.microsoft.com/office/drawing/2014/main" val="3867675761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4145033525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2024580410"/>
                    </a:ext>
                  </a:extLst>
                </a:gridCol>
              </a:tblGrid>
              <a:tr h="1731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9680229"/>
                  </a:ext>
                </a:extLst>
              </a:tr>
              <a:tr h="2770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859725"/>
                  </a:ext>
                </a:extLst>
              </a:tr>
              <a:tr h="1731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151.296.283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151.353.048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16.849.193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203740"/>
                  </a:ext>
                </a:extLst>
              </a:tr>
              <a:tr h="173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536.934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536.934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141.932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389321"/>
                  </a:ext>
                </a:extLst>
              </a:tr>
              <a:tr h="173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384.238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384.238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200587"/>
                  </a:ext>
                </a:extLst>
              </a:tr>
              <a:tr h="173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150.344.331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150.344.331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16.611.510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324469"/>
                  </a:ext>
                </a:extLst>
              </a:tr>
              <a:tr h="173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1.053.060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1.053.060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581235"/>
                  </a:ext>
                </a:extLst>
              </a:tr>
              <a:tr h="173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1.053.060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1.053.060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143630"/>
                  </a:ext>
                </a:extLst>
              </a:tr>
              <a:tr h="173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149.278.301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149.278.301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16.611.510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581115"/>
                  </a:ext>
                </a:extLst>
              </a:tr>
              <a:tr h="173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Interés Público - Comité Innova Chile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979.717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979.717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251639"/>
                  </a:ext>
                </a:extLst>
              </a:tr>
              <a:tr h="173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Empresarial - Comité Innova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27.827.214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27.827.214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9.585.600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151939"/>
                  </a:ext>
                </a:extLst>
              </a:tr>
              <a:tr h="173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Empresarial - CORFO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24.310.513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24.310.513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6.405.910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66853"/>
                  </a:ext>
                </a:extLst>
              </a:tr>
              <a:tr h="173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Sensibilización del país sobre Innovación - CONICYT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694.687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694.687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340354"/>
                  </a:ext>
                </a:extLst>
              </a:tr>
              <a:tr h="173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Comité Innova Chile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6.264.425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6.264.425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604538"/>
                  </a:ext>
                </a:extLst>
              </a:tr>
              <a:tr h="173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CONICYT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41.442.278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41.442.278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313188"/>
                  </a:ext>
                </a:extLst>
              </a:tr>
              <a:tr h="178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Subsecretaría de Agricultura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2.752.014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2.752.014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358608"/>
                  </a:ext>
                </a:extLst>
              </a:tr>
              <a:tr h="173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de Capital Humano - CONICYT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4.229.491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4.229.491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140186"/>
                  </a:ext>
                </a:extLst>
              </a:tr>
              <a:tr h="173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de Innovación - Instituto Nacional de Estadísticas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210.330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210.330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919028"/>
                  </a:ext>
                </a:extLst>
              </a:tr>
              <a:tr h="173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Iniciativa Científica Millenium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6.458.998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6.458.998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7519166"/>
                  </a:ext>
                </a:extLst>
              </a:tr>
              <a:tr h="173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Impulso I+D - CONICYT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1.216.238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1.216.238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704529"/>
                  </a:ext>
                </a:extLst>
              </a:tr>
              <a:tr h="173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Interés Público - CORFO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4.951.278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4.951.278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448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3248</TotalTime>
  <Words>8628</Words>
  <Application>Microsoft Office PowerPoint</Application>
  <PresentationFormat>Presentación en pantalla (4:3)</PresentationFormat>
  <Paragraphs>4775</Paragraphs>
  <Slides>32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40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 acumulada al mes de abril de 2018 Partida 08: MINISTERIO DE ECONOMÍA, FOMENTO Y TURISMO</vt:lpstr>
      <vt:lpstr>Ejecución Presupuestaria de Gastos del Ministerio de Economía, Fomento y Turismo  acumulada al mes de abril de 2018</vt:lpstr>
      <vt:lpstr>Presentación de PowerPoint</vt:lpstr>
      <vt:lpstr>Ejecución Presupuestaria de Gastos del Ministerio de Economía, Fomento y Turismo  acumulada al mes de abril de 2018</vt:lpstr>
      <vt:lpstr>Ejecución Presupuestaria de Gastos del Ministerio de Economía, Fomento y Turismo  acumulada al mes de abril de 2018</vt:lpstr>
      <vt:lpstr>Ejecución Presupuestaria de Gastos Partida 07, Resumen por Capítulos acumulada al mes de abril de 2018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196</cp:revision>
  <cp:lastPrinted>2016-07-04T14:42:46Z</cp:lastPrinted>
  <dcterms:created xsi:type="dcterms:W3CDTF">2016-06-23T13:38:47Z</dcterms:created>
  <dcterms:modified xsi:type="dcterms:W3CDTF">2018-08-09T20:03:47Z</dcterms:modified>
</cp:coreProperties>
</file>