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299" r:id="rId5"/>
    <p:sldId id="264" r:id="rId6"/>
    <p:sldId id="300" r:id="rId7"/>
    <p:sldId id="263" r:id="rId8"/>
    <p:sldId id="265" r:id="rId9"/>
    <p:sldId id="307" r:id="rId10"/>
    <p:sldId id="267" r:id="rId11"/>
    <p:sldId id="308" r:id="rId12"/>
    <p:sldId id="268" r:id="rId13"/>
    <p:sldId id="269" r:id="rId14"/>
    <p:sldId id="271" r:id="rId15"/>
    <p:sldId id="273" r:id="rId16"/>
    <p:sldId id="303" r:id="rId17"/>
    <p:sldId id="274" r:id="rId18"/>
    <p:sldId id="275" r:id="rId19"/>
    <p:sldId id="309" r:id="rId20"/>
    <p:sldId id="310" r:id="rId21"/>
    <p:sldId id="311" r:id="rId22"/>
    <p:sldId id="276" r:id="rId23"/>
    <p:sldId id="312" r:id="rId24"/>
    <p:sldId id="304" r:id="rId25"/>
    <p:sldId id="277" r:id="rId26"/>
    <p:sldId id="278" r:id="rId27"/>
    <p:sldId id="305" r:id="rId28"/>
    <p:sldId id="272" r:id="rId29"/>
    <p:sldId id="280" r:id="rId30"/>
    <p:sldId id="281" r:id="rId31"/>
    <p:sldId id="282" r:id="rId32"/>
    <p:sldId id="302" r:id="rId33"/>
    <p:sldId id="30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6D25DB0-4A73-4CD8-8CD7-3CDB15EB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369324E-3839-444D-BE45-09A1C32C8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043001"/>
              </p:ext>
            </p:extLst>
          </p:nvPr>
        </p:nvGraphicFramePr>
        <p:xfrm>
          <a:off x="414832" y="1988840"/>
          <a:ext cx="8200990" cy="2448272"/>
        </p:xfrm>
        <a:graphic>
          <a:graphicData uri="http://schemas.openxmlformats.org/drawingml/2006/table">
            <a:tbl>
              <a:tblPr/>
              <a:tblGrid>
                <a:gridCol w="285153">
                  <a:extLst>
                    <a:ext uri="{9D8B030D-6E8A-4147-A177-3AD203B41FA5}">
                      <a16:colId xmlns:a16="http://schemas.microsoft.com/office/drawing/2014/main" val="2186835085"/>
                    </a:ext>
                  </a:extLst>
                </a:gridCol>
                <a:gridCol w="285153">
                  <a:extLst>
                    <a:ext uri="{9D8B030D-6E8A-4147-A177-3AD203B41FA5}">
                      <a16:colId xmlns:a16="http://schemas.microsoft.com/office/drawing/2014/main" val="1985951218"/>
                    </a:ext>
                  </a:extLst>
                </a:gridCol>
                <a:gridCol w="285153">
                  <a:extLst>
                    <a:ext uri="{9D8B030D-6E8A-4147-A177-3AD203B41FA5}">
                      <a16:colId xmlns:a16="http://schemas.microsoft.com/office/drawing/2014/main" val="2640622876"/>
                    </a:ext>
                  </a:extLst>
                </a:gridCol>
                <a:gridCol w="2976994">
                  <a:extLst>
                    <a:ext uri="{9D8B030D-6E8A-4147-A177-3AD203B41FA5}">
                      <a16:colId xmlns:a16="http://schemas.microsoft.com/office/drawing/2014/main" val="81107356"/>
                    </a:ext>
                  </a:extLst>
                </a:gridCol>
                <a:gridCol w="764209">
                  <a:extLst>
                    <a:ext uri="{9D8B030D-6E8A-4147-A177-3AD203B41FA5}">
                      <a16:colId xmlns:a16="http://schemas.microsoft.com/office/drawing/2014/main" val="2813313670"/>
                    </a:ext>
                  </a:extLst>
                </a:gridCol>
                <a:gridCol w="764209">
                  <a:extLst>
                    <a:ext uri="{9D8B030D-6E8A-4147-A177-3AD203B41FA5}">
                      <a16:colId xmlns:a16="http://schemas.microsoft.com/office/drawing/2014/main" val="9995937"/>
                    </a:ext>
                  </a:extLst>
                </a:gridCol>
                <a:gridCol w="764209">
                  <a:extLst>
                    <a:ext uri="{9D8B030D-6E8A-4147-A177-3AD203B41FA5}">
                      <a16:colId xmlns:a16="http://schemas.microsoft.com/office/drawing/2014/main" val="2243155120"/>
                    </a:ext>
                  </a:extLst>
                </a:gridCol>
                <a:gridCol w="684366">
                  <a:extLst>
                    <a:ext uri="{9D8B030D-6E8A-4147-A177-3AD203B41FA5}">
                      <a16:colId xmlns:a16="http://schemas.microsoft.com/office/drawing/2014/main" val="2811970846"/>
                    </a:ext>
                  </a:extLst>
                </a:gridCol>
                <a:gridCol w="695772">
                  <a:extLst>
                    <a:ext uri="{9D8B030D-6E8A-4147-A177-3AD203B41FA5}">
                      <a16:colId xmlns:a16="http://schemas.microsoft.com/office/drawing/2014/main" val="2214791364"/>
                    </a:ext>
                  </a:extLst>
                </a:gridCol>
                <a:gridCol w="695772">
                  <a:extLst>
                    <a:ext uri="{9D8B030D-6E8A-4147-A177-3AD203B41FA5}">
                      <a16:colId xmlns:a16="http://schemas.microsoft.com/office/drawing/2014/main" val="2500515522"/>
                    </a:ext>
                  </a:extLst>
                </a:gridCol>
              </a:tblGrid>
              <a:tr h="180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6377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283762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CORFO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37260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Tecnológicos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12.766.518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1588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Comité Innova Chile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42073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- CORFO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2.889.443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757139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Consorcios Tecnológicos - CORFO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2.759.704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69657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61625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05530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124124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083037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25346"/>
                  </a:ext>
                </a:extLst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661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7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08: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EJECUTIVA CONSEJO NACIONAL DE INNOVACIÓN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4E6D1E4-BDF3-4FF2-95EB-858247E4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1CA8FE6-0C8C-4905-87B2-7BC1F75F5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026038"/>
              </p:ext>
            </p:extLst>
          </p:nvPr>
        </p:nvGraphicFramePr>
        <p:xfrm>
          <a:off x="414336" y="1916832"/>
          <a:ext cx="8201487" cy="1440162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71257839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81408498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4009450695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715803422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66457622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75464488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891210862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057191690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856496367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720084416"/>
                    </a:ext>
                  </a:extLst>
                </a:gridCol>
              </a:tblGrid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31291"/>
                  </a:ext>
                </a:extLst>
              </a:tr>
              <a:tr h="303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44292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297.140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20384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677.440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225.021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589300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356619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486432"/>
                  </a:ext>
                </a:extLst>
              </a:tr>
              <a:tr h="189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885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11: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INICIATIVA CIENTÍFICA MILLENIUM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B415DAB-D475-4038-AC6F-A01D5BCB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95D3A21-0529-4640-9158-1D4F8ACA09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502669"/>
              </p:ext>
            </p:extLst>
          </p:nvPr>
        </p:nvGraphicFramePr>
        <p:xfrm>
          <a:off x="414336" y="1916832"/>
          <a:ext cx="8210798" cy="2304261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2292556256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456362401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747887971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191519903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65358889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808204033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76319982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64397341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784577202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80749581"/>
                    </a:ext>
                  </a:extLst>
                </a:gridCol>
              </a:tblGrid>
              <a:tr h="169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517144"/>
                  </a:ext>
                </a:extLst>
              </a:tr>
              <a:tr h="271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47217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12.107.611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330337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405.969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157.920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558745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173.247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37.407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18892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17947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326270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11.507.604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032455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72037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003776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749691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402020"/>
                  </a:ext>
                </a:extLst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934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DEL CONSUMIDOR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9AFAD9F5-2923-4F28-A3CD-DC321C3D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AC2667-7481-46EF-99CA-F2C7E7934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06001"/>
              </p:ext>
            </p:extLst>
          </p:nvPr>
        </p:nvGraphicFramePr>
        <p:xfrm>
          <a:off x="414336" y="1858737"/>
          <a:ext cx="8118103" cy="3298450"/>
        </p:xfrm>
        <a:graphic>
          <a:graphicData uri="http://schemas.openxmlformats.org/drawingml/2006/table">
            <a:tbl>
              <a:tblPr/>
              <a:tblGrid>
                <a:gridCol w="297475">
                  <a:extLst>
                    <a:ext uri="{9D8B030D-6E8A-4147-A177-3AD203B41FA5}">
                      <a16:colId xmlns:a16="http://schemas.microsoft.com/office/drawing/2014/main" val="2632064369"/>
                    </a:ext>
                  </a:extLst>
                </a:gridCol>
                <a:gridCol w="297475">
                  <a:extLst>
                    <a:ext uri="{9D8B030D-6E8A-4147-A177-3AD203B41FA5}">
                      <a16:colId xmlns:a16="http://schemas.microsoft.com/office/drawing/2014/main" val="254458529"/>
                    </a:ext>
                  </a:extLst>
                </a:gridCol>
                <a:gridCol w="297475">
                  <a:extLst>
                    <a:ext uri="{9D8B030D-6E8A-4147-A177-3AD203B41FA5}">
                      <a16:colId xmlns:a16="http://schemas.microsoft.com/office/drawing/2014/main" val="2354200943"/>
                    </a:ext>
                  </a:extLst>
                </a:gridCol>
                <a:gridCol w="2668354">
                  <a:extLst>
                    <a:ext uri="{9D8B030D-6E8A-4147-A177-3AD203B41FA5}">
                      <a16:colId xmlns:a16="http://schemas.microsoft.com/office/drawing/2014/main" val="801430252"/>
                    </a:ext>
                  </a:extLst>
                </a:gridCol>
                <a:gridCol w="797234">
                  <a:extLst>
                    <a:ext uri="{9D8B030D-6E8A-4147-A177-3AD203B41FA5}">
                      <a16:colId xmlns:a16="http://schemas.microsoft.com/office/drawing/2014/main" val="3409626995"/>
                    </a:ext>
                  </a:extLst>
                </a:gridCol>
                <a:gridCol w="797234">
                  <a:extLst>
                    <a:ext uri="{9D8B030D-6E8A-4147-A177-3AD203B41FA5}">
                      <a16:colId xmlns:a16="http://schemas.microsoft.com/office/drawing/2014/main" val="2633433694"/>
                    </a:ext>
                  </a:extLst>
                </a:gridCol>
                <a:gridCol w="797234">
                  <a:extLst>
                    <a:ext uri="{9D8B030D-6E8A-4147-A177-3AD203B41FA5}">
                      <a16:colId xmlns:a16="http://schemas.microsoft.com/office/drawing/2014/main" val="1440502073"/>
                    </a:ext>
                  </a:extLst>
                </a:gridCol>
                <a:gridCol w="713942">
                  <a:extLst>
                    <a:ext uri="{9D8B030D-6E8A-4147-A177-3AD203B41FA5}">
                      <a16:colId xmlns:a16="http://schemas.microsoft.com/office/drawing/2014/main" val="3747210975"/>
                    </a:ext>
                  </a:extLst>
                </a:gridCol>
                <a:gridCol w="725840">
                  <a:extLst>
                    <a:ext uri="{9D8B030D-6E8A-4147-A177-3AD203B41FA5}">
                      <a16:colId xmlns:a16="http://schemas.microsoft.com/office/drawing/2014/main" val="1881862080"/>
                    </a:ext>
                  </a:extLst>
                </a:gridCol>
                <a:gridCol w="725840">
                  <a:extLst>
                    <a:ext uri="{9D8B030D-6E8A-4147-A177-3AD203B41FA5}">
                      <a16:colId xmlns:a16="http://schemas.microsoft.com/office/drawing/2014/main" val="586774869"/>
                    </a:ext>
                  </a:extLst>
                </a:gridCol>
              </a:tblGrid>
              <a:tr h="177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036117"/>
                  </a:ext>
                </a:extLst>
              </a:tr>
              <a:tr h="2837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62706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11.655.056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3.942.459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293864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6.680.727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2.386.191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05474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2.921.816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589.715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140292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4850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78987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1.659.438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1.909.438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188.597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69855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619497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Aplicación Ley N°19.955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416.597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47.563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791480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1.242.841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1.492.841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141.034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44905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Educación Financiera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620.766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64.251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100813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622.075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872.075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79455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98274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56285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130.384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18.757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01931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202507"/>
                  </a:ext>
                </a:extLst>
              </a:tr>
              <a:tr h="177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747.276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380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5D210883-83C9-457A-8553-DBA98882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0CAA514-76A1-4E1B-94BB-3A4E4A3E8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911363"/>
              </p:ext>
            </p:extLst>
          </p:nvPr>
        </p:nvGraphicFramePr>
        <p:xfrm>
          <a:off x="425800" y="1860970"/>
          <a:ext cx="8190025" cy="3440232"/>
        </p:xfrm>
        <a:graphic>
          <a:graphicData uri="http://schemas.openxmlformats.org/drawingml/2006/table">
            <a:tbl>
              <a:tblPr/>
              <a:tblGrid>
                <a:gridCol w="284772">
                  <a:extLst>
                    <a:ext uri="{9D8B030D-6E8A-4147-A177-3AD203B41FA5}">
                      <a16:colId xmlns:a16="http://schemas.microsoft.com/office/drawing/2014/main" val="1467979152"/>
                    </a:ext>
                  </a:extLst>
                </a:gridCol>
                <a:gridCol w="284772">
                  <a:extLst>
                    <a:ext uri="{9D8B030D-6E8A-4147-A177-3AD203B41FA5}">
                      <a16:colId xmlns:a16="http://schemas.microsoft.com/office/drawing/2014/main" val="1387035060"/>
                    </a:ext>
                  </a:extLst>
                </a:gridCol>
                <a:gridCol w="284772">
                  <a:extLst>
                    <a:ext uri="{9D8B030D-6E8A-4147-A177-3AD203B41FA5}">
                      <a16:colId xmlns:a16="http://schemas.microsoft.com/office/drawing/2014/main" val="1453740898"/>
                    </a:ext>
                  </a:extLst>
                </a:gridCol>
                <a:gridCol w="2973013">
                  <a:extLst>
                    <a:ext uri="{9D8B030D-6E8A-4147-A177-3AD203B41FA5}">
                      <a16:colId xmlns:a16="http://schemas.microsoft.com/office/drawing/2014/main" val="152615126"/>
                    </a:ext>
                  </a:extLst>
                </a:gridCol>
                <a:gridCol w="763187">
                  <a:extLst>
                    <a:ext uri="{9D8B030D-6E8A-4147-A177-3AD203B41FA5}">
                      <a16:colId xmlns:a16="http://schemas.microsoft.com/office/drawing/2014/main" val="3194093478"/>
                    </a:ext>
                  </a:extLst>
                </a:gridCol>
                <a:gridCol w="763187">
                  <a:extLst>
                    <a:ext uri="{9D8B030D-6E8A-4147-A177-3AD203B41FA5}">
                      <a16:colId xmlns:a16="http://schemas.microsoft.com/office/drawing/2014/main" val="2859953416"/>
                    </a:ext>
                  </a:extLst>
                </a:gridCol>
                <a:gridCol w="763187">
                  <a:extLst>
                    <a:ext uri="{9D8B030D-6E8A-4147-A177-3AD203B41FA5}">
                      <a16:colId xmlns:a16="http://schemas.microsoft.com/office/drawing/2014/main" val="2145629542"/>
                    </a:ext>
                  </a:extLst>
                </a:gridCol>
                <a:gridCol w="683451">
                  <a:extLst>
                    <a:ext uri="{9D8B030D-6E8A-4147-A177-3AD203B41FA5}">
                      <a16:colId xmlns:a16="http://schemas.microsoft.com/office/drawing/2014/main" val="74376427"/>
                    </a:ext>
                  </a:extLst>
                </a:gridCol>
                <a:gridCol w="694842">
                  <a:extLst>
                    <a:ext uri="{9D8B030D-6E8A-4147-A177-3AD203B41FA5}">
                      <a16:colId xmlns:a16="http://schemas.microsoft.com/office/drawing/2014/main" val="479324826"/>
                    </a:ext>
                  </a:extLst>
                </a:gridCol>
                <a:gridCol w="694842">
                  <a:extLst>
                    <a:ext uri="{9D8B030D-6E8A-4147-A177-3AD203B41FA5}">
                      <a16:colId xmlns:a16="http://schemas.microsoft.com/office/drawing/2014/main" val="734331445"/>
                    </a:ext>
                  </a:extLst>
                </a:gridCol>
              </a:tblGrid>
              <a:tr h="175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554536"/>
                  </a:ext>
                </a:extLst>
              </a:tr>
              <a:tr h="2808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092785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12.731.635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37522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5.725.616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1.838.772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82417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2.652.184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669.821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22852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27.575.605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10.151.359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292446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448.114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153854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 Actividades Pesca Artesanal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62566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Operacional Plataforma Científica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1.278.125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272019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22.636.362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9.336.889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56103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Administración Pesquero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128312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Economia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06679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366.356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66403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Investigación Pesquera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3.545.454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357.603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76138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Comités Científicos Técnicos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45674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519107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664026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447418"/>
                  </a:ext>
                </a:extLst>
              </a:tr>
              <a:tr h="1755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65.141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17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218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03,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ADMINISTRACIÓN PESQUERO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115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7B17E6-DB54-475A-A12D-62887F04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943E7FD-06F0-4CE3-A0F2-A1C6ACA74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666075"/>
              </p:ext>
            </p:extLst>
          </p:nvPr>
        </p:nvGraphicFramePr>
        <p:xfrm>
          <a:off x="414336" y="1871184"/>
          <a:ext cx="8201487" cy="1773840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7451205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48669029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97678363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29392263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21242282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77272115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760253441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924465119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130710615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29601746"/>
                    </a:ext>
                  </a:extLst>
                </a:gridCol>
              </a:tblGrid>
              <a:tr h="184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70896"/>
                  </a:ext>
                </a:extLst>
              </a:tr>
              <a:tr h="2956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67149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2.670.856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757614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859114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266653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2.514.494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065565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9.703.500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9.371.796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2.514.494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9529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Art. 173 Ley N° 18.892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8.882.700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8.550.996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2.464.109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554642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Repoblamiento de Algas Art.12 Ley N° 20.925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5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PESCA Y ACUICULTURA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1C7FF2C-6285-4582-80E2-A658DED5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747F242-A811-44AE-AF92-C012CE15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019890"/>
              </p:ext>
            </p:extLst>
          </p:nvPr>
        </p:nvGraphicFramePr>
        <p:xfrm>
          <a:off x="428720" y="1911743"/>
          <a:ext cx="8196415" cy="3981747"/>
        </p:xfrm>
        <a:graphic>
          <a:graphicData uri="http://schemas.openxmlformats.org/drawingml/2006/table">
            <a:tbl>
              <a:tblPr/>
              <a:tblGrid>
                <a:gridCol w="284994">
                  <a:extLst>
                    <a:ext uri="{9D8B030D-6E8A-4147-A177-3AD203B41FA5}">
                      <a16:colId xmlns:a16="http://schemas.microsoft.com/office/drawing/2014/main" val="1135990831"/>
                    </a:ext>
                  </a:extLst>
                </a:gridCol>
                <a:gridCol w="284994">
                  <a:extLst>
                    <a:ext uri="{9D8B030D-6E8A-4147-A177-3AD203B41FA5}">
                      <a16:colId xmlns:a16="http://schemas.microsoft.com/office/drawing/2014/main" val="604572346"/>
                    </a:ext>
                  </a:extLst>
                </a:gridCol>
                <a:gridCol w="284994">
                  <a:extLst>
                    <a:ext uri="{9D8B030D-6E8A-4147-A177-3AD203B41FA5}">
                      <a16:colId xmlns:a16="http://schemas.microsoft.com/office/drawing/2014/main" val="842932810"/>
                    </a:ext>
                  </a:extLst>
                </a:gridCol>
                <a:gridCol w="2975332">
                  <a:extLst>
                    <a:ext uri="{9D8B030D-6E8A-4147-A177-3AD203B41FA5}">
                      <a16:colId xmlns:a16="http://schemas.microsoft.com/office/drawing/2014/main" val="3703459958"/>
                    </a:ext>
                  </a:extLst>
                </a:gridCol>
                <a:gridCol w="763783">
                  <a:extLst>
                    <a:ext uri="{9D8B030D-6E8A-4147-A177-3AD203B41FA5}">
                      <a16:colId xmlns:a16="http://schemas.microsoft.com/office/drawing/2014/main" val="1928671658"/>
                    </a:ext>
                  </a:extLst>
                </a:gridCol>
                <a:gridCol w="763783">
                  <a:extLst>
                    <a:ext uri="{9D8B030D-6E8A-4147-A177-3AD203B41FA5}">
                      <a16:colId xmlns:a16="http://schemas.microsoft.com/office/drawing/2014/main" val="266686436"/>
                    </a:ext>
                  </a:extLst>
                </a:gridCol>
                <a:gridCol w="763783">
                  <a:extLst>
                    <a:ext uri="{9D8B030D-6E8A-4147-A177-3AD203B41FA5}">
                      <a16:colId xmlns:a16="http://schemas.microsoft.com/office/drawing/2014/main" val="1332365816"/>
                    </a:ext>
                  </a:extLst>
                </a:gridCol>
                <a:gridCol w="683984">
                  <a:extLst>
                    <a:ext uri="{9D8B030D-6E8A-4147-A177-3AD203B41FA5}">
                      <a16:colId xmlns:a16="http://schemas.microsoft.com/office/drawing/2014/main" val="3689481957"/>
                    </a:ext>
                  </a:extLst>
                </a:gridCol>
                <a:gridCol w="695384">
                  <a:extLst>
                    <a:ext uri="{9D8B030D-6E8A-4147-A177-3AD203B41FA5}">
                      <a16:colId xmlns:a16="http://schemas.microsoft.com/office/drawing/2014/main" val="439598363"/>
                    </a:ext>
                  </a:extLst>
                </a:gridCol>
                <a:gridCol w="695384">
                  <a:extLst>
                    <a:ext uri="{9D8B030D-6E8A-4147-A177-3AD203B41FA5}">
                      <a16:colId xmlns:a16="http://schemas.microsoft.com/office/drawing/2014/main" val="3624830179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1526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53809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39.092.354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1066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19.797.754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20.015.342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6.535.630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52707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7.016.960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994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9439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52926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5168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0707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206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para la Gestión Sanitaria en la Acuicultura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89375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y Ambiental de la Acuicultura con Enfoque Eco-Sistémico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52838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572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184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146.141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0743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194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29878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4432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3278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381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la Pesca Artesanal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5.633.235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700.855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8645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5290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1.720.264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1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4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6E1E3D9-FB6A-4949-A2AE-302438C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5448492-8421-437F-ADAC-AD50F1B31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08384"/>
              </p:ext>
            </p:extLst>
          </p:nvPr>
        </p:nvGraphicFramePr>
        <p:xfrm>
          <a:off x="500062" y="1895246"/>
          <a:ext cx="8125071" cy="4368409"/>
        </p:xfrm>
        <a:graphic>
          <a:graphicData uri="http://schemas.openxmlformats.org/drawingml/2006/table">
            <a:tbl>
              <a:tblPr/>
              <a:tblGrid>
                <a:gridCol w="282513">
                  <a:extLst>
                    <a:ext uri="{9D8B030D-6E8A-4147-A177-3AD203B41FA5}">
                      <a16:colId xmlns:a16="http://schemas.microsoft.com/office/drawing/2014/main" val="2655274654"/>
                    </a:ext>
                  </a:extLst>
                </a:gridCol>
                <a:gridCol w="282513">
                  <a:extLst>
                    <a:ext uri="{9D8B030D-6E8A-4147-A177-3AD203B41FA5}">
                      <a16:colId xmlns:a16="http://schemas.microsoft.com/office/drawing/2014/main" val="1408310410"/>
                    </a:ext>
                  </a:extLst>
                </a:gridCol>
                <a:gridCol w="282513">
                  <a:extLst>
                    <a:ext uri="{9D8B030D-6E8A-4147-A177-3AD203B41FA5}">
                      <a16:colId xmlns:a16="http://schemas.microsoft.com/office/drawing/2014/main" val="2639798296"/>
                    </a:ext>
                  </a:extLst>
                </a:gridCol>
                <a:gridCol w="2949436">
                  <a:extLst>
                    <a:ext uri="{9D8B030D-6E8A-4147-A177-3AD203B41FA5}">
                      <a16:colId xmlns:a16="http://schemas.microsoft.com/office/drawing/2014/main" val="3475235036"/>
                    </a:ext>
                  </a:extLst>
                </a:gridCol>
                <a:gridCol w="757134">
                  <a:extLst>
                    <a:ext uri="{9D8B030D-6E8A-4147-A177-3AD203B41FA5}">
                      <a16:colId xmlns:a16="http://schemas.microsoft.com/office/drawing/2014/main" val="2531452592"/>
                    </a:ext>
                  </a:extLst>
                </a:gridCol>
                <a:gridCol w="757134">
                  <a:extLst>
                    <a:ext uri="{9D8B030D-6E8A-4147-A177-3AD203B41FA5}">
                      <a16:colId xmlns:a16="http://schemas.microsoft.com/office/drawing/2014/main" val="2375306932"/>
                    </a:ext>
                  </a:extLst>
                </a:gridCol>
                <a:gridCol w="757134">
                  <a:extLst>
                    <a:ext uri="{9D8B030D-6E8A-4147-A177-3AD203B41FA5}">
                      <a16:colId xmlns:a16="http://schemas.microsoft.com/office/drawing/2014/main" val="2368806653"/>
                    </a:ext>
                  </a:extLst>
                </a:gridCol>
                <a:gridCol w="678032">
                  <a:extLst>
                    <a:ext uri="{9D8B030D-6E8A-4147-A177-3AD203B41FA5}">
                      <a16:colId xmlns:a16="http://schemas.microsoft.com/office/drawing/2014/main" val="3945992388"/>
                    </a:ext>
                  </a:extLst>
                </a:gridCol>
                <a:gridCol w="689331">
                  <a:extLst>
                    <a:ext uri="{9D8B030D-6E8A-4147-A177-3AD203B41FA5}">
                      <a16:colId xmlns:a16="http://schemas.microsoft.com/office/drawing/2014/main" val="3587272729"/>
                    </a:ext>
                  </a:extLst>
                </a:gridCol>
                <a:gridCol w="689331">
                  <a:extLst>
                    <a:ext uri="{9D8B030D-6E8A-4147-A177-3AD203B41FA5}">
                      <a16:colId xmlns:a16="http://schemas.microsoft.com/office/drawing/2014/main" val="2306584725"/>
                    </a:ext>
                  </a:extLst>
                </a:gridCol>
              </a:tblGrid>
              <a:tr h="170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315670"/>
                  </a:ext>
                </a:extLst>
              </a:tr>
              <a:tr h="273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52296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1.013.695.121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35.021.410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212.958.355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116970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24.744.112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24.589.163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-154.949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8.139.169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553850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11.207.128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3.853.188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420809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1.065.589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10655890,0%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554826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274.009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2740090,0%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2740090,0%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956675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791.580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050749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223.541.459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223.484.707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45.399.048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69898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114.825.373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114.768.621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16.399.480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55902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1.390.647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17128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Inversiones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8.994.714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8.937.962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304.096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540450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para la Competitividad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3.384.774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125700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Territorial y de Redes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3.135.826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473.292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05034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(Lota)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30950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Fomento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937.926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03456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Productivo Agropecuario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4.282.273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117.594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054920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Estratégicos de Desarrollo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5.615.372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2.173.464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12386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115264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619.523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9687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Corporaciones Regionales de Desarrollo Productivo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89122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Compensación Intereses Créditos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4.595.798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1.372.347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55675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Emprendimiento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29.815.755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9.785.678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039263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 Tecnológica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45.596.228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523.120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422285"/>
                  </a:ext>
                </a:extLst>
              </a:tr>
              <a:tr h="170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Competitividad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1.435.587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452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5F85955-9187-4B63-83DA-C4CC660D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494144-5EFB-410F-807A-83FD2CAE1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27240"/>
              </p:ext>
            </p:extLst>
          </p:nvPr>
        </p:nvGraphicFramePr>
        <p:xfrm>
          <a:off x="500062" y="1977513"/>
          <a:ext cx="8115764" cy="4115777"/>
        </p:xfrm>
        <a:graphic>
          <a:graphicData uri="http://schemas.openxmlformats.org/drawingml/2006/table">
            <a:tbl>
              <a:tblPr/>
              <a:tblGrid>
                <a:gridCol w="282190">
                  <a:extLst>
                    <a:ext uri="{9D8B030D-6E8A-4147-A177-3AD203B41FA5}">
                      <a16:colId xmlns:a16="http://schemas.microsoft.com/office/drawing/2014/main" val="2726554490"/>
                    </a:ext>
                  </a:extLst>
                </a:gridCol>
                <a:gridCol w="282190">
                  <a:extLst>
                    <a:ext uri="{9D8B030D-6E8A-4147-A177-3AD203B41FA5}">
                      <a16:colId xmlns:a16="http://schemas.microsoft.com/office/drawing/2014/main" val="3401729432"/>
                    </a:ext>
                  </a:extLst>
                </a:gridCol>
                <a:gridCol w="282190">
                  <a:extLst>
                    <a:ext uri="{9D8B030D-6E8A-4147-A177-3AD203B41FA5}">
                      <a16:colId xmlns:a16="http://schemas.microsoft.com/office/drawing/2014/main" val="78386214"/>
                    </a:ext>
                  </a:extLst>
                </a:gridCol>
                <a:gridCol w="2946056">
                  <a:extLst>
                    <a:ext uri="{9D8B030D-6E8A-4147-A177-3AD203B41FA5}">
                      <a16:colId xmlns:a16="http://schemas.microsoft.com/office/drawing/2014/main" val="3676997034"/>
                    </a:ext>
                  </a:extLst>
                </a:gridCol>
                <a:gridCol w="756267">
                  <a:extLst>
                    <a:ext uri="{9D8B030D-6E8A-4147-A177-3AD203B41FA5}">
                      <a16:colId xmlns:a16="http://schemas.microsoft.com/office/drawing/2014/main" val="3240024128"/>
                    </a:ext>
                  </a:extLst>
                </a:gridCol>
                <a:gridCol w="756267">
                  <a:extLst>
                    <a:ext uri="{9D8B030D-6E8A-4147-A177-3AD203B41FA5}">
                      <a16:colId xmlns:a16="http://schemas.microsoft.com/office/drawing/2014/main" val="3576161247"/>
                    </a:ext>
                  </a:extLst>
                </a:gridCol>
                <a:gridCol w="756267">
                  <a:extLst>
                    <a:ext uri="{9D8B030D-6E8A-4147-A177-3AD203B41FA5}">
                      <a16:colId xmlns:a16="http://schemas.microsoft.com/office/drawing/2014/main" val="1644728536"/>
                    </a:ext>
                  </a:extLst>
                </a:gridCol>
                <a:gridCol w="677255">
                  <a:extLst>
                    <a:ext uri="{9D8B030D-6E8A-4147-A177-3AD203B41FA5}">
                      <a16:colId xmlns:a16="http://schemas.microsoft.com/office/drawing/2014/main" val="1552558545"/>
                    </a:ext>
                  </a:extLst>
                </a:gridCol>
                <a:gridCol w="688541">
                  <a:extLst>
                    <a:ext uri="{9D8B030D-6E8A-4147-A177-3AD203B41FA5}">
                      <a16:colId xmlns:a16="http://schemas.microsoft.com/office/drawing/2014/main" val="4113453996"/>
                    </a:ext>
                  </a:extLst>
                </a:gridCol>
                <a:gridCol w="688541">
                  <a:extLst>
                    <a:ext uri="{9D8B030D-6E8A-4147-A177-3AD203B41FA5}">
                      <a16:colId xmlns:a16="http://schemas.microsoft.com/office/drawing/2014/main" val="2707909883"/>
                    </a:ext>
                  </a:extLst>
                </a:gridCol>
              </a:tblGrid>
              <a:tr h="1673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623396"/>
                  </a:ext>
                </a:extLst>
              </a:tr>
              <a:tr h="2676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482288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34.144.198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10.080.777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394121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SERCOTEC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31.438.978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7.470.667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758026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0379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26765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73.223.138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18.473.198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72524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Fondo Cobertura de Riesgos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32.335.591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427713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Primas Comité Seguros del Agro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6.094.007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357.730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804936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1.032.632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308281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Sistema de Empresas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1.772.504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988479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de la Industria de Energía Solar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720.842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179.501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689609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Innovación en el Sector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3.246.935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429.099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892832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Antofagasta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3.932.253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1.019.837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203197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Biobío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8.190.737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772.289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167180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Los Ríos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48244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Minería No Metálica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245307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Financiamiento y Derecho Educacional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91.248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309985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Industrias Inteligentes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1.171.993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678811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Desarrollo y Fomento Indígena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250.556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816528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Escritorio Empresa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80942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la Araucanía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2.162.579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945957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 O´Higgins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1.177.855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328278"/>
                  </a:ext>
                </a:extLst>
              </a:tr>
              <a:tr h="167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Desarrollo Productivo Regional del Maule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03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8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3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4CCE488-3B5B-49BD-A975-C188DFC1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E2DB14-E8DF-4CEE-863A-8FA6560D1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43520"/>
              </p:ext>
            </p:extLst>
          </p:nvPr>
        </p:nvGraphicFramePr>
        <p:xfrm>
          <a:off x="500062" y="1923038"/>
          <a:ext cx="8032377" cy="4098243"/>
        </p:xfrm>
        <a:graphic>
          <a:graphicData uri="http://schemas.openxmlformats.org/drawingml/2006/table">
            <a:tbl>
              <a:tblPr/>
              <a:tblGrid>
                <a:gridCol w="279290">
                  <a:extLst>
                    <a:ext uri="{9D8B030D-6E8A-4147-A177-3AD203B41FA5}">
                      <a16:colId xmlns:a16="http://schemas.microsoft.com/office/drawing/2014/main" val="427623455"/>
                    </a:ext>
                  </a:extLst>
                </a:gridCol>
                <a:gridCol w="279290">
                  <a:extLst>
                    <a:ext uri="{9D8B030D-6E8A-4147-A177-3AD203B41FA5}">
                      <a16:colId xmlns:a16="http://schemas.microsoft.com/office/drawing/2014/main" val="2767606579"/>
                    </a:ext>
                  </a:extLst>
                </a:gridCol>
                <a:gridCol w="279290">
                  <a:extLst>
                    <a:ext uri="{9D8B030D-6E8A-4147-A177-3AD203B41FA5}">
                      <a16:colId xmlns:a16="http://schemas.microsoft.com/office/drawing/2014/main" val="289975256"/>
                    </a:ext>
                  </a:extLst>
                </a:gridCol>
                <a:gridCol w="2915786">
                  <a:extLst>
                    <a:ext uri="{9D8B030D-6E8A-4147-A177-3AD203B41FA5}">
                      <a16:colId xmlns:a16="http://schemas.microsoft.com/office/drawing/2014/main" val="1072704928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671189499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3520648215"/>
                    </a:ext>
                  </a:extLst>
                </a:gridCol>
                <a:gridCol w="748497">
                  <a:extLst>
                    <a:ext uri="{9D8B030D-6E8A-4147-A177-3AD203B41FA5}">
                      <a16:colId xmlns:a16="http://schemas.microsoft.com/office/drawing/2014/main" val="4046610336"/>
                    </a:ext>
                  </a:extLst>
                </a:gridCol>
                <a:gridCol w="670296">
                  <a:extLst>
                    <a:ext uri="{9D8B030D-6E8A-4147-A177-3AD203B41FA5}">
                      <a16:colId xmlns:a16="http://schemas.microsoft.com/office/drawing/2014/main" val="1405397308"/>
                    </a:ext>
                  </a:extLst>
                </a:gridCol>
                <a:gridCol w="681467">
                  <a:extLst>
                    <a:ext uri="{9D8B030D-6E8A-4147-A177-3AD203B41FA5}">
                      <a16:colId xmlns:a16="http://schemas.microsoft.com/office/drawing/2014/main" val="1268393668"/>
                    </a:ext>
                  </a:extLst>
                </a:gridCol>
                <a:gridCol w="681467">
                  <a:extLst>
                    <a:ext uri="{9D8B030D-6E8A-4147-A177-3AD203B41FA5}">
                      <a16:colId xmlns:a16="http://schemas.microsoft.com/office/drawing/2014/main" val="2469506068"/>
                    </a:ext>
                  </a:extLst>
                </a:gridCol>
              </a:tblGrid>
              <a:tr h="173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2979"/>
                  </a:ext>
                </a:extLst>
              </a:tr>
              <a:tr h="277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09503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79133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433.520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866731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494699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023286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047282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2.085.858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20410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22.516.635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769227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133395,0%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133395,0%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518495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83545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266790,0%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266790,0%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722628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1.822.254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293.832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00037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152364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1137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701167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1.516.604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961090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606.929.657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34.426.486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135.999.971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55789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276.277.231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310.703.717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34.426.486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126.737.972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447899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296.225.940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73490"/>
                  </a:ext>
                </a:extLst>
              </a:tr>
              <a:tr h="18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Concesionaria de Servicios Sanitarios  S.A. (ECONSSA)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30.461.940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9.261.999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60499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S.A.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97.500.000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72141"/>
                  </a:ext>
                </a:extLst>
              </a:tr>
              <a:tr h="173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SACOR SpA.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168.264.000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52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3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$1.323.593 millones, de los cuales un 74,1% se destina a transferencias corrientes y adquisición de activos financieros, con una participación de un 30,8% y 43,2% respectivamente, los que al mes de abril registraron erogaciones del 16,7% y 22,4%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 del mes de abril ascendió a $45.004 millones, es decir, un 3,4% respecto de la ley inicial, con un gasto inferior de 2,3 puntos porcentuales al registrado a igual mes del año 2017.  Con ello, la ejecución acumulada al cuarto mes de 2018 ascendió al 21,7%, superior en 8 puntos porcentuales a igual periodo del ejercicio anterior, manteniendo una tasa de ejecución mayor en cada uno de los meses registrados, aunque con una leve contracción en la curva de ejecución.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abril un incremento consolidado de $36.781 millones.  Afectando principalmente los subtítulos “adquisición de activos financieros” en $34.426 millones, “prestaciones de seguridad social” en $2.007 millones y “transferencias corrientes” en $683 millones.  Por su parte los subtítulos 21 “gastos en personal” y 22 “bienes y servicios de consumo”, experimentan disminución por un monto de $64 millones y $768 millones respectivamente</a:t>
            </a:r>
            <a:r>
              <a:rPr lang="es-CL" sz="16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710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CORPORACIÓN DE FOMENTO DE LA PRODUCCIÓN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4 de 4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2C6655A-24D7-4606-B4BF-E7AA8E09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E8E606E-A85F-4E4A-B74A-43B45E839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57723"/>
              </p:ext>
            </p:extLst>
          </p:nvPr>
        </p:nvGraphicFramePr>
        <p:xfrm>
          <a:off x="414336" y="1935038"/>
          <a:ext cx="8201487" cy="2790107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1787295214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23472133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106930278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188191095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94960217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59344460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831463920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464043308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707654645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608440628"/>
                    </a:ext>
                  </a:extLst>
                </a:gridCol>
              </a:tblGrid>
              <a:tr h="1788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25103"/>
                  </a:ext>
                </a:extLst>
              </a:tr>
              <a:tr h="2861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064034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14.650.044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158387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14.650.044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24277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Postgrado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4.438.476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405020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Refinanciamiento Créditos PYMES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62.897.024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7.114.357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60914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y Sociedades de Inversión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46.165.932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7.535.687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20331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5.472.209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1.837.504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26022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20657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4.446.209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1.529.704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7426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21139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SpA.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64466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1.279.423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119.488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198761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1.004.617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74.892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78209"/>
                  </a:ext>
                </a:extLst>
              </a:tr>
              <a:tr h="178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274.806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31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604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6B28129-DF69-4D03-9A2B-84B44E17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64D222-4BFE-4548-9FFE-B7320EE53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904245"/>
              </p:ext>
            </p:extLst>
          </p:nvPr>
        </p:nvGraphicFramePr>
        <p:xfrm>
          <a:off x="423520" y="1935036"/>
          <a:ext cx="8192304" cy="4230265"/>
        </p:xfrm>
        <a:graphic>
          <a:graphicData uri="http://schemas.openxmlformats.org/drawingml/2006/table">
            <a:tbl>
              <a:tblPr/>
              <a:tblGrid>
                <a:gridCol w="284851">
                  <a:extLst>
                    <a:ext uri="{9D8B030D-6E8A-4147-A177-3AD203B41FA5}">
                      <a16:colId xmlns:a16="http://schemas.microsoft.com/office/drawing/2014/main" val="2631962843"/>
                    </a:ext>
                  </a:extLst>
                </a:gridCol>
                <a:gridCol w="284851">
                  <a:extLst>
                    <a:ext uri="{9D8B030D-6E8A-4147-A177-3AD203B41FA5}">
                      <a16:colId xmlns:a16="http://schemas.microsoft.com/office/drawing/2014/main" val="1712155088"/>
                    </a:ext>
                  </a:extLst>
                </a:gridCol>
                <a:gridCol w="284851">
                  <a:extLst>
                    <a:ext uri="{9D8B030D-6E8A-4147-A177-3AD203B41FA5}">
                      <a16:colId xmlns:a16="http://schemas.microsoft.com/office/drawing/2014/main" val="314274398"/>
                    </a:ext>
                  </a:extLst>
                </a:gridCol>
                <a:gridCol w="2973840">
                  <a:extLst>
                    <a:ext uri="{9D8B030D-6E8A-4147-A177-3AD203B41FA5}">
                      <a16:colId xmlns:a16="http://schemas.microsoft.com/office/drawing/2014/main" val="350212827"/>
                    </a:ext>
                  </a:extLst>
                </a:gridCol>
                <a:gridCol w="763400">
                  <a:extLst>
                    <a:ext uri="{9D8B030D-6E8A-4147-A177-3AD203B41FA5}">
                      <a16:colId xmlns:a16="http://schemas.microsoft.com/office/drawing/2014/main" val="3774450845"/>
                    </a:ext>
                  </a:extLst>
                </a:gridCol>
                <a:gridCol w="763400">
                  <a:extLst>
                    <a:ext uri="{9D8B030D-6E8A-4147-A177-3AD203B41FA5}">
                      <a16:colId xmlns:a16="http://schemas.microsoft.com/office/drawing/2014/main" val="1301919938"/>
                    </a:ext>
                  </a:extLst>
                </a:gridCol>
                <a:gridCol w="763400">
                  <a:extLst>
                    <a:ext uri="{9D8B030D-6E8A-4147-A177-3AD203B41FA5}">
                      <a16:colId xmlns:a16="http://schemas.microsoft.com/office/drawing/2014/main" val="1915918544"/>
                    </a:ext>
                  </a:extLst>
                </a:gridCol>
                <a:gridCol w="683641">
                  <a:extLst>
                    <a:ext uri="{9D8B030D-6E8A-4147-A177-3AD203B41FA5}">
                      <a16:colId xmlns:a16="http://schemas.microsoft.com/office/drawing/2014/main" val="797859276"/>
                    </a:ext>
                  </a:extLst>
                </a:gridCol>
                <a:gridCol w="695035">
                  <a:extLst>
                    <a:ext uri="{9D8B030D-6E8A-4147-A177-3AD203B41FA5}">
                      <a16:colId xmlns:a16="http://schemas.microsoft.com/office/drawing/2014/main" val="1847992849"/>
                    </a:ext>
                  </a:extLst>
                </a:gridCol>
                <a:gridCol w="695035">
                  <a:extLst>
                    <a:ext uri="{9D8B030D-6E8A-4147-A177-3AD203B41FA5}">
                      <a16:colId xmlns:a16="http://schemas.microsoft.com/office/drawing/2014/main" val="958792184"/>
                    </a:ext>
                  </a:extLst>
                </a:gridCol>
              </a:tblGrid>
              <a:tr h="171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920186"/>
                  </a:ext>
                </a:extLst>
              </a:tr>
              <a:tr h="275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101435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40.853.080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15.313.568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98052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23.433.676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23.306.484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-127.192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7.249.570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3267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1.618.081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021995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7293460,0%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240488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615.655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7293460,0%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085818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5.366.544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406309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13.436.820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5.366.544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24444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Contínuas Intercensales Agrícolas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352.797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3811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Índice de Costo al Transporte Terrestre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308.729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71693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Encuesta Longitudinal de Empresas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443527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Económicas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2.364.395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186356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Infraestructura Estadística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1.468.074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776.243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40192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Estadísticas de Hogares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2.604.840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1.155.257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807650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Producción con Convenios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860134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 de Modernización Institucional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582.482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391.372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401679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de Innovación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65266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88467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448330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98.163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845468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Población General-SENDA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129.658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2884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68605"/>
                  </a:ext>
                </a:extLst>
              </a:tr>
              <a:tr h="17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833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ESTADÍSTICAS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F873A0-2C62-46D3-A125-FA496CA3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3512C3-7343-40CB-8738-7DD35A80D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52772"/>
              </p:ext>
            </p:extLst>
          </p:nvPr>
        </p:nvGraphicFramePr>
        <p:xfrm>
          <a:off x="413680" y="1935036"/>
          <a:ext cx="8211454" cy="1854004"/>
        </p:xfrm>
        <a:graphic>
          <a:graphicData uri="http://schemas.openxmlformats.org/drawingml/2006/table">
            <a:tbl>
              <a:tblPr/>
              <a:tblGrid>
                <a:gridCol w="285517">
                  <a:extLst>
                    <a:ext uri="{9D8B030D-6E8A-4147-A177-3AD203B41FA5}">
                      <a16:colId xmlns:a16="http://schemas.microsoft.com/office/drawing/2014/main" val="3843416851"/>
                    </a:ext>
                  </a:extLst>
                </a:gridCol>
                <a:gridCol w="285517">
                  <a:extLst>
                    <a:ext uri="{9D8B030D-6E8A-4147-A177-3AD203B41FA5}">
                      <a16:colId xmlns:a16="http://schemas.microsoft.com/office/drawing/2014/main" val="3006911592"/>
                    </a:ext>
                  </a:extLst>
                </a:gridCol>
                <a:gridCol w="285517">
                  <a:extLst>
                    <a:ext uri="{9D8B030D-6E8A-4147-A177-3AD203B41FA5}">
                      <a16:colId xmlns:a16="http://schemas.microsoft.com/office/drawing/2014/main" val="1816679849"/>
                    </a:ext>
                  </a:extLst>
                </a:gridCol>
                <a:gridCol w="2980792">
                  <a:extLst>
                    <a:ext uri="{9D8B030D-6E8A-4147-A177-3AD203B41FA5}">
                      <a16:colId xmlns:a16="http://schemas.microsoft.com/office/drawing/2014/main" val="698437201"/>
                    </a:ext>
                  </a:extLst>
                </a:gridCol>
                <a:gridCol w="765184">
                  <a:extLst>
                    <a:ext uri="{9D8B030D-6E8A-4147-A177-3AD203B41FA5}">
                      <a16:colId xmlns:a16="http://schemas.microsoft.com/office/drawing/2014/main" val="735616229"/>
                    </a:ext>
                  </a:extLst>
                </a:gridCol>
                <a:gridCol w="765184">
                  <a:extLst>
                    <a:ext uri="{9D8B030D-6E8A-4147-A177-3AD203B41FA5}">
                      <a16:colId xmlns:a16="http://schemas.microsoft.com/office/drawing/2014/main" val="1310583279"/>
                    </a:ext>
                  </a:extLst>
                </a:gridCol>
                <a:gridCol w="765184">
                  <a:extLst>
                    <a:ext uri="{9D8B030D-6E8A-4147-A177-3AD203B41FA5}">
                      <a16:colId xmlns:a16="http://schemas.microsoft.com/office/drawing/2014/main" val="1868442605"/>
                    </a:ext>
                  </a:extLst>
                </a:gridCol>
                <a:gridCol w="685239">
                  <a:extLst>
                    <a:ext uri="{9D8B030D-6E8A-4147-A177-3AD203B41FA5}">
                      <a16:colId xmlns:a16="http://schemas.microsoft.com/office/drawing/2014/main" val="542539712"/>
                    </a:ext>
                  </a:extLst>
                </a:gridCol>
                <a:gridCol w="696660">
                  <a:extLst>
                    <a:ext uri="{9D8B030D-6E8A-4147-A177-3AD203B41FA5}">
                      <a16:colId xmlns:a16="http://schemas.microsoft.com/office/drawing/2014/main" val="2883709133"/>
                    </a:ext>
                  </a:extLst>
                </a:gridCol>
                <a:gridCol w="696660">
                  <a:extLst>
                    <a:ext uri="{9D8B030D-6E8A-4147-A177-3AD203B41FA5}">
                      <a16:colId xmlns:a16="http://schemas.microsoft.com/office/drawing/2014/main" val="2034075382"/>
                    </a:ext>
                  </a:extLst>
                </a:gridCol>
              </a:tblGrid>
              <a:tr h="1749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35060"/>
                  </a:ext>
                </a:extLst>
              </a:tr>
              <a:tr h="279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484570"/>
                  </a:ext>
                </a:extLst>
              </a:tr>
              <a:tr h="17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605019"/>
                  </a:ext>
                </a:extLst>
              </a:tr>
              <a:tr h="17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97.178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069788"/>
                  </a:ext>
                </a:extLst>
              </a:tr>
              <a:tr h="17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1.876.020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596712"/>
                  </a:ext>
                </a:extLst>
              </a:tr>
              <a:tr h="17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1.016.448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556318"/>
                  </a:ext>
                </a:extLst>
              </a:tr>
              <a:tr h="17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98771"/>
                  </a:ext>
                </a:extLst>
              </a:tr>
              <a:tr h="17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45904"/>
                  </a:ext>
                </a:extLst>
              </a:tr>
              <a:tr h="17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612751"/>
                  </a:ext>
                </a:extLst>
              </a:tr>
              <a:tr h="1749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1.146.490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376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18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07,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CENSOS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2D4726F-0CBE-40E4-A8E5-2D82B6A5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39E6CE7-F290-4700-AE77-9BE5E19A5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48798"/>
              </p:ext>
            </p:extLst>
          </p:nvPr>
        </p:nvGraphicFramePr>
        <p:xfrm>
          <a:off x="437224" y="1935036"/>
          <a:ext cx="8178601" cy="2214046"/>
        </p:xfrm>
        <a:graphic>
          <a:graphicData uri="http://schemas.openxmlformats.org/drawingml/2006/table">
            <a:tbl>
              <a:tblPr/>
              <a:tblGrid>
                <a:gridCol w="284374">
                  <a:extLst>
                    <a:ext uri="{9D8B030D-6E8A-4147-A177-3AD203B41FA5}">
                      <a16:colId xmlns:a16="http://schemas.microsoft.com/office/drawing/2014/main" val="73323359"/>
                    </a:ext>
                  </a:extLst>
                </a:gridCol>
                <a:gridCol w="284374">
                  <a:extLst>
                    <a:ext uri="{9D8B030D-6E8A-4147-A177-3AD203B41FA5}">
                      <a16:colId xmlns:a16="http://schemas.microsoft.com/office/drawing/2014/main" val="33862360"/>
                    </a:ext>
                  </a:extLst>
                </a:gridCol>
                <a:gridCol w="284374">
                  <a:extLst>
                    <a:ext uri="{9D8B030D-6E8A-4147-A177-3AD203B41FA5}">
                      <a16:colId xmlns:a16="http://schemas.microsoft.com/office/drawing/2014/main" val="2679664468"/>
                    </a:ext>
                  </a:extLst>
                </a:gridCol>
                <a:gridCol w="2968866">
                  <a:extLst>
                    <a:ext uri="{9D8B030D-6E8A-4147-A177-3AD203B41FA5}">
                      <a16:colId xmlns:a16="http://schemas.microsoft.com/office/drawing/2014/main" val="1873611964"/>
                    </a:ext>
                  </a:extLst>
                </a:gridCol>
                <a:gridCol w="762123">
                  <a:extLst>
                    <a:ext uri="{9D8B030D-6E8A-4147-A177-3AD203B41FA5}">
                      <a16:colId xmlns:a16="http://schemas.microsoft.com/office/drawing/2014/main" val="3998194732"/>
                    </a:ext>
                  </a:extLst>
                </a:gridCol>
                <a:gridCol w="762123">
                  <a:extLst>
                    <a:ext uri="{9D8B030D-6E8A-4147-A177-3AD203B41FA5}">
                      <a16:colId xmlns:a16="http://schemas.microsoft.com/office/drawing/2014/main" val="945603370"/>
                    </a:ext>
                  </a:extLst>
                </a:gridCol>
                <a:gridCol w="762123">
                  <a:extLst>
                    <a:ext uri="{9D8B030D-6E8A-4147-A177-3AD203B41FA5}">
                      <a16:colId xmlns:a16="http://schemas.microsoft.com/office/drawing/2014/main" val="2719831506"/>
                    </a:ext>
                  </a:extLst>
                </a:gridCol>
                <a:gridCol w="682498">
                  <a:extLst>
                    <a:ext uri="{9D8B030D-6E8A-4147-A177-3AD203B41FA5}">
                      <a16:colId xmlns:a16="http://schemas.microsoft.com/office/drawing/2014/main" val="1955523816"/>
                    </a:ext>
                  </a:extLst>
                </a:gridCol>
                <a:gridCol w="693873">
                  <a:extLst>
                    <a:ext uri="{9D8B030D-6E8A-4147-A177-3AD203B41FA5}">
                      <a16:colId xmlns:a16="http://schemas.microsoft.com/office/drawing/2014/main" val="1165492537"/>
                    </a:ext>
                  </a:extLst>
                </a:gridCol>
                <a:gridCol w="693873">
                  <a:extLst>
                    <a:ext uri="{9D8B030D-6E8A-4147-A177-3AD203B41FA5}">
                      <a16:colId xmlns:a16="http://schemas.microsoft.com/office/drawing/2014/main" val="2622490104"/>
                    </a:ext>
                  </a:extLst>
                </a:gridCol>
              </a:tblGrid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981898"/>
                  </a:ext>
                </a:extLst>
              </a:tr>
              <a:tr h="2811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0037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940.179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926262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819.973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327105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905490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352246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44187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VIII Censo Agropecuario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819.714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3986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88189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558780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327748"/>
                  </a:ext>
                </a:extLst>
              </a:tr>
              <a:tr h="175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29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FISCALÍA NACIONAL ECONÓMICA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01D9878-7E72-4AEF-BCEF-415D085E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1BA788C-5563-4CD5-AFC5-B736551DB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60070"/>
              </p:ext>
            </p:extLst>
          </p:nvPr>
        </p:nvGraphicFramePr>
        <p:xfrm>
          <a:off x="414336" y="1932414"/>
          <a:ext cx="8201487" cy="2144659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09304867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01510456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200829182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64928746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83427227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186970637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810067003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64034740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107550094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614958053"/>
                    </a:ext>
                  </a:extLst>
                </a:gridCol>
              </a:tblGrid>
              <a:tr h="1702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057121"/>
                  </a:ext>
                </a:extLst>
              </a:tr>
              <a:tr h="2723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891573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2.019.905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12916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5.447.202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1.691.246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707396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1.354.064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1.351.064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323.032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19854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197799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662489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127.757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44725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287008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045160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379632"/>
                  </a:ext>
                </a:extLst>
              </a:tr>
              <a:tr h="1702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910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041F439-562D-4B68-9D31-E70D185A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C266D73-23D7-4430-B7F8-71874F0AC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296266"/>
              </p:ext>
            </p:extLst>
          </p:nvPr>
        </p:nvGraphicFramePr>
        <p:xfrm>
          <a:off x="444088" y="1931704"/>
          <a:ext cx="8181049" cy="3153481"/>
        </p:xfrm>
        <a:graphic>
          <a:graphicData uri="http://schemas.openxmlformats.org/drawingml/2006/table">
            <a:tbl>
              <a:tblPr/>
              <a:tblGrid>
                <a:gridCol w="284460">
                  <a:extLst>
                    <a:ext uri="{9D8B030D-6E8A-4147-A177-3AD203B41FA5}">
                      <a16:colId xmlns:a16="http://schemas.microsoft.com/office/drawing/2014/main" val="20200074"/>
                    </a:ext>
                  </a:extLst>
                </a:gridCol>
                <a:gridCol w="284460">
                  <a:extLst>
                    <a:ext uri="{9D8B030D-6E8A-4147-A177-3AD203B41FA5}">
                      <a16:colId xmlns:a16="http://schemas.microsoft.com/office/drawing/2014/main" val="1737475601"/>
                    </a:ext>
                  </a:extLst>
                </a:gridCol>
                <a:gridCol w="284460">
                  <a:extLst>
                    <a:ext uri="{9D8B030D-6E8A-4147-A177-3AD203B41FA5}">
                      <a16:colId xmlns:a16="http://schemas.microsoft.com/office/drawing/2014/main" val="3124858916"/>
                    </a:ext>
                  </a:extLst>
                </a:gridCol>
                <a:gridCol w="2969754">
                  <a:extLst>
                    <a:ext uri="{9D8B030D-6E8A-4147-A177-3AD203B41FA5}">
                      <a16:colId xmlns:a16="http://schemas.microsoft.com/office/drawing/2014/main" val="3955503364"/>
                    </a:ext>
                  </a:extLst>
                </a:gridCol>
                <a:gridCol w="762351">
                  <a:extLst>
                    <a:ext uri="{9D8B030D-6E8A-4147-A177-3AD203B41FA5}">
                      <a16:colId xmlns:a16="http://schemas.microsoft.com/office/drawing/2014/main" val="3907897610"/>
                    </a:ext>
                  </a:extLst>
                </a:gridCol>
                <a:gridCol w="762351">
                  <a:extLst>
                    <a:ext uri="{9D8B030D-6E8A-4147-A177-3AD203B41FA5}">
                      <a16:colId xmlns:a16="http://schemas.microsoft.com/office/drawing/2014/main" val="3328580072"/>
                    </a:ext>
                  </a:extLst>
                </a:gridCol>
                <a:gridCol w="762351">
                  <a:extLst>
                    <a:ext uri="{9D8B030D-6E8A-4147-A177-3AD203B41FA5}">
                      <a16:colId xmlns:a16="http://schemas.microsoft.com/office/drawing/2014/main" val="1445722812"/>
                    </a:ext>
                  </a:extLst>
                </a:gridCol>
                <a:gridCol w="682702">
                  <a:extLst>
                    <a:ext uri="{9D8B030D-6E8A-4147-A177-3AD203B41FA5}">
                      <a16:colId xmlns:a16="http://schemas.microsoft.com/office/drawing/2014/main" val="2971767288"/>
                    </a:ext>
                  </a:extLst>
                </a:gridCol>
                <a:gridCol w="694080">
                  <a:extLst>
                    <a:ext uri="{9D8B030D-6E8A-4147-A177-3AD203B41FA5}">
                      <a16:colId xmlns:a16="http://schemas.microsoft.com/office/drawing/2014/main" val="1122633967"/>
                    </a:ext>
                  </a:extLst>
                </a:gridCol>
                <a:gridCol w="694080">
                  <a:extLst>
                    <a:ext uri="{9D8B030D-6E8A-4147-A177-3AD203B41FA5}">
                      <a16:colId xmlns:a16="http://schemas.microsoft.com/office/drawing/2014/main" val="3319575453"/>
                    </a:ext>
                  </a:extLst>
                </a:gridCol>
              </a:tblGrid>
              <a:tr h="1695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394193"/>
                  </a:ext>
                </a:extLst>
              </a:tr>
              <a:tr h="271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199450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4.135.724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042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8.190.416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2.615.902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948435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394.826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337204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633426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223.753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981351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232098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9.313.400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564757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Vacaciones Tercera Edad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5.549.510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782615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Giras de Estudio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2.392.718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57877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Turismo Familiar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1.371.172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568.559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818325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538.898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577253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38595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163.237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029389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114.184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49729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215644"/>
                  </a:ext>
                </a:extLst>
              </a:tr>
              <a:tr h="16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29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09,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DE PROMOCIÓN INTERNACIONAL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E7A1506-D7F9-4EEA-BDAC-DE63839A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23D55E-797C-4CD4-B8A5-AFD688F45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91023"/>
              </p:ext>
            </p:extLst>
          </p:nvPr>
        </p:nvGraphicFramePr>
        <p:xfrm>
          <a:off x="414336" y="1912264"/>
          <a:ext cx="8201487" cy="1876773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809779310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581000698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2773197450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304439096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047828989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775197890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4260402839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2257299792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179483777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584669023"/>
                    </a:ext>
                  </a:extLst>
                </a:gridCol>
              </a:tblGrid>
              <a:tr h="1770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000610"/>
                  </a:ext>
                </a:extLst>
              </a:tr>
              <a:tr h="2832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18376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760.388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722455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751546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8.255.523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7.305.523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503000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128683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48406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Campeonato Mundial Fórmula E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817672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Concursos Públicos de Promoción Internacional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946940"/>
                  </a:ext>
                </a:extLst>
              </a:tr>
              <a:tr h="177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114.636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314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COOPERACIÓN TÉCNICA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4D0B04D-8077-4923-A57C-F3B32428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1B3067-C4E0-43D8-BADA-74EC7B591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45702"/>
              </p:ext>
            </p:extLst>
          </p:nvPr>
        </p:nvGraphicFramePr>
        <p:xfrm>
          <a:off x="414336" y="1849844"/>
          <a:ext cx="8201487" cy="3523363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812909056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79502436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454588408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1069276733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52613488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365488971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392029101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120827787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2791682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3679917282"/>
                    </a:ext>
                  </a:extLst>
                </a:gridCol>
              </a:tblGrid>
              <a:tr h="171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323945"/>
                  </a:ext>
                </a:extLst>
              </a:tr>
              <a:tr h="273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70552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8.648.728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82324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8.798.180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3.014.685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946863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2.449.105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441.057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765988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884.066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225140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775.749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4143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108.317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142854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3.831.039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796349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41.777.000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3.831.039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89159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Competitividad de la MIPE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12.871.080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1.046.436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375521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Emprendedores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5.968.434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68583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Dirigido a Grupos de Empresas Asociatividad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9.451.912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1.254.123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326762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Desarrollo Empresarial en los Territorios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13.485.564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1.305.656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83959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15696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546.394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122.657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492237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42.298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365575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502.144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64954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076960"/>
                  </a:ext>
                </a:extLst>
              </a:tr>
              <a:tr h="1710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48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19: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COMITÉ INNOVA CHILE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FB1F3BB-1843-4EB9-8055-4190FCF6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C6CAD4-9845-497E-8076-23B98FCAC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81521"/>
              </p:ext>
            </p:extLst>
          </p:nvPr>
        </p:nvGraphicFramePr>
        <p:xfrm>
          <a:off x="414336" y="1916426"/>
          <a:ext cx="8210798" cy="2160648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3432946490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61223324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4246020937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115582560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63353416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44982389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500063759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1219417041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008240424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1886348542"/>
                    </a:ext>
                  </a:extLst>
                </a:gridCol>
              </a:tblGrid>
              <a:tr h="171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348304"/>
                  </a:ext>
                </a:extLst>
              </a:tr>
              <a:tr h="2743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07089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10.479.715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81488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2.310.608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685.171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217350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948.631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940784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709569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121550,0%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405453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9.632.462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654564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9.632.462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389405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41.498.834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9.632.462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52895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223822"/>
                  </a:ext>
                </a:extLst>
              </a:tr>
              <a:tr h="1714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018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AGENCIA DE PROMOCIÓN DE LA INVERSIÓN EXTRANJERA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E3975FB-7A1E-4B3D-8D8D-E2D50961E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9AAE32-671F-44C3-AB57-41F2DFA4F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26224"/>
              </p:ext>
            </p:extLst>
          </p:nvPr>
        </p:nvGraphicFramePr>
        <p:xfrm>
          <a:off x="448656" y="1982345"/>
          <a:ext cx="8167168" cy="2526778"/>
        </p:xfrm>
        <a:graphic>
          <a:graphicData uri="http://schemas.openxmlformats.org/drawingml/2006/table">
            <a:tbl>
              <a:tblPr/>
              <a:tblGrid>
                <a:gridCol w="283977">
                  <a:extLst>
                    <a:ext uri="{9D8B030D-6E8A-4147-A177-3AD203B41FA5}">
                      <a16:colId xmlns:a16="http://schemas.microsoft.com/office/drawing/2014/main" val="2066815201"/>
                    </a:ext>
                  </a:extLst>
                </a:gridCol>
                <a:gridCol w="283977">
                  <a:extLst>
                    <a:ext uri="{9D8B030D-6E8A-4147-A177-3AD203B41FA5}">
                      <a16:colId xmlns:a16="http://schemas.microsoft.com/office/drawing/2014/main" val="4245098148"/>
                    </a:ext>
                  </a:extLst>
                </a:gridCol>
                <a:gridCol w="283977">
                  <a:extLst>
                    <a:ext uri="{9D8B030D-6E8A-4147-A177-3AD203B41FA5}">
                      <a16:colId xmlns:a16="http://schemas.microsoft.com/office/drawing/2014/main" val="2696859846"/>
                    </a:ext>
                  </a:extLst>
                </a:gridCol>
                <a:gridCol w="2964716">
                  <a:extLst>
                    <a:ext uri="{9D8B030D-6E8A-4147-A177-3AD203B41FA5}">
                      <a16:colId xmlns:a16="http://schemas.microsoft.com/office/drawing/2014/main" val="2046391225"/>
                    </a:ext>
                  </a:extLst>
                </a:gridCol>
                <a:gridCol w="761057">
                  <a:extLst>
                    <a:ext uri="{9D8B030D-6E8A-4147-A177-3AD203B41FA5}">
                      <a16:colId xmlns:a16="http://schemas.microsoft.com/office/drawing/2014/main" val="3416561988"/>
                    </a:ext>
                  </a:extLst>
                </a:gridCol>
                <a:gridCol w="761057">
                  <a:extLst>
                    <a:ext uri="{9D8B030D-6E8A-4147-A177-3AD203B41FA5}">
                      <a16:colId xmlns:a16="http://schemas.microsoft.com/office/drawing/2014/main" val="27383707"/>
                    </a:ext>
                  </a:extLst>
                </a:gridCol>
                <a:gridCol w="761057">
                  <a:extLst>
                    <a:ext uri="{9D8B030D-6E8A-4147-A177-3AD203B41FA5}">
                      <a16:colId xmlns:a16="http://schemas.microsoft.com/office/drawing/2014/main" val="2558877278"/>
                    </a:ext>
                  </a:extLst>
                </a:gridCol>
                <a:gridCol w="681544">
                  <a:extLst>
                    <a:ext uri="{9D8B030D-6E8A-4147-A177-3AD203B41FA5}">
                      <a16:colId xmlns:a16="http://schemas.microsoft.com/office/drawing/2014/main" val="1858271075"/>
                    </a:ext>
                  </a:extLst>
                </a:gridCol>
                <a:gridCol w="692903">
                  <a:extLst>
                    <a:ext uri="{9D8B030D-6E8A-4147-A177-3AD203B41FA5}">
                      <a16:colId xmlns:a16="http://schemas.microsoft.com/office/drawing/2014/main" val="3347819613"/>
                    </a:ext>
                  </a:extLst>
                </a:gridCol>
                <a:gridCol w="692903">
                  <a:extLst>
                    <a:ext uri="{9D8B030D-6E8A-4147-A177-3AD203B41FA5}">
                      <a16:colId xmlns:a16="http://schemas.microsoft.com/office/drawing/2014/main" val="2240783948"/>
                    </a:ext>
                  </a:extLst>
                </a:gridCol>
              </a:tblGrid>
              <a:tr h="173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19218"/>
                  </a:ext>
                </a:extLst>
              </a:tr>
              <a:tr h="2769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154321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1.311.859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577667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2.852.392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825.812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755003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1.300.645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0761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121357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51680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Promoción de Exportaciones - DIRECON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686.815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5250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429800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764544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321540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323304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463130"/>
                  </a:ext>
                </a:extLst>
              </a:tr>
              <a:tr h="173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897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la ejecución por Programa, las mayores tasas de ejecución del presupuesto vigente corresponde al  </a:t>
            </a:r>
            <a:r>
              <a:rPr lang="pt-BR" sz="1600" dirty="0"/>
              <a:t>Programa Censo que registra </a:t>
            </a:r>
            <a:r>
              <a:rPr lang="es-CL" sz="1600" dirty="0"/>
              <a:t>un</a:t>
            </a:r>
            <a:r>
              <a:rPr lang="pt-BR" sz="1600" dirty="0"/>
              <a:t> 51,7%; seguido de INE </a:t>
            </a:r>
            <a:r>
              <a:rPr lang="es-CL" sz="1600" dirty="0"/>
              <a:t>con</a:t>
            </a:r>
            <a:r>
              <a:rPr lang="pt-BR" sz="1600" dirty="0"/>
              <a:t> </a:t>
            </a:r>
            <a:r>
              <a:rPr lang="es-CL" sz="1600" dirty="0"/>
              <a:t>un</a:t>
            </a:r>
            <a:r>
              <a:rPr lang="pt-BR" sz="1600" dirty="0"/>
              <a:t> 37,5%.  La menor </a:t>
            </a:r>
            <a:r>
              <a:rPr lang="es-CL" sz="1600" dirty="0"/>
              <a:t>tasa de 1,7% corresponde al Programa Iniciativa Científica </a:t>
            </a:r>
            <a:r>
              <a:rPr lang="es-CL" sz="1600" dirty="0" err="1"/>
              <a:t>Millenium</a:t>
            </a:r>
            <a:r>
              <a:rPr lang="pt-BR" sz="1600" dirty="0"/>
              <a:t>. Por </a:t>
            </a:r>
            <a:r>
              <a:rPr lang="es-CL" sz="1600" dirty="0"/>
              <a:t>su</a:t>
            </a:r>
            <a:r>
              <a:rPr lang="pt-BR" sz="1600" dirty="0"/>
              <a:t> parte e</a:t>
            </a:r>
            <a:r>
              <a:rPr lang="es-CL" sz="1600" dirty="0"/>
              <a:t>l Programa CORFO concentra el 65,6% del presupuesto de la Partida y alcanzó a abril una ejecución de 21% del presupuesto aprobado por el Congreso.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el mayor gasto se registra en los subtítulo 23 </a:t>
            </a:r>
            <a:r>
              <a:rPr lang="es-CL" sz="1600" b="1" dirty="0"/>
              <a:t>“prestaciones de seguridad social” </a:t>
            </a:r>
            <a:r>
              <a:rPr lang="es-CL" sz="1600" dirty="0"/>
              <a:t>con una ejecución de </a:t>
            </a:r>
            <a:r>
              <a:rPr lang="es-CL" sz="1600" b="1" dirty="0"/>
              <a:t>125,5%</a:t>
            </a:r>
            <a:r>
              <a:rPr lang="es-CL" sz="1600" dirty="0"/>
              <a:t> explicado por la aplicación de la ley de Incentivo al Retiro; seguido del subtítulo 34 </a:t>
            </a:r>
            <a:r>
              <a:rPr lang="es-CL" sz="1600" b="1" dirty="0"/>
              <a:t>“servicio de la deuda” </a:t>
            </a:r>
            <a:r>
              <a:rPr lang="es-CL" sz="1600" dirty="0"/>
              <a:t>con una ejecución de</a:t>
            </a:r>
            <a:r>
              <a:rPr lang="es-CL" sz="1600" b="1" dirty="0"/>
              <a:t> 106%,</a:t>
            </a:r>
            <a:r>
              <a:rPr lang="es-CL" sz="1600" dirty="0"/>
              <a:t> destinado al pago de las obligaciones devengadas al 31 de diciembre de 2017 (deuda flotante).</a:t>
            </a:r>
            <a:endParaRPr lang="es-CL" sz="1600" b="1" dirty="0">
              <a:solidFill>
                <a:srgbClr val="FF0000"/>
              </a:solidFill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PROPIEDAD INDUSTRIAL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6C0EEF3-DE6C-4722-A246-DBB1A881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E008588-F129-426D-B66D-32E70C8D8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1366"/>
              </p:ext>
            </p:extLst>
          </p:nvPr>
        </p:nvGraphicFramePr>
        <p:xfrm>
          <a:off x="414336" y="1988784"/>
          <a:ext cx="8118103" cy="2016277"/>
        </p:xfrm>
        <a:graphic>
          <a:graphicData uri="http://schemas.openxmlformats.org/drawingml/2006/table">
            <a:tbl>
              <a:tblPr/>
              <a:tblGrid>
                <a:gridCol w="282271">
                  <a:extLst>
                    <a:ext uri="{9D8B030D-6E8A-4147-A177-3AD203B41FA5}">
                      <a16:colId xmlns:a16="http://schemas.microsoft.com/office/drawing/2014/main" val="239235474"/>
                    </a:ext>
                  </a:extLst>
                </a:gridCol>
                <a:gridCol w="282271">
                  <a:extLst>
                    <a:ext uri="{9D8B030D-6E8A-4147-A177-3AD203B41FA5}">
                      <a16:colId xmlns:a16="http://schemas.microsoft.com/office/drawing/2014/main" val="4078813581"/>
                    </a:ext>
                  </a:extLst>
                </a:gridCol>
                <a:gridCol w="282271">
                  <a:extLst>
                    <a:ext uri="{9D8B030D-6E8A-4147-A177-3AD203B41FA5}">
                      <a16:colId xmlns:a16="http://schemas.microsoft.com/office/drawing/2014/main" val="3262147923"/>
                    </a:ext>
                  </a:extLst>
                </a:gridCol>
                <a:gridCol w="2946906">
                  <a:extLst>
                    <a:ext uri="{9D8B030D-6E8A-4147-A177-3AD203B41FA5}">
                      <a16:colId xmlns:a16="http://schemas.microsoft.com/office/drawing/2014/main" val="2266727074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60864516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2698807966"/>
                    </a:ext>
                  </a:extLst>
                </a:gridCol>
                <a:gridCol w="756485">
                  <a:extLst>
                    <a:ext uri="{9D8B030D-6E8A-4147-A177-3AD203B41FA5}">
                      <a16:colId xmlns:a16="http://schemas.microsoft.com/office/drawing/2014/main" val="2526987902"/>
                    </a:ext>
                  </a:extLst>
                </a:gridCol>
                <a:gridCol w="677449">
                  <a:extLst>
                    <a:ext uri="{9D8B030D-6E8A-4147-A177-3AD203B41FA5}">
                      <a16:colId xmlns:a16="http://schemas.microsoft.com/office/drawing/2014/main" val="3139121231"/>
                    </a:ext>
                  </a:extLst>
                </a:gridCol>
                <a:gridCol w="688740">
                  <a:extLst>
                    <a:ext uri="{9D8B030D-6E8A-4147-A177-3AD203B41FA5}">
                      <a16:colId xmlns:a16="http://schemas.microsoft.com/office/drawing/2014/main" val="3071707006"/>
                    </a:ext>
                  </a:extLst>
                </a:gridCol>
                <a:gridCol w="688740">
                  <a:extLst>
                    <a:ext uri="{9D8B030D-6E8A-4147-A177-3AD203B41FA5}">
                      <a16:colId xmlns:a16="http://schemas.microsoft.com/office/drawing/2014/main" val="3871073328"/>
                    </a:ext>
                  </a:extLst>
                </a:gridCol>
              </a:tblGrid>
              <a:tr h="173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957596"/>
                  </a:ext>
                </a:extLst>
              </a:tr>
              <a:tr h="2781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838973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2.136.505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990819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5.568.575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1.831.306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85890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1.105.246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91625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820190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513461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153.580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30.169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36392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558563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134631"/>
                  </a:ext>
                </a:extLst>
              </a:tr>
              <a:tr h="173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62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TURISMO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45594B7-C36E-494E-84FC-C66E1CBC303D}"/>
              </a:ext>
            </a:extLst>
          </p:cNvPr>
          <p:cNvSpPr txBox="1">
            <a:spLocks/>
          </p:cNvSpPr>
          <p:nvPr/>
        </p:nvSpPr>
        <p:spPr>
          <a:xfrm>
            <a:off x="500062" y="6309998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FA0B03E-AAD6-40C9-BB35-4B2F36DE1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922499"/>
              </p:ext>
            </p:extLst>
          </p:nvPr>
        </p:nvGraphicFramePr>
        <p:xfrm>
          <a:off x="414336" y="1988840"/>
          <a:ext cx="8210798" cy="3600396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1489422162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144071739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6890129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1120256926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2151569127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13823120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583425753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4253155027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88674793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214035406"/>
                    </a:ext>
                  </a:extLst>
                </a:gridCol>
              </a:tblGrid>
              <a:tr h="169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177782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82254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4.648.946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1.107.201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914364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1.125.496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346.560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483089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554.469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739.835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11526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2.034.942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1.849.576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-185.366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34515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14742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-56.752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724043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590834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Turístico Sustentable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1.913.162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1.784.548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-128.614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599.500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738085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1718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Turismo Social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324638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804964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257336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Naciones Unidas para el Desarrollo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168414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Regional de Desarrollo Productivo de la Araucanía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628606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0017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Forestal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332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780415"/>
                  </a:ext>
                </a:extLst>
              </a:tr>
              <a:tr h="169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039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25: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 INSOLVENCIA Y REEMPRENDIMIENTO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740BC5E-13A3-466B-900C-72948B76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642912-93F4-4351-8351-270942FD2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1880"/>
              </p:ext>
            </p:extLst>
          </p:nvPr>
        </p:nvGraphicFramePr>
        <p:xfrm>
          <a:off x="414336" y="1982300"/>
          <a:ext cx="8210797" cy="3259438"/>
        </p:xfrm>
        <a:graphic>
          <a:graphicData uri="http://schemas.openxmlformats.org/drawingml/2006/table">
            <a:tbl>
              <a:tblPr/>
              <a:tblGrid>
                <a:gridCol w="285097">
                  <a:extLst>
                    <a:ext uri="{9D8B030D-6E8A-4147-A177-3AD203B41FA5}">
                      <a16:colId xmlns:a16="http://schemas.microsoft.com/office/drawing/2014/main" val="3578463597"/>
                    </a:ext>
                  </a:extLst>
                </a:gridCol>
                <a:gridCol w="285097">
                  <a:extLst>
                    <a:ext uri="{9D8B030D-6E8A-4147-A177-3AD203B41FA5}">
                      <a16:colId xmlns:a16="http://schemas.microsoft.com/office/drawing/2014/main" val="2005528174"/>
                    </a:ext>
                  </a:extLst>
                </a:gridCol>
                <a:gridCol w="285097">
                  <a:extLst>
                    <a:ext uri="{9D8B030D-6E8A-4147-A177-3AD203B41FA5}">
                      <a16:colId xmlns:a16="http://schemas.microsoft.com/office/drawing/2014/main" val="663009865"/>
                    </a:ext>
                  </a:extLst>
                </a:gridCol>
                <a:gridCol w="2987819">
                  <a:extLst>
                    <a:ext uri="{9D8B030D-6E8A-4147-A177-3AD203B41FA5}">
                      <a16:colId xmlns:a16="http://schemas.microsoft.com/office/drawing/2014/main" val="4258774520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3721034614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2825959137"/>
                    </a:ext>
                  </a:extLst>
                </a:gridCol>
                <a:gridCol w="764060">
                  <a:extLst>
                    <a:ext uri="{9D8B030D-6E8A-4147-A177-3AD203B41FA5}">
                      <a16:colId xmlns:a16="http://schemas.microsoft.com/office/drawing/2014/main" val="1843973176"/>
                    </a:ext>
                  </a:extLst>
                </a:gridCol>
                <a:gridCol w="684233">
                  <a:extLst>
                    <a:ext uri="{9D8B030D-6E8A-4147-A177-3AD203B41FA5}">
                      <a16:colId xmlns:a16="http://schemas.microsoft.com/office/drawing/2014/main" val="3207357506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2023582182"/>
                    </a:ext>
                  </a:extLst>
                </a:gridCol>
                <a:gridCol w="695637">
                  <a:extLst>
                    <a:ext uri="{9D8B030D-6E8A-4147-A177-3AD203B41FA5}">
                      <a16:colId xmlns:a16="http://schemas.microsoft.com/office/drawing/2014/main" val="229230751"/>
                    </a:ext>
                  </a:extLst>
                </a:gridCol>
              </a:tblGrid>
              <a:tr h="1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525194"/>
                  </a:ext>
                </a:extLst>
              </a:tr>
              <a:tr h="278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251521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1.827.789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756236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4.271.897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1.421.476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795857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850.056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207.794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994010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867.605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47490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866.223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168.051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473747"/>
                  </a:ext>
                </a:extLst>
              </a:tr>
              <a:tr h="195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37 del Libro IV del Código de Comercio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180846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Cierre de Quiebras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37.780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39715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Cumplimiento Artículo 40, Ley N° 20.720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818.362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158.036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13829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71283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Reguladores por Insolvencia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076237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13819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932766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218.669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29.550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085556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005970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20.018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12880"/>
                  </a:ext>
                </a:extLst>
              </a:tr>
              <a:tr h="174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196.097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8.199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7916D30-CADC-4FFD-B58C-B744F6BD2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26306"/>
              </p:ext>
            </p:extLst>
          </p:nvPr>
        </p:nvGraphicFramePr>
        <p:xfrm>
          <a:off x="459503" y="1662445"/>
          <a:ext cx="8120468" cy="2558796"/>
        </p:xfrm>
        <a:graphic>
          <a:graphicData uri="http://schemas.openxmlformats.org/drawingml/2006/table">
            <a:tbl>
              <a:tblPr/>
              <a:tblGrid>
                <a:gridCol w="758552">
                  <a:extLst>
                    <a:ext uri="{9D8B030D-6E8A-4147-A177-3AD203B41FA5}">
                      <a16:colId xmlns:a16="http://schemas.microsoft.com/office/drawing/2014/main" val="836078188"/>
                    </a:ext>
                  </a:extLst>
                </a:gridCol>
                <a:gridCol w="2946464">
                  <a:extLst>
                    <a:ext uri="{9D8B030D-6E8A-4147-A177-3AD203B41FA5}">
                      <a16:colId xmlns:a16="http://schemas.microsoft.com/office/drawing/2014/main" val="2899976072"/>
                    </a:ext>
                  </a:extLst>
                </a:gridCol>
                <a:gridCol w="758552">
                  <a:extLst>
                    <a:ext uri="{9D8B030D-6E8A-4147-A177-3AD203B41FA5}">
                      <a16:colId xmlns:a16="http://schemas.microsoft.com/office/drawing/2014/main" val="3787065884"/>
                    </a:ext>
                  </a:extLst>
                </a:gridCol>
                <a:gridCol w="758552">
                  <a:extLst>
                    <a:ext uri="{9D8B030D-6E8A-4147-A177-3AD203B41FA5}">
                      <a16:colId xmlns:a16="http://schemas.microsoft.com/office/drawing/2014/main" val="1341081059"/>
                    </a:ext>
                  </a:extLst>
                </a:gridCol>
                <a:gridCol w="758552">
                  <a:extLst>
                    <a:ext uri="{9D8B030D-6E8A-4147-A177-3AD203B41FA5}">
                      <a16:colId xmlns:a16="http://schemas.microsoft.com/office/drawing/2014/main" val="296239764"/>
                    </a:ext>
                  </a:extLst>
                </a:gridCol>
                <a:gridCol w="758552">
                  <a:extLst>
                    <a:ext uri="{9D8B030D-6E8A-4147-A177-3AD203B41FA5}">
                      <a16:colId xmlns:a16="http://schemas.microsoft.com/office/drawing/2014/main" val="1701039193"/>
                    </a:ext>
                  </a:extLst>
                </a:gridCol>
                <a:gridCol w="690622">
                  <a:extLst>
                    <a:ext uri="{9D8B030D-6E8A-4147-A177-3AD203B41FA5}">
                      <a16:colId xmlns:a16="http://schemas.microsoft.com/office/drawing/2014/main" val="3837899506"/>
                    </a:ext>
                  </a:extLst>
                </a:gridCol>
                <a:gridCol w="690622">
                  <a:extLst>
                    <a:ext uri="{9D8B030D-6E8A-4147-A177-3AD203B41FA5}">
                      <a16:colId xmlns:a16="http://schemas.microsoft.com/office/drawing/2014/main" val="2788950090"/>
                    </a:ext>
                  </a:extLst>
                </a:gridCol>
              </a:tblGrid>
              <a:tr h="1752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9660"/>
                  </a:ext>
                </a:extLst>
              </a:tr>
              <a:tr h="28041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75315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1.323.592.528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1.360.373.348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36.780.820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287.405.774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11639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130.672.293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130.607.740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-64.553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42.372.840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8998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47.587.593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46.819.959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-767.634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10.033.621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654525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316.769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2.323.445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2.006.676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2.914.909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920,2%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5742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408.786.954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409.469.884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682.930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68.524.280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9139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24.602.513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1.573.853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2794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123.857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412856,7%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412856,7%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372076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6.887.866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6.890.866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932.653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665618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572.503.171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606.929.657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34.426.486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135.999.971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245913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113.501.432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14.650.044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38338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11.926.244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2.538.359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78644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6.807.653 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7.301.568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493.915 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7.741.387</a:t>
                      </a:r>
                    </a:p>
                  </a:txBody>
                  <a:tcPr marL="8763" marR="8763" marT="8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8763" marR="8763" marT="87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867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Economía, Fomento y Turismo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090BA3F-9A8F-4803-B2C1-6AAA64F1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476527C-2075-4009-87FE-404DA774C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37" y="1881423"/>
            <a:ext cx="4111227" cy="23867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827DB56-B017-4AD4-9306-936B33467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034" y="1880745"/>
            <a:ext cx="4111228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07,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C5CA768-58EA-4A8A-9BCB-AAE1A6CF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B0812BC-0BDF-4FBA-AEE2-93DB8696D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19030"/>
              </p:ext>
            </p:extLst>
          </p:nvPr>
        </p:nvGraphicFramePr>
        <p:xfrm>
          <a:off x="414336" y="1700808"/>
          <a:ext cx="8201489" cy="4562832"/>
        </p:xfrm>
        <a:graphic>
          <a:graphicData uri="http://schemas.openxmlformats.org/drawingml/2006/table">
            <a:tbl>
              <a:tblPr/>
              <a:tblGrid>
                <a:gridCol w="314993">
                  <a:extLst>
                    <a:ext uri="{9D8B030D-6E8A-4147-A177-3AD203B41FA5}">
                      <a16:colId xmlns:a16="http://schemas.microsoft.com/office/drawing/2014/main" val="3293943996"/>
                    </a:ext>
                  </a:extLst>
                </a:gridCol>
                <a:gridCol w="291660">
                  <a:extLst>
                    <a:ext uri="{9D8B030D-6E8A-4147-A177-3AD203B41FA5}">
                      <a16:colId xmlns:a16="http://schemas.microsoft.com/office/drawing/2014/main" val="1003701897"/>
                    </a:ext>
                  </a:extLst>
                </a:gridCol>
                <a:gridCol w="3044934">
                  <a:extLst>
                    <a:ext uri="{9D8B030D-6E8A-4147-A177-3AD203B41FA5}">
                      <a16:colId xmlns:a16="http://schemas.microsoft.com/office/drawing/2014/main" val="1938358868"/>
                    </a:ext>
                  </a:extLst>
                </a:gridCol>
                <a:gridCol w="781650">
                  <a:extLst>
                    <a:ext uri="{9D8B030D-6E8A-4147-A177-3AD203B41FA5}">
                      <a16:colId xmlns:a16="http://schemas.microsoft.com/office/drawing/2014/main" val="953225689"/>
                    </a:ext>
                  </a:extLst>
                </a:gridCol>
                <a:gridCol w="781650">
                  <a:extLst>
                    <a:ext uri="{9D8B030D-6E8A-4147-A177-3AD203B41FA5}">
                      <a16:colId xmlns:a16="http://schemas.microsoft.com/office/drawing/2014/main" val="802725489"/>
                    </a:ext>
                  </a:extLst>
                </a:gridCol>
                <a:gridCol w="781650">
                  <a:extLst>
                    <a:ext uri="{9D8B030D-6E8A-4147-A177-3AD203B41FA5}">
                      <a16:colId xmlns:a16="http://schemas.microsoft.com/office/drawing/2014/main" val="2568132985"/>
                    </a:ext>
                  </a:extLst>
                </a:gridCol>
                <a:gridCol w="781650">
                  <a:extLst>
                    <a:ext uri="{9D8B030D-6E8A-4147-A177-3AD203B41FA5}">
                      <a16:colId xmlns:a16="http://schemas.microsoft.com/office/drawing/2014/main" val="1255707500"/>
                    </a:ext>
                  </a:extLst>
                </a:gridCol>
                <a:gridCol w="711651">
                  <a:extLst>
                    <a:ext uri="{9D8B030D-6E8A-4147-A177-3AD203B41FA5}">
                      <a16:colId xmlns:a16="http://schemas.microsoft.com/office/drawing/2014/main" val="4211174567"/>
                    </a:ext>
                  </a:extLst>
                </a:gridCol>
                <a:gridCol w="711651">
                  <a:extLst>
                    <a:ext uri="{9D8B030D-6E8A-4147-A177-3AD203B41FA5}">
                      <a16:colId xmlns:a16="http://schemas.microsoft.com/office/drawing/2014/main" val="3215757944"/>
                    </a:ext>
                  </a:extLst>
                </a:gridCol>
              </a:tblGrid>
              <a:tr h="171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297791"/>
                  </a:ext>
                </a:extLst>
              </a:tr>
              <a:tr h="274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77646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222.660.675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223.041.351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380.676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36.139.222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43418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Economía y Empresas de Menor Tamaño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65.007.953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18.788.931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83531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Fondo de Innovación para Competitividad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151.353.048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16.849.193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479922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Secretaría Ejecutiva Consejo Nacional de Innovación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1.031.737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297.140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66496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Iniciativa Científica Millenium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12.098.958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12.107.611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203.958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238116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11.405.056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11.655.056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3.942.459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124250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41.412.982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41.081.278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13.782.491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351258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36.401.193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12.731.635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420019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de Administración Pesquero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10.120.291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9.788.587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-331.704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2.670.856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86752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38.290.370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39.092.354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801.984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10.224.322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721641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978.673.711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1.013.695.121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35.021.410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212.958.355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374069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42.184.681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42.673.144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16.253.747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988012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Instituto Nacional de Estadísticas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40.364.617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40.853.080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488.463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15.313.568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090626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Censos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1.820.064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940.179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520019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Fiscalía Nacional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6.981.152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2.019.905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21629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29.278.301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4.896.112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880196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Nacional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20.001.618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4.135.724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64434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 de Promoción Internacional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9.276.683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760.388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16341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Cooperación Técnica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53.708.581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8.648.728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795238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Innova Chile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44.758.093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10.479.715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053157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Promoción de la Inversión Extranjera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4.915.078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1.311.859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4740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Propiedad Industrial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6.954.079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2.136.505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16957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Turismo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4.535.707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4.648.946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113.239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1.107.201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598039"/>
                  </a:ext>
                </a:extLst>
              </a:tr>
              <a:tr h="171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Insolvencia y Reemprendimiento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6.208.237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1.827.789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453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92BEF86-B476-4DBE-B4BE-9CEA22C1C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24ADBF2-15ED-48AD-AA68-3733C884A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16990"/>
              </p:ext>
            </p:extLst>
          </p:nvPr>
        </p:nvGraphicFramePr>
        <p:xfrm>
          <a:off x="414176" y="1868115"/>
          <a:ext cx="8201647" cy="3977442"/>
        </p:xfrm>
        <a:graphic>
          <a:graphicData uri="http://schemas.openxmlformats.org/drawingml/2006/table">
            <a:tbl>
              <a:tblPr/>
              <a:tblGrid>
                <a:gridCol w="285176">
                  <a:extLst>
                    <a:ext uri="{9D8B030D-6E8A-4147-A177-3AD203B41FA5}">
                      <a16:colId xmlns:a16="http://schemas.microsoft.com/office/drawing/2014/main" val="3897007335"/>
                    </a:ext>
                  </a:extLst>
                </a:gridCol>
                <a:gridCol w="285176">
                  <a:extLst>
                    <a:ext uri="{9D8B030D-6E8A-4147-A177-3AD203B41FA5}">
                      <a16:colId xmlns:a16="http://schemas.microsoft.com/office/drawing/2014/main" val="3767633073"/>
                    </a:ext>
                  </a:extLst>
                </a:gridCol>
                <a:gridCol w="285176">
                  <a:extLst>
                    <a:ext uri="{9D8B030D-6E8A-4147-A177-3AD203B41FA5}">
                      <a16:colId xmlns:a16="http://schemas.microsoft.com/office/drawing/2014/main" val="1868808627"/>
                    </a:ext>
                  </a:extLst>
                </a:gridCol>
                <a:gridCol w="2977232">
                  <a:extLst>
                    <a:ext uri="{9D8B030D-6E8A-4147-A177-3AD203B41FA5}">
                      <a16:colId xmlns:a16="http://schemas.microsoft.com/office/drawing/2014/main" val="423182418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4202413276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4225493154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2401762199"/>
                    </a:ext>
                  </a:extLst>
                </a:gridCol>
                <a:gridCol w="684421">
                  <a:extLst>
                    <a:ext uri="{9D8B030D-6E8A-4147-A177-3AD203B41FA5}">
                      <a16:colId xmlns:a16="http://schemas.microsoft.com/office/drawing/2014/main" val="1891626279"/>
                    </a:ext>
                  </a:extLst>
                </a:gridCol>
                <a:gridCol w="695828">
                  <a:extLst>
                    <a:ext uri="{9D8B030D-6E8A-4147-A177-3AD203B41FA5}">
                      <a16:colId xmlns:a16="http://schemas.microsoft.com/office/drawing/2014/main" val="651287242"/>
                    </a:ext>
                  </a:extLst>
                </a:gridCol>
                <a:gridCol w="695828">
                  <a:extLst>
                    <a:ext uri="{9D8B030D-6E8A-4147-A177-3AD203B41FA5}">
                      <a16:colId xmlns:a16="http://schemas.microsoft.com/office/drawing/2014/main" val="1736347364"/>
                    </a:ext>
                  </a:extLst>
                </a:gridCol>
              </a:tblGrid>
              <a:tr h="176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119904"/>
                  </a:ext>
                </a:extLst>
              </a:tr>
              <a:tr h="2829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269621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64.724.432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65.007.953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18.788.931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078208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8.184.712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2.675.747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328285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2.237.166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498.087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051732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354689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30135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46.634.848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12.745.458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997249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17.876.986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5.956.015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02905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349.126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396428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Fomento Pesquero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17.527.860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5.816.889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698631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26.455.941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6.247.383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47910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335.254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897471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FIE-Iniciativas de Fomento Integradas (CORFO)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4.742.988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939653"/>
                  </a:ext>
                </a:extLst>
              </a:tr>
              <a:tr h="179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FIE-Programa Estratégico de Especialización Inteligente (CORFO)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3.591.821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768.800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109899"/>
                  </a:ext>
                </a:extLst>
              </a:tr>
              <a:tr h="154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FIE-Sistema Integrado de Gestión Sanitaria Acuicultura SERNAPESCA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1.521.043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550.340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07518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FIE-Innovación e I&amp;D empresarial (Comité Innova)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1.394.563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166197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(CORFO)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3.743.415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473783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FIE-Minería (Subsecretaría de Minería)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715.586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112821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(Servicio Agrícola y Ganadero)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567.786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62883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Saludables (Subsecretaría de Agricultura)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1.518.706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311902"/>
                  </a:ext>
                </a:extLst>
              </a:tr>
              <a:tr h="176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FIE-Industria Solar (Subsecretaría de Energía)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903.976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891.626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25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176" y="47402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ECONOMÍA Y EMPRESAS DE MENOR TAMAÑO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64E7B5F-25A6-41AD-8890-8379D604A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64C113D-ED64-47A4-B978-ED68411AB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68786"/>
              </p:ext>
            </p:extLst>
          </p:nvPr>
        </p:nvGraphicFramePr>
        <p:xfrm>
          <a:off x="414176" y="1868115"/>
          <a:ext cx="8201647" cy="3977427"/>
        </p:xfrm>
        <a:graphic>
          <a:graphicData uri="http://schemas.openxmlformats.org/drawingml/2006/table">
            <a:tbl>
              <a:tblPr/>
              <a:tblGrid>
                <a:gridCol w="285176">
                  <a:extLst>
                    <a:ext uri="{9D8B030D-6E8A-4147-A177-3AD203B41FA5}">
                      <a16:colId xmlns:a16="http://schemas.microsoft.com/office/drawing/2014/main" val="3986441965"/>
                    </a:ext>
                  </a:extLst>
                </a:gridCol>
                <a:gridCol w="285176">
                  <a:extLst>
                    <a:ext uri="{9D8B030D-6E8A-4147-A177-3AD203B41FA5}">
                      <a16:colId xmlns:a16="http://schemas.microsoft.com/office/drawing/2014/main" val="2899474585"/>
                    </a:ext>
                  </a:extLst>
                </a:gridCol>
                <a:gridCol w="285176">
                  <a:extLst>
                    <a:ext uri="{9D8B030D-6E8A-4147-A177-3AD203B41FA5}">
                      <a16:colId xmlns:a16="http://schemas.microsoft.com/office/drawing/2014/main" val="195204036"/>
                    </a:ext>
                  </a:extLst>
                </a:gridCol>
                <a:gridCol w="2977232">
                  <a:extLst>
                    <a:ext uri="{9D8B030D-6E8A-4147-A177-3AD203B41FA5}">
                      <a16:colId xmlns:a16="http://schemas.microsoft.com/office/drawing/2014/main" val="1265905726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74256962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3550913990"/>
                    </a:ext>
                  </a:extLst>
                </a:gridCol>
                <a:gridCol w="764270">
                  <a:extLst>
                    <a:ext uri="{9D8B030D-6E8A-4147-A177-3AD203B41FA5}">
                      <a16:colId xmlns:a16="http://schemas.microsoft.com/office/drawing/2014/main" val="1626818137"/>
                    </a:ext>
                  </a:extLst>
                </a:gridCol>
                <a:gridCol w="684421">
                  <a:extLst>
                    <a:ext uri="{9D8B030D-6E8A-4147-A177-3AD203B41FA5}">
                      <a16:colId xmlns:a16="http://schemas.microsoft.com/office/drawing/2014/main" val="3424962453"/>
                    </a:ext>
                  </a:extLst>
                </a:gridCol>
                <a:gridCol w="695828">
                  <a:extLst>
                    <a:ext uri="{9D8B030D-6E8A-4147-A177-3AD203B41FA5}">
                      <a16:colId xmlns:a16="http://schemas.microsoft.com/office/drawing/2014/main" val="3397124572"/>
                    </a:ext>
                  </a:extLst>
                </a:gridCol>
                <a:gridCol w="695828">
                  <a:extLst>
                    <a:ext uri="{9D8B030D-6E8A-4147-A177-3AD203B41FA5}">
                      <a16:colId xmlns:a16="http://schemas.microsoft.com/office/drawing/2014/main" val="2183249612"/>
                    </a:ext>
                  </a:extLst>
                </a:gridCol>
              </a:tblGrid>
              <a:tr h="168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311353"/>
                  </a:ext>
                </a:extLst>
              </a:tr>
              <a:tr h="2696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034432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FIE-Acuícola (SERNAPESCA)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3.835.713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1.696.991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23092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FIE-Alimentos Sustentables (Subsecretaría de Agricultura)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99.611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015843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CORFO - Escritorio Empresas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3.182.723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644.734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21301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2.301.921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542.060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3183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Arbitral de Propiedad Industrial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150.554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441330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la Productividad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203.319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5870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Fondo de Inversión Estratégica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179423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Agenda Digital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221.474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789204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292.676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543898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58296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59981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231.960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439623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856762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955909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FIE-Capital Minería (CORFO)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28082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5.528.220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5.811.741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2.859.560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243880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358.540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252198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4.265.866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1.730.609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557126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364.438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954940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539.376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272.734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09017"/>
                  </a:ext>
                </a:extLst>
              </a:tr>
              <a:tr h="16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267.058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6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82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07,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FONDO DE INNOVACIÓN PARA LA COMPETITIVIDAD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0A08A5D-B229-4DF9-83BE-A874449B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998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6FA7AC0-4FE4-4367-9862-70D4FA9737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3977"/>
              </p:ext>
            </p:extLst>
          </p:nvPr>
        </p:nvGraphicFramePr>
        <p:xfrm>
          <a:off x="414336" y="1988840"/>
          <a:ext cx="8201487" cy="3745089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353598333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317968486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280986199"/>
                    </a:ext>
                  </a:extLst>
                </a:gridCol>
                <a:gridCol w="2977174">
                  <a:extLst>
                    <a:ext uri="{9D8B030D-6E8A-4147-A177-3AD203B41FA5}">
                      <a16:colId xmlns:a16="http://schemas.microsoft.com/office/drawing/2014/main" val="279429335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79506185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3241968958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1754486968"/>
                    </a:ext>
                  </a:extLst>
                </a:gridCol>
                <a:gridCol w="684408">
                  <a:extLst>
                    <a:ext uri="{9D8B030D-6E8A-4147-A177-3AD203B41FA5}">
                      <a16:colId xmlns:a16="http://schemas.microsoft.com/office/drawing/2014/main" val="3867675761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4145033525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024580410"/>
                    </a:ext>
                  </a:extLst>
                </a:gridCol>
              </a:tblGrid>
              <a:tr h="173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680229"/>
                  </a:ext>
                </a:extLst>
              </a:tr>
              <a:tr h="277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859725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151.296.283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151.353.048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16.849.193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203740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141.932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389321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00587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150.344.331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24469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81235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1.053.060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143630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149.278.301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16.611.510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581115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Comité Innova Chile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979.717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51639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Comité Innova Chile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27.827.214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9.585.600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151939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Empresarial - CORFO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24.310.513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6.405.910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6853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Sensibilización del país sobre Innovación - CONICYT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694.687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340354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6.264.425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604538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CONICYT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41.442.278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13188"/>
                  </a:ext>
                </a:extLst>
              </a:tr>
              <a:tr h="1784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2.752.014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358608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CONICYT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4.229.491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140186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de Innovación - Instituto Nacional de Estadísticas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210.330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19028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Millenium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6.458.998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519166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Impulso I+D - CONICYT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1.216.238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4529"/>
                  </a:ext>
                </a:extLst>
              </a:tr>
              <a:tr h="173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Interés Público - CORFO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4.951.278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448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3248</TotalTime>
  <Words>8628</Words>
  <Application>Microsoft Office PowerPoint</Application>
  <PresentationFormat>Presentación en pantalla (4:3)</PresentationFormat>
  <Paragraphs>4775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abril de 2018 Partida 08: MINISTERIO DE ECONOMÍA, FOMENTO Y TURISMO</vt:lpstr>
      <vt:lpstr>Ejecución Presupuestaria de Gastos del Ministerio de Economía, Fomento y Turismo  acumulada al mes de abril de 2018</vt:lpstr>
      <vt:lpstr>Presentación de PowerPoint</vt:lpstr>
      <vt:lpstr>Ejecución Presupuestaria de Gastos del Ministerio de Economía, Fomento y Turismo  acumulada al mes de abril de 2018</vt:lpstr>
      <vt:lpstr>Ejecución Presupuestaria de Gastos del Ministerio de Economía, Fomento y Turismo  acumulada al mes de abril de 2018</vt:lpstr>
      <vt:lpstr>Ejecución Presupuestaria de Gastos Partida 07, Resumen por Capítulos acumulada al mes de abril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196</cp:revision>
  <cp:lastPrinted>2016-07-04T14:42:46Z</cp:lastPrinted>
  <dcterms:created xsi:type="dcterms:W3CDTF">2016-06-23T13:38:47Z</dcterms:created>
  <dcterms:modified xsi:type="dcterms:W3CDTF">2018-08-09T20:03:47Z</dcterms:modified>
</cp:coreProperties>
</file>