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3"/>
  </p:notesMasterIdLst>
  <p:handoutMasterIdLst>
    <p:handoutMasterId r:id="rId24"/>
  </p:handoutMasterIdLst>
  <p:sldIdLst>
    <p:sldId id="256" r:id="rId8"/>
    <p:sldId id="298" r:id="rId9"/>
    <p:sldId id="306" r:id="rId10"/>
    <p:sldId id="308" r:id="rId11"/>
    <p:sldId id="309" r:id="rId12"/>
    <p:sldId id="312" r:id="rId13"/>
    <p:sldId id="264" r:id="rId14"/>
    <p:sldId id="307" r:id="rId15"/>
    <p:sldId id="263" r:id="rId16"/>
    <p:sldId id="265" r:id="rId17"/>
    <p:sldId id="300" r:id="rId18"/>
    <p:sldId id="301" r:id="rId19"/>
    <p:sldId id="302" r:id="rId20"/>
    <p:sldId id="303" r:id="rId21"/>
    <p:sldId id="304" r:id="rId2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>
      <p:cViewPr>
        <p:scale>
          <a:sx n="100" d="100"/>
          <a:sy n="100" d="100"/>
        </p:scale>
        <p:origin x="-102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01-08-2018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01-08-2018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01-08-2018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01-08-2018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01-08-2018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01-08-2018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01-08-2018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01-08-2018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01-08-2018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01-08-2018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227554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126481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435612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1695287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060926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ABRIL DE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06: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RELACIONES EXTERIORES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de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Secretaría y Administración general y Servicio Exterior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130141"/>
              </p:ext>
            </p:extLst>
          </p:nvPr>
        </p:nvGraphicFramePr>
        <p:xfrm>
          <a:off x="414336" y="1789137"/>
          <a:ext cx="821080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Hoja de cálculo" r:id="rId3" imgW="8763000" imgH="4448265" progId="Excel.Sheet.8">
                  <p:embed/>
                </p:oleObj>
              </mc:Choice>
              <mc:Fallback>
                <p:oleObj name="Hoja de cálculo" r:id="rId3" imgW="8763000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89137"/>
                        <a:ext cx="821080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558415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Dirección General de Relaciones Económicas Internacionales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529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634559"/>
              </p:ext>
            </p:extLst>
          </p:nvPr>
        </p:nvGraphicFramePr>
        <p:xfrm>
          <a:off x="467544" y="1916832"/>
          <a:ext cx="8157591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Hoja de cálculo" r:id="rId3" imgW="7553257" imgH="3533865" progId="Excel.Sheet.8">
                  <p:embed/>
                </p:oleObj>
              </mc:Choice>
              <mc:Fallback>
                <p:oleObj name="Hoja de cálculo" r:id="rId3" imgW="75532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57591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64805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Promoción de las Exportaciones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729645"/>
              </p:ext>
            </p:extLst>
          </p:nvPr>
        </p:nvGraphicFramePr>
        <p:xfrm>
          <a:off x="414336" y="1772816"/>
          <a:ext cx="8201488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Hoja de cálculo" r:id="rId3" imgW="7410585" imgH="2771775" progId="Excel.Sheet.8">
                  <p:embed/>
                </p:oleObj>
              </mc:Choice>
              <mc:Fallback>
                <p:oleObj name="Hoja de cálculo" r:id="rId3" imgW="7410585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4320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Fronteras y Límites de Estado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78889"/>
              </p:ext>
            </p:extLst>
          </p:nvPr>
        </p:nvGraphicFramePr>
        <p:xfrm>
          <a:off x="404935" y="1736204"/>
          <a:ext cx="82296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Hoja de cálculo" r:id="rId3" imgW="7886700" imgH="2628900" progId="Excel.Sheet.8">
                  <p:embed/>
                </p:oleObj>
              </mc:Choice>
              <mc:Fallback>
                <p:oleObj name="Hoja de cálculo" r:id="rId3" imgW="7886700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5" y="1736204"/>
                        <a:ext cx="8229600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29612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Antártico Chileno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809653"/>
              </p:ext>
            </p:extLst>
          </p:nvPr>
        </p:nvGraphicFramePr>
        <p:xfrm>
          <a:off x="467545" y="1700808"/>
          <a:ext cx="815759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Hoja de cálculo" r:id="rId3" imgW="7915343" imgH="3533865" progId="Excel.Sheet.8">
                  <p:embed/>
                </p:oleObj>
              </mc:Choice>
              <mc:Fallback>
                <p:oleObj name="Hoja de cálculo" r:id="rId3" imgW="7915343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700808"/>
                        <a:ext cx="815759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33056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Abril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06,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Agencia de Cooperación Internacional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888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952597"/>
              </p:ext>
            </p:extLst>
          </p:nvPr>
        </p:nvGraphicFramePr>
        <p:xfrm>
          <a:off x="414336" y="1779265"/>
          <a:ext cx="8201487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Hoja de cálculo" r:id="rId3" imgW="7534343" imgH="2009685" progId="Excel.Sheet.8">
                  <p:embed/>
                </p:oleObj>
              </mc:Choice>
              <mc:Fallback>
                <p:oleObj name="Hoja de cálculo" r:id="rId3" imgW="7534343" imgH="2009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9265"/>
                        <a:ext cx="8201487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en pesos, al mes de abril de 2018</a:t>
            </a:r>
            <a:r>
              <a:rPr lang="es-CL" sz="1600" dirty="0" smtClean="0"/>
              <a:t> finalizó </a:t>
            </a:r>
            <a:r>
              <a:rPr lang="es-CL" sz="1600" dirty="0"/>
              <a:t>en </a:t>
            </a:r>
            <a:r>
              <a:rPr lang="es-CL" sz="1600" dirty="0" smtClean="0"/>
              <a:t>$</a:t>
            </a:r>
            <a:r>
              <a:rPr lang="es-CL" sz="1600" dirty="0" smtClean="0"/>
              <a:t>29.809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32%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dólares se observó un </a:t>
            </a:r>
            <a:r>
              <a:rPr lang="es-CL" sz="1600" dirty="0" smtClean="0"/>
              <a:t>15% </a:t>
            </a:r>
            <a:r>
              <a:rPr lang="es-CL" sz="1600" dirty="0" smtClean="0"/>
              <a:t>de avance presupuestario, con un total gastado de </a:t>
            </a:r>
            <a:r>
              <a:rPr lang="es-CL" sz="1600" dirty="0" smtClean="0"/>
              <a:t>US$32 </a:t>
            </a:r>
            <a:r>
              <a:rPr lang="es-CL" sz="1600" dirty="0" smtClean="0"/>
              <a:t>millones.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 smtClean="0">
                <a:solidFill>
                  <a:prstClr val="black"/>
                </a:solidFill>
              </a:rPr>
              <a:t>Servicio </a:t>
            </a:r>
            <a:r>
              <a:rPr lang="es-MX" sz="1600" b="1" dirty="0" smtClean="0">
                <a:solidFill>
                  <a:prstClr val="black"/>
                </a:solidFill>
              </a:rPr>
              <a:t>de la </a:t>
            </a:r>
            <a:r>
              <a:rPr lang="es-MX" sz="1600" b="1" dirty="0" smtClean="0">
                <a:solidFill>
                  <a:prstClr val="black"/>
                </a:solidFill>
              </a:rPr>
              <a:t>Deuda:</a:t>
            </a:r>
            <a:r>
              <a:rPr lang="es-MX" sz="1600" dirty="0" smtClean="0">
                <a:solidFill>
                  <a:prstClr val="black"/>
                </a:solidFill>
              </a:rPr>
              <a:t> </a:t>
            </a:r>
            <a:r>
              <a:rPr lang="es-MX" sz="1600" dirty="0">
                <a:solidFill>
                  <a:prstClr val="black"/>
                </a:solidFill>
              </a:rPr>
              <a:t>la ley de presupuestos </a:t>
            </a:r>
            <a:r>
              <a:rPr lang="es-MX" sz="1600" dirty="0" smtClean="0">
                <a:solidFill>
                  <a:prstClr val="black"/>
                </a:solidFill>
              </a:rPr>
              <a:t>2018 autorizó recursos por </a:t>
            </a:r>
            <a:r>
              <a:rPr lang="es-MX" sz="1600" dirty="0" smtClean="0">
                <a:solidFill>
                  <a:prstClr val="black"/>
                </a:solidFill>
              </a:rPr>
              <a:t>$28 </a:t>
            </a:r>
            <a:r>
              <a:rPr lang="es-MX" sz="1600" dirty="0" smtClean="0">
                <a:solidFill>
                  <a:prstClr val="black"/>
                </a:solidFill>
              </a:rPr>
              <a:t>millones</a:t>
            </a:r>
            <a:r>
              <a:rPr lang="es-CL" sz="1600" dirty="0" smtClean="0">
                <a:solidFill>
                  <a:prstClr val="black"/>
                </a:solidFill>
              </a:rPr>
              <a:t> y al mes de </a:t>
            </a:r>
            <a:r>
              <a:rPr lang="es-CL" sz="1600" dirty="0" smtClean="0">
                <a:solidFill>
                  <a:prstClr val="black"/>
                </a:solidFill>
              </a:rPr>
              <a:t>abril </a:t>
            </a:r>
            <a:r>
              <a:rPr lang="es-CL" sz="1600" dirty="0" smtClean="0">
                <a:solidFill>
                  <a:prstClr val="black"/>
                </a:solidFill>
              </a:rPr>
              <a:t>se han incluido recursos adicionales por </a:t>
            </a:r>
            <a:r>
              <a:rPr lang="es-CL" sz="1600" dirty="0" smtClean="0">
                <a:solidFill>
                  <a:prstClr val="black"/>
                </a:solidFill>
              </a:rPr>
              <a:t>$347 </a:t>
            </a:r>
            <a:r>
              <a:rPr lang="es-CL" sz="1600" dirty="0" smtClean="0">
                <a:solidFill>
                  <a:prstClr val="black"/>
                </a:solidFill>
              </a:rPr>
              <a:t>millones destinados a cumplir obligaciones del ejercicio presupuestario anterior (deuda flotante). Si embargo, se observa una ejecución presupuestaria de $</a:t>
            </a:r>
            <a:r>
              <a:rPr lang="es-CL" sz="1600" dirty="0" smtClean="0">
                <a:solidFill>
                  <a:prstClr val="black"/>
                </a:solidFill>
              </a:rPr>
              <a:t>1.175 </a:t>
            </a:r>
            <a:r>
              <a:rPr lang="es-CL" sz="1600" dirty="0" smtClean="0">
                <a:solidFill>
                  <a:prstClr val="black"/>
                </a:solidFill>
              </a:rPr>
              <a:t>millones, significando </a:t>
            </a:r>
            <a:r>
              <a:rPr lang="es-CL" sz="1600" dirty="0" smtClean="0">
                <a:solidFill>
                  <a:prstClr val="black"/>
                </a:solidFill>
              </a:rPr>
              <a:t>312% </a:t>
            </a:r>
            <a:r>
              <a:rPr lang="es-CL" sz="1600" dirty="0" smtClean="0">
                <a:solidFill>
                  <a:prstClr val="black"/>
                </a:solidFill>
              </a:rPr>
              <a:t>de ejecución respecto a los recursos vigentes.</a:t>
            </a:r>
            <a:endParaRPr lang="es-CL" sz="1600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las transferencias corrientes </a:t>
            </a:r>
            <a:r>
              <a:rPr lang="es-CL" sz="1600" b="1" dirty="0" smtClean="0">
                <a:latin typeface="+mn-lt"/>
              </a:rPr>
              <a:t>de la Subsecretaría</a:t>
            </a:r>
            <a:r>
              <a:rPr lang="es-CL" sz="1600" dirty="0" smtClean="0">
                <a:latin typeface="+mn-lt"/>
              </a:rPr>
              <a:t>, que incluyen recursos para asignaciones  al sector </a:t>
            </a:r>
            <a:r>
              <a:rPr lang="es-CL" sz="1600" dirty="0" smtClean="0">
                <a:latin typeface="+mn-lt"/>
              </a:rPr>
              <a:t>privados y </a:t>
            </a:r>
            <a:r>
              <a:rPr lang="es-CL" sz="1600" dirty="0" smtClean="0">
                <a:latin typeface="+mn-lt"/>
              </a:rPr>
              <a:t>para Otras Entidades Públicas, totalizaron desembolsos por </a:t>
            </a:r>
            <a:r>
              <a:rPr lang="es-CL" sz="1600" dirty="0" smtClean="0">
                <a:latin typeface="+mn-lt"/>
              </a:rPr>
              <a:t>$422 </a:t>
            </a:r>
            <a:r>
              <a:rPr lang="es-CL" sz="1600" dirty="0" smtClean="0">
                <a:latin typeface="+mn-lt"/>
              </a:rPr>
              <a:t>millones, con </a:t>
            </a:r>
            <a:r>
              <a:rPr lang="es-CL" sz="1600" dirty="0" smtClean="0">
                <a:latin typeface="+mn-lt"/>
              </a:rPr>
              <a:t>35% </a:t>
            </a:r>
            <a:r>
              <a:rPr lang="es-CL" sz="1600" dirty="0" smtClean="0">
                <a:latin typeface="+mn-lt"/>
              </a:rPr>
              <a:t>de ejecución. Respecto a la transferencia para el “Instituto </a:t>
            </a:r>
            <a:r>
              <a:rPr lang="es-CL" sz="1600" dirty="0">
                <a:latin typeface="+mn-lt"/>
              </a:rPr>
              <a:t>Chileno de Campos de </a:t>
            </a:r>
            <a:r>
              <a:rPr lang="es-CL" sz="1600" dirty="0" smtClean="0">
                <a:latin typeface="+mn-lt"/>
              </a:rPr>
              <a:t>Hielo” (con recursos por $83 millones) </a:t>
            </a:r>
            <a:r>
              <a:rPr lang="es-CL" sz="1600" dirty="0">
                <a:latin typeface="+mn-lt"/>
              </a:rPr>
              <a:t>y para el “Consejo Chileno para las Relaciones </a:t>
            </a:r>
            <a:r>
              <a:rPr lang="es-CL" sz="1600" dirty="0" smtClean="0">
                <a:latin typeface="+mn-lt"/>
              </a:rPr>
              <a:t>Internacionales” (con $68 millones aprobados) no informan gasto. 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>
                <a:latin typeface="+mn-lt"/>
              </a:rPr>
              <a:t>En la Dirección de Relaciones Económicas, 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de Defensa </a:t>
            </a:r>
            <a:r>
              <a:rPr lang="es-CL" sz="1600" b="1" dirty="0" smtClean="0">
                <a:latin typeface="+mn-lt"/>
              </a:rPr>
              <a:t>Comercial</a:t>
            </a:r>
            <a:r>
              <a:rPr lang="es-CL" sz="1600" dirty="0" smtClean="0">
                <a:latin typeface="+mn-lt"/>
              </a:rPr>
              <a:t>, que </a:t>
            </a:r>
            <a:r>
              <a:rPr lang="es-CL" sz="1600" dirty="0">
                <a:latin typeface="+mn-lt"/>
              </a:rPr>
              <a:t>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600" dirty="0" smtClean="0">
                <a:latin typeface="+mn-lt"/>
              </a:rPr>
              <a:t>10% </a:t>
            </a:r>
            <a:r>
              <a:rPr lang="es-CL" sz="1600" dirty="0">
                <a:latin typeface="+mn-lt"/>
              </a:rPr>
              <a:t>del presupuesto </a:t>
            </a:r>
            <a:r>
              <a:rPr lang="es-CL" sz="1600" dirty="0" smtClean="0">
                <a:latin typeface="+mn-lt"/>
              </a:rPr>
              <a:t>vigente.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>
                <a:latin typeface="+mn-lt"/>
              </a:rPr>
              <a:t>El </a:t>
            </a:r>
            <a:r>
              <a:rPr lang="es-CL" sz="1600" b="1" dirty="0" smtClean="0">
                <a:latin typeface="+mn-lt"/>
              </a:rPr>
              <a:t>Programa </a:t>
            </a:r>
            <a:r>
              <a:rPr lang="es-CL" sz="1600" b="1" dirty="0">
                <a:latin typeface="+mn-lt"/>
              </a:rPr>
              <a:t>Certificación de </a:t>
            </a:r>
            <a:r>
              <a:rPr lang="es-CL" sz="1600" b="1" dirty="0" smtClean="0">
                <a:latin typeface="+mn-lt"/>
              </a:rPr>
              <a:t>Origen</a:t>
            </a:r>
            <a:r>
              <a:rPr lang="es-CL" sz="1600" dirty="0" smtClean="0">
                <a:latin typeface="+mn-lt"/>
              </a:rPr>
              <a:t>, encargado </a:t>
            </a:r>
            <a:r>
              <a:rPr lang="es-CL" sz="1600" dirty="0">
                <a:latin typeface="+mn-lt"/>
              </a:rPr>
              <a:t>de prestar el servicio de Certificación de Origen a exportadores con productos con destino a la Unión Europea, EFTA y China, alcanzó un </a:t>
            </a:r>
            <a:r>
              <a:rPr lang="es-CL" sz="1600" dirty="0" smtClean="0">
                <a:latin typeface="+mn-lt"/>
              </a:rPr>
              <a:t>25% </a:t>
            </a:r>
            <a:r>
              <a:rPr lang="es-CL" sz="1600" dirty="0">
                <a:latin typeface="+mn-lt"/>
              </a:rPr>
              <a:t>de gasto total</a:t>
            </a:r>
            <a:r>
              <a:rPr lang="es-CL" sz="1600" dirty="0" smtClean="0">
                <a:latin typeface="+mn-lt"/>
              </a:rPr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>
                <a:latin typeface="+mn-lt"/>
              </a:rPr>
              <a:t>Los </a:t>
            </a:r>
            <a:r>
              <a:rPr lang="es-CL" sz="1600" b="1" dirty="0">
                <a:latin typeface="+mn-lt"/>
              </a:rPr>
              <a:t>Proyectos y Actividades de </a:t>
            </a:r>
            <a:r>
              <a:rPr lang="es-CL" sz="1600" b="1" dirty="0" smtClean="0">
                <a:latin typeface="+mn-lt"/>
              </a:rPr>
              <a:t>Promoción</a:t>
            </a:r>
            <a:r>
              <a:rPr lang="es-CL" sz="1600" dirty="0" smtClean="0">
                <a:latin typeface="+mn-lt"/>
              </a:rPr>
              <a:t>, con recursos autorizados por </a:t>
            </a:r>
            <a:r>
              <a:rPr lang="es-CL" sz="1600" dirty="0" smtClean="0">
                <a:latin typeface="+mn-lt"/>
              </a:rPr>
              <a:t>$7.162 </a:t>
            </a:r>
            <a:r>
              <a:rPr lang="es-CL" sz="1600" dirty="0" smtClean="0">
                <a:latin typeface="+mn-lt"/>
              </a:rPr>
              <a:t>millones informan un avance de </a:t>
            </a:r>
            <a:r>
              <a:rPr lang="es-CL" sz="1600" dirty="0" smtClean="0">
                <a:latin typeface="+mn-lt"/>
              </a:rPr>
              <a:t>37% </a:t>
            </a:r>
            <a:r>
              <a:rPr lang="es-CL" sz="1600" dirty="0" smtClean="0">
                <a:latin typeface="+mn-lt"/>
              </a:rPr>
              <a:t>del gasto.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>
                <a:latin typeface="+mn-lt"/>
              </a:rPr>
              <a:t>En la </a:t>
            </a:r>
            <a:r>
              <a:rPr lang="es-CL" sz="1600" b="1" dirty="0" smtClean="0">
                <a:latin typeface="+mn-lt"/>
              </a:rPr>
              <a:t>Dirección de Fronteras y Límites </a:t>
            </a:r>
            <a:r>
              <a:rPr lang="es-CL" sz="1600" b="1" dirty="0">
                <a:latin typeface="+mn-lt"/>
              </a:rPr>
              <a:t>de Estado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los </a:t>
            </a:r>
            <a:r>
              <a:rPr lang="es-CL" sz="1600" dirty="0">
                <a:latin typeface="+mn-lt"/>
              </a:rPr>
              <a:t>Programas Especiales de Fronteras y </a:t>
            </a:r>
            <a:r>
              <a:rPr lang="es-CL" sz="1600" dirty="0" smtClean="0">
                <a:latin typeface="+mn-lt"/>
              </a:rPr>
              <a:t>Límites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que incluye </a:t>
            </a:r>
            <a:r>
              <a:rPr lang="es-CL" sz="1600" dirty="0">
                <a:latin typeface="+mn-lt"/>
              </a:rPr>
              <a:t>actividades relacionadas a </a:t>
            </a:r>
            <a:r>
              <a:rPr lang="es-CL" sz="1600" dirty="0" smtClean="0">
                <a:latin typeface="+mn-lt"/>
              </a:rPr>
              <a:t>la Plataforma </a:t>
            </a:r>
            <a:r>
              <a:rPr lang="es-CL" sz="1600" dirty="0">
                <a:latin typeface="+mn-lt"/>
              </a:rPr>
              <a:t>Continental Extendida y otras actividades de carácter </a:t>
            </a:r>
            <a:r>
              <a:rPr lang="es-CL" sz="1600" dirty="0" smtClean="0">
                <a:latin typeface="+mn-lt"/>
              </a:rPr>
              <a:t>reservado, ejecutaron un total de $</a:t>
            </a:r>
            <a:r>
              <a:rPr lang="es-CL" sz="1600" dirty="0" smtClean="0">
                <a:latin typeface="+mn-lt"/>
              </a:rPr>
              <a:t>1.125 </a:t>
            </a:r>
            <a:r>
              <a:rPr lang="es-CL" sz="1600" dirty="0" smtClean="0">
                <a:latin typeface="+mn-lt"/>
              </a:rPr>
              <a:t>millones (</a:t>
            </a:r>
            <a:r>
              <a:rPr lang="es-CL" sz="1600" dirty="0" smtClean="0">
                <a:latin typeface="+mn-lt"/>
              </a:rPr>
              <a:t>12% </a:t>
            </a:r>
            <a:r>
              <a:rPr lang="es-CL" sz="1600" dirty="0" smtClean="0">
                <a:latin typeface="+mn-lt"/>
              </a:rPr>
              <a:t>de avance presupuestario).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Instituto Antártico Chileno</a:t>
            </a:r>
            <a:r>
              <a:rPr lang="es-CL" sz="1600" dirty="0" smtClean="0">
                <a:latin typeface="+mn-lt"/>
              </a:rPr>
              <a:t> se observan </a:t>
            </a:r>
            <a:r>
              <a:rPr lang="es-CL" sz="1600" dirty="0" smtClean="0">
                <a:latin typeface="+mn-lt"/>
              </a:rPr>
              <a:t>3 </a:t>
            </a:r>
            <a:r>
              <a:rPr lang="es-CL" sz="1600" dirty="0" smtClean="0">
                <a:latin typeface="+mn-lt"/>
              </a:rPr>
              <a:t>programas que no han </a:t>
            </a:r>
            <a:r>
              <a:rPr lang="es-CL" sz="1600" dirty="0">
                <a:latin typeface="+mn-lt"/>
              </a:rPr>
              <a:t>ejecutado gasto: </a:t>
            </a:r>
            <a:r>
              <a:rPr lang="es-CL" sz="1600" dirty="0" smtClean="0">
                <a:latin typeface="+mn-lt"/>
              </a:rPr>
              <a:t>Tesis </a:t>
            </a:r>
            <a:r>
              <a:rPr lang="es-CL" sz="1600" dirty="0" smtClean="0">
                <a:latin typeface="+mn-lt"/>
              </a:rPr>
              <a:t>Antárticas</a:t>
            </a:r>
            <a:r>
              <a:rPr lang="es-CL" sz="1600" dirty="0">
                <a:latin typeface="+mn-lt"/>
              </a:rPr>
              <a:t>, Aligamiento Científico Internacional y Centro Antártico </a:t>
            </a:r>
            <a:r>
              <a:rPr lang="es-CL" sz="1600" dirty="0" smtClean="0">
                <a:latin typeface="+mn-lt"/>
              </a:rPr>
              <a:t>Internacional.</a:t>
            </a: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 startAt="11"/>
            </a:pPr>
            <a:r>
              <a:rPr lang="es-CL" sz="1600" dirty="0" smtClean="0">
                <a:latin typeface="+mn-lt"/>
              </a:rPr>
              <a:t>En la </a:t>
            </a:r>
            <a:r>
              <a:rPr lang="es-CL" sz="1600" b="1" dirty="0" smtClean="0">
                <a:latin typeface="+mn-lt"/>
              </a:rPr>
              <a:t>Agencia de Cooperación Internacional</a:t>
            </a:r>
            <a:r>
              <a:rPr lang="es-CL" sz="1600" dirty="0" smtClean="0">
                <a:latin typeface="+mn-lt"/>
              </a:rPr>
              <a:t>, la transferencia al sector privado para “Cooperación Sur-Sur”, presentó una ejecución de recursos de </a:t>
            </a:r>
            <a:r>
              <a:rPr lang="es-CL" sz="1600" dirty="0" smtClean="0">
                <a:latin typeface="+mn-lt"/>
              </a:rPr>
              <a:t>35%, </a:t>
            </a:r>
            <a:r>
              <a:rPr lang="es-CL" sz="1600" dirty="0" smtClean="0">
                <a:latin typeface="+mn-lt"/>
              </a:rPr>
              <a:t>con un total gastado de $</a:t>
            </a:r>
            <a:r>
              <a:rPr lang="es-CL" sz="1600" dirty="0" smtClean="0">
                <a:latin typeface="+mn-lt"/>
              </a:rPr>
              <a:t>1.745 </a:t>
            </a:r>
            <a:r>
              <a:rPr lang="es-CL" sz="1600" dirty="0" smtClean="0">
                <a:latin typeface="+mn-lt"/>
              </a:rPr>
              <a:t>millones. Esta asignación contiene recursos para becas de postgrado, becas Nelson Mandela, cooperación técnica bilateral y triangular, Alianza del Pacífico, entre otras.</a:t>
            </a:r>
          </a:p>
        </p:txBody>
      </p:sp>
    </p:spTree>
    <p:extLst>
      <p:ext uri="{BB962C8B-B14F-4D97-AF65-F5344CB8AC3E}">
        <p14:creationId xmlns:p14="http://schemas.microsoft.com/office/powerpoint/2010/main" val="26946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 – 2018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04226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94854"/>
            <a:ext cx="4042261" cy="244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 – 2018 (En dólares)</a:t>
            </a:r>
          </a:p>
          <a:p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3898"/>
            <a:ext cx="3897744" cy="233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63898"/>
            <a:ext cx="3897744" cy="233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99979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106299"/>
              </p:ext>
            </p:extLst>
          </p:nvPr>
        </p:nvGraphicFramePr>
        <p:xfrm>
          <a:off x="467545" y="1923281"/>
          <a:ext cx="8140554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Hoja de cálculo" r:id="rId3" imgW="7115243" imgH="2009685" progId="Excel.Sheet.8">
                  <p:embed/>
                </p:oleObj>
              </mc:Choice>
              <mc:Fallback>
                <p:oleObj name="Hoja de cálculo" r:id="rId3" imgW="7115243" imgH="2009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923281"/>
                        <a:ext cx="8140554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Abril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049392"/>
              </p:ext>
            </p:extLst>
          </p:nvPr>
        </p:nvGraphicFramePr>
        <p:xfrm>
          <a:off x="467545" y="1916832"/>
          <a:ext cx="8140554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Hoja de cálculo" r:id="rId3" imgW="7115243" imgH="2314575" progId="Excel.Sheet.8">
                  <p:embed/>
                </p:oleObj>
              </mc:Choice>
              <mc:Fallback>
                <p:oleObj name="Hoja de cálculo" r:id="rId3" imgW="71152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916832"/>
                        <a:ext cx="8140554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Abril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06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4959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262855"/>
              </p:ext>
            </p:extLst>
          </p:nvPr>
        </p:nvGraphicFramePr>
        <p:xfrm>
          <a:off x="409575" y="1700808"/>
          <a:ext cx="832485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Hoja de cálculo" r:id="rId4" imgW="8324985" imgH="1743075" progId="Excel.Sheet.8">
                  <p:embed/>
                </p:oleObj>
              </mc:Choice>
              <mc:Fallback>
                <p:oleObj name="Hoja de cálculo" r:id="rId4" imgW="8324985" imgH="17430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" y="1700808"/>
                        <a:ext cx="8324850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847</Words>
  <Application>Microsoft Office PowerPoint</Application>
  <PresentationFormat>Presentación en pantalla (4:3)</PresentationFormat>
  <Paragraphs>66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 de Microsoft Excel 97-2003</vt:lpstr>
      <vt:lpstr>EJECUCIÓN PRESUPUESTARIA ACUMULADA DE GASTOS AL MES DE ABRIL DE 2018 PARTIDA 06: MINISTERIO DE RELACIONES EXTERIORES</vt:lpstr>
      <vt:lpstr>Ejecución Presupuestaria de Gastos Acumulada al Mes de Abril de 2018  Ministerio de Relaciones Exteriores</vt:lpstr>
      <vt:lpstr>Ejecución Presupuestaria de Gastos Acumulada al Mes de Abril de 2018  Ministerio de Relaciones Exteriores</vt:lpstr>
      <vt:lpstr>Ejecución Presupuestaria de Gastos Acumulada al Mes de Abril de 2018  Ministerio de Relaciones Exteriores</vt:lpstr>
      <vt:lpstr>Ejecución Presupuestaria de Gastos Acumulada al Mes de Abril de 2018  Ministerio de Relaciones Exteriores</vt:lpstr>
      <vt:lpstr>Ejecución Presupuestaria de Gastos Acumulada al Mes de Abril de 2018  Ministerio de Relaciones Exteriores</vt:lpstr>
      <vt:lpstr>Ejecución Presupuestaria de Gastos Acumulada al Mes de Abril de 2018  Partida 06 Ministerio de Relaciones Exteriores</vt:lpstr>
      <vt:lpstr>Ejecución Presupuestaria de Gastos Acumulada al Mes de Abril de 2018  Partida 06 Ministerio de Relaciones Exteriores</vt:lpstr>
      <vt:lpstr>Ejecución Presupuestaria de Gastos Acumulada al Mes de Abril de 2018  Partida 06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121</cp:revision>
  <cp:lastPrinted>2016-07-04T14:42:46Z</cp:lastPrinted>
  <dcterms:created xsi:type="dcterms:W3CDTF">2016-06-23T13:38:47Z</dcterms:created>
  <dcterms:modified xsi:type="dcterms:W3CDTF">2018-08-01T21:51:18Z</dcterms:modified>
</cp:coreProperties>
</file>