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98" r:id="rId4"/>
    <p:sldId id="299" r:id="rId5"/>
    <p:sldId id="300" r:id="rId6"/>
    <p:sldId id="264" r:id="rId7"/>
    <p:sldId id="265" r:id="rId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6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Mensual</a:t>
            </a:r>
          </a:p>
        </c:rich>
      </c:tx>
      <c:layout>
        <c:manualLayout>
          <c:xMode val="edge"/>
          <c:yMode val="edge"/>
          <c:x val="0.4311458637114805"/>
          <c:y val="5.331462055699527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9.8357392825896769E-2"/>
          <c:y val="2.2342648404328536E-2"/>
          <c:w val="0.85658092738407698"/>
          <c:h val="0.756985996241437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'Sec. y Adm.'!$Y$31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1111111111111112E-2"/>
                  <c:y val="4.074027010566397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7222222222222221E-2"/>
                  <c:y val="8.4444444444444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2222222222222223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555555555555555E-2"/>
                  <c:y val="2.5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3888888888888888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1.3888888888888788E-2"/>
                  <c:y val="-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Adm.'!$Z$30:$AC$30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'Sec. y Adm.'!$Z$31:$AC$31</c:f>
              <c:numCache>
                <c:formatCode>0.0%</c:formatCode>
                <c:ptCount val="4"/>
                <c:pt idx="0">
                  <c:v>8.5776528515482606E-2</c:v>
                </c:pt>
                <c:pt idx="1">
                  <c:v>6.2990864690887077E-2</c:v>
                </c:pt>
                <c:pt idx="2">
                  <c:v>8.5123493798468633E-2</c:v>
                </c:pt>
                <c:pt idx="3">
                  <c:v>9.4106489698008347E-2</c:v>
                </c:pt>
              </c:numCache>
            </c:numRef>
          </c:val>
        </c:ser>
        <c:ser>
          <c:idx val="1"/>
          <c:order val="1"/>
          <c:tx>
            <c:strRef>
              <c:f>'Sec. y Adm.'!$Y$32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444444444444445E-2"/>
                  <c:y val="2.017146059163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22222222222222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5000000000000001E-2"/>
                  <c:y val="1.21367521367521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2222222222222223E-2"/>
                  <c:y val="4.4444444444444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5000000000000001E-2"/>
                  <c:y val="1.33333333333333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Adm.'!$Z$30:$AC$30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'Sec. y Adm.'!$Z$32:$AC$32</c:f>
              <c:numCache>
                <c:formatCode>0.0%</c:formatCode>
                <c:ptCount val="4"/>
                <c:pt idx="0">
                  <c:v>0.11210813038503496</c:v>
                </c:pt>
                <c:pt idx="1">
                  <c:v>6.7943964662915399E-2</c:v>
                </c:pt>
                <c:pt idx="2">
                  <c:v>9.1657206789402743E-2</c:v>
                </c:pt>
                <c:pt idx="3">
                  <c:v>0.10092704396146997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02176"/>
        <c:axId val="115603712"/>
      </c:barChart>
      <c:catAx>
        <c:axId val="115602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15603712"/>
        <c:crosses val="autoZero"/>
        <c:auto val="1"/>
        <c:lblAlgn val="ctr"/>
        <c:lblOffset val="100"/>
        <c:noMultiLvlLbl val="0"/>
      </c:catAx>
      <c:valAx>
        <c:axId val="1156037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1560217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Ejecución Acumulada</a:t>
            </a:r>
          </a:p>
        </c:rich>
      </c:tx>
      <c:layout>
        <c:manualLayout>
          <c:xMode val="edge"/>
          <c:yMode val="edge"/>
          <c:x val="0.2399582239720035"/>
          <c:y val="3.2478632478632548E-3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130579615048119"/>
          <c:y val="9.3788949458240803E-2"/>
          <c:w val="0.85658092738407698"/>
          <c:h val="0.732279615048119"/>
        </c:manualLayout>
      </c:layout>
      <c:lineChart>
        <c:grouping val="standard"/>
        <c:varyColors val="0"/>
        <c:ser>
          <c:idx val="0"/>
          <c:order val="0"/>
          <c:tx>
            <c:strRef>
              <c:f>'Sec. y Adm.'!$AL$31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5.5555555555555558E-3"/>
                  <c:y val="5.01194129269015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5520559930012E-3"/>
                  <c:y val="6.00426070518412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9444444444444445E-2"/>
                  <c:y val="3.90640921014912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3333333333333333E-2"/>
                  <c:y val="-6.222222222222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7222222222222221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6111111111111108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444444444444446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0555555555555555E-2"/>
                  <c:y val="-5.2307692307692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6111111111111108E-2"/>
                  <c:y val="-6.41025641025640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444444444444446E-2"/>
                  <c:y val="-6.83760683760683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5.5555555555555455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Adm.'!$AM$30:$AP$30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'Sec. y Adm.'!$AM$31:$AP$31</c:f>
              <c:numCache>
                <c:formatCode>0.0%</c:formatCode>
                <c:ptCount val="4"/>
                <c:pt idx="0">
                  <c:v>8.5776528515482606E-2</c:v>
                </c:pt>
                <c:pt idx="1">
                  <c:v>0.1487673932063697</c:v>
                </c:pt>
                <c:pt idx="2">
                  <c:v>0.23389088700483832</c:v>
                </c:pt>
                <c:pt idx="3">
                  <c:v>0.32799737670284668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'Sec. y Adm.'!$AL$32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3889107611548562E-2"/>
                  <c:y val="-4.84699281357760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6111329833770775E-2"/>
                  <c:y val="-2.2012921891916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7777777777777779E-2"/>
                  <c:y val="-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7777777777778798E-3"/>
                  <c:y val="0.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333333333333332E-3"/>
                  <c:y val="5.7777777777777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3333333333333332E-3"/>
                  <c:y val="4.44444444444444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6666666666666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1.70940170940171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8.3333333333333332E-3"/>
                  <c:y val="3.8461538461538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5.128205128205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'Sec. y Adm.'!$AM$30:$AP$30</c:f>
              <c:strCache>
                <c:ptCount val="4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</c:strCache>
            </c:strRef>
          </c:cat>
          <c:val>
            <c:numRef>
              <c:f>'Sec. y Adm.'!$AM$32:$AP$32</c:f>
              <c:numCache>
                <c:formatCode>0.0%</c:formatCode>
                <c:ptCount val="4"/>
                <c:pt idx="0">
                  <c:v>0.11210813038503496</c:v>
                </c:pt>
                <c:pt idx="1">
                  <c:v>0.18005209504795036</c:v>
                </c:pt>
                <c:pt idx="2">
                  <c:v>0.27170930183735309</c:v>
                </c:pt>
                <c:pt idx="3">
                  <c:v>0.3726363457988231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38368"/>
        <c:axId val="6539904"/>
      </c:lineChart>
      <c:catAx>
        <c:axId val="65383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6539904"/>
        <c:crosses val="autoZero"/>
        <c:auto val="1"/>
        <c:lblAlgn val="ctr"/>
        <c:lblOffset val="100"/>
        <c:noMultiLvlLbl val="0"/>
      </c:catAx>
      <c:valAx>
        <c:axId val="65399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53836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27-06-2018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27-06-2018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27-06-2018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27-06-2018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27-06-2018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27-06-2018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27-06-2018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27-06-2018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27-06-2018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27-06-2018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27-06-2018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27-06-2018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27-06-2018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27-06-2018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Abril de 2018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2018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2018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</a:t>
            </a:r>
            <a:r>
              <a:rPr lang="es-CL" sz="1600" dirty="0"/>
              <a:t>ejecución </a:t>
            </a:r>
            <a:r>
              <a:rPr lang="es-CL" sz="1600" dirty="0" smtClean="0"/>
              <a:t>de Contraloría en el </a:t>
            </a:r>
            <a:r>
              <a:rPr lang="es-CL" sz="1600" dirty="0"/>
              <a:t>mes de </a:t>
            </a:r>
            <a:r>
              <a:rPr lang="es-CL" sz="1600" dirty="0" smtClean="0"/>
              <a:t>Abril fue de $7.706 millones, equivalente a un 10,1%, superior al 9,4% registrado en igual fecha del año anterior. Con ello, la ejecución acumulada asciende a $28.452 millones, equivalente a un 37,3% respecto de la ley inicial.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En este mes no se observó nuevas modificaciones al presupuesto, manteniéndose las observadas en el mes de febrero, que registraron un incremento del presupuesto en $8.560 millones y que se destinaron a: Personal $ 4.471 millones, Bienes y Servicios de Consumo $250 millones y Deuda Flotante por $3.830 millones.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MX" sz="1600" dirty="0" smtClean="0"/>
              <a:t>A continuación se presenta el comportamiento del gasto mensual y acumulado, y se compara con el del mismo período del año anterior.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MX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al 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8" name="1 Gráfico" title="Ejecución Mensual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61982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graphicFrame>
        <p:nvGraphicFramePr>
          <p:cNvPr id="8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0912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4964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552451" y="2853531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80.187.055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3.831.237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28.452.953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21.220.616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2.880.875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140.511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4.647.872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3.831.237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4.187.549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453336"/>
            <a:ext cx="7714167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8156" y="404664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Abril de 2018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899592" y="1215610"/>
            <a:ext cx="77162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2018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601091" y="1600201"/>
          <a:ext cx="7941818" cy="4525961"/>
        </p:xfrm>
        <a:graphic>
          <a:graphicData uri="http://schemas.openxmlformats.org/drawingml/2006/table">
            <a:tbl>
              <a:tblPr/>
              <a:tblGrid>
                <a:gridCol w="337153"/>
                <a:gridCol w="399588"/>
                <a:gridCol w="362127"/>
                <a:gridCol w="2097839"/>
                <a:gridCol w="824151"/>
                <a:gridCol w="836638"/>
                <a:gridCol w="836638"/>
                <a:gridCol w="749228"/>
                <a:gridCol w="749228"/>
                <a:gridCol w="749228"/>
              </a:tblGrid>
              <a:tr h="1873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9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804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76.355.818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8.560.108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28.452.953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60.285.639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4.471.758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21.220.616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9.792.355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250.741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2.880.875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22.861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14.339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8.522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6.940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81,4%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5.252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96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2.344.966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6.666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140.511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32.926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4.218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17,3%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1.064.658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55.402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1.223.049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3.884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80.891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15.851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3.088.110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15.851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816.635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4.187.549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512,8%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646.292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300.401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46,5%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170.343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60.868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73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365" marR="9365" marT="936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3.830.943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3.826.280 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365" marR="9365" marT="936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2849</TotalTime>
  <Words>703</Words>
  <Application>Microsoft Office PowerPoint</Application>
  <PresentationFormat>Presentación en pantalla (4:3)</PresentationFormat>
  <Paragraphs>335</Paragraphs>
  <Slides>6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1_Tema de Office</vt:lpstr>
      <vt:lpstr>Tema de Office</vt:lpstr>
      <vt:lpstr>Imagen de mapa de bits</vt:lpstr>
      <vt:lpstr>EJECUCIÓN PRESUPUESTARIA DE GASTOS ACUMULADA al mes de Abril de 2018 Partida 04: CONTRALORÍA GENERAL DE LA REPÚBLICA</vt:lpstr>
      <vt:lpstr>Ejecución Presupuestaria de Gastos Acumulada al mes de Abril de 2018  Contraloría General de la República</vt:lpstr>
      <vt:lpstr>Ejecución Presupuestaria de Gastos al mes de Abril de 2018  Contraloría General de la República</vt:lpstr>
      <vt:lpstr>Ejecución Presupuestaria de Gastos Acumulada al mes de Abril de 2018  Contraloría General de la República</vt:lpstr>
      <vt:lpstr>Ejecución Presupuestaria de Gastos Acumulada al mes de Abril de 2018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171</cp:revision>
  <cp:lastPrinted>2016-10-11T11:56:42Z</cp:lastPrinted>
  <dcterms:created xsi:type="dcterms:W3CDTF">2016-06-23T13:38:47Z</dcterms:created>
  <dcterms:modified xsi:type="dcterms:W3CDTF">2018-06-27T21:37:06Z</dcterms:modified>
</cp:coreProperties>
</file>