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264" r:id="rId6"/>
    <p:sldId id="300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585F73-BEA9-4023-868E-E1F1572C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B9774C-52A3-42BF-BD57-AC25BE3FF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7460"/>
              </p:ext>
            </p:extLst>
          </p:nvPr>
        </p:nvGraphicFramePr>
        <p:xfrm>
          <a:off x="414336" y="1987054"/>
          <a:ext cx="8210798" cy="2018014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02413136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063140885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8693933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91817176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03557658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51413438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92877867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915321799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39834493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226034099"/>
                    </a:ext>
                  </a:extLst>
                </a:gridCol>
              </a:tblGrid>
              <a:tr h="177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10915"/>
                  </a:ext>
                </a:extLst>
              </a:tr>
              <a:tr h="601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10373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76665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337.046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95821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626761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51815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18182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7029"/>
                  </a:ext>
                </a:extLst>
              </a:tr>
              <a:tr h="177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8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distribución del presupuesto a nivel de programas del Congreso Nacional, es la siguiente: la Cámara de Diputados concentra el 55,8%; el Senado un 33,7%; la Biblioteca un 9,5%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Congreso al mes de abril ascendió a $9.517 millones, es decir, un 7,8% respecto de la ley inicial, presentando un gasto levemente superior de 0,5 puntos porcentuales al registrado a igual mes del año 2017.  Mientras que la ejecución acumulada al cuarto mes de 2018 es superior en 2,9 puntos porcentuales a igual periodo del ejercicio anterior, manteniendo una tasa de ejecución mayor en cada meses a partir de febrero.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abril un incremento consolidado de $8.894 millones.  Afectando la mayoría de los subtítulos, destacando el incremento registrado en “transferencias corrientes” y “prestaciones de seguridad social” por un monto de $4.224 millones y $2.289 millones respectivamente.  Asimismo, el subtítulo 21 gastos en personal, experimentan una disminución por un monto de $738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las tasas de ejecución, el Senado acumuló un 30%, la Cámara de Diputados un 34%, la Biblioteca del Congreso un 31%, y el Consejo Resolutivo de Asignaciones Parlamentarias un 28% de gasto devengado (valores aproximados).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9FCE307-9C3A-47E3-B4B9-8D39A66B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6A8FA56-0170-4DC0-8E73-91F8422B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8680D7-D4E2-4AB4-86A6-AE95E7DF7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67907"/>
              </p:ext>
            </p:extLst>
          </p:nvPr>
        </p:nvGraphicFramePr>
        <p:xfrm>
          <a:off x="408102" y="1662445"/>
          <a:ext cx="8210799" cy="1910572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:a16="http://schemas.microsoft.com/office/drawing/2014/main" val="2103255932"/>
                    </a:ext>
                  </a:extLst>
                </a:gridCol>
                <a:gridCol w="2984704">
                  <a:extLst>
                    <a:ext uri="{9D8B030D-6E8A-4147-A177-3AD203B41FA5}">
                      <a16:colId xmlns:a16="http://schemas.microsoft.com/office/drawing/2014/main" val="3734755017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773257613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62606107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51749862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201958779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1785216467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3863225654"/>
                    </a:ext>
                  </a:extLst>
                </a:gridCol>
              </a:tblGrid>
              <a:tr h="19901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17164"/>
                  </a:ext>
                </a:extLst>
              </a:tr>
              <a:tr h="3184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094082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41.446.724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170016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-738.000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22.501.286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350091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14.509.958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4.225.582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58953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2.298.398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49940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10.767.483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63628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750.843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09407"/>
                  </a:ext>
                </a:extLst>
              </a:tr>
              <a:tr h="199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05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EC9D79F-FFD4-4923-9DD2-C8C235B4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461E9D8-3C9A-49FE-8EF9-22848319B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3"/>
            <a:ext cx="4053136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B949BCA-0B8F-40AF-AEC7-9BAE5D0E3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7" y="1888548"/>
            <a:ext cx="4053136" cy="238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02,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5AFC31C-A41C-4F11-BE63-54EE422A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7D3F09-94FB-4263-B93F-34B9BF905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09263"/>
              </p:ext>
            </p:extLst>
          </p:nvPr>
        </p:nvGraphicFramePr>
        <p:xfrm>
          <a:off x="414336" y="1747150"/>
          <a:ext cx="8201486" cy="2041889"/>
        </p:xfrm>
        <a:graphic>
          <a:graphicData uri="http://schemas.openxmlformats.org/drawingml/2006/table">
            <a:tbl>
              <a:tblPr/>
              <a:tblGrid>
                <a:gridCol w="292075">
                  <a:extLst>
                    <a:ext uri="{9D8B030D-6E8A-4147-A177-3AD203B41FA5}">
                      <a16:colId xmlns:a16="http://schemas.microsoft.com/office/drawing/2014/main" val="2102247368"/>
                    </a:ext>
                  </a:extLst>
                </a:gridCol>
                <a:gridCol w="292075">
                  <a:extLst>
                    <a:ext uri="{9D8B030D-6E8A-4147-A177-3AD203B41FA5}">
                      <a16:colId xmlns:a16="http://schemas.microsoft.com/office/drawing/2014/main" val="978700354"/>
                    </a:ext>
                  </a:extLst>
                </a:gridCol>
                <a:gridCol w="3060954">
                  <a:extLst>
                    <a:ext uri="{9D8B030D-6E8A-4147-A177-3AD203B41FA5}">
                      <a16:colId xmlns:a16="http://schemas.microsoft.com/office/drawing/2014/main" val="1858535298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2670660836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3889481065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3912948668"/>
                    </a:ext>
                  </a:extLst>
                </a:gridCol>
                <a:gridCol w="782763">
                  <a:extLst>
                    <a:ext uri="{9D8B030D-6E8A-4147-A177-3AD203B41FA5}">
                      <a16:colId xmlns:a16="http://schemas.microsoft.com/office/drawing/2014/main" val="2754051842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1305506882"/>
                    </a:ext>
                  </a:extLst>
                </a:gridCol>
                <a:gridCol w="712665">
                  <a:extLst>
                    <a:ext uri="{9D8B030D-6E8A-4147-A177-3AD203B41FA5}">
                      <a16:colId xmlns:a16="http://schemas.microsoft.com/office/drawing/2014/main" val="1077681426"/>
                    </a:ext>
                  </a:extLst>
                </a:gridCol>
              </a:tblGrid>
              <a:tr h="217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25702"/>
                  </a:ext>
                </a:extLst>
              </a:tr>
              <a:tr h="738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5245"/>
                  </a:ext>
                </a:extLst>
              </a:tr>
              <a:tr h="217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41.446.724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388914"/>
                  </a:ext>
                </a:extLst>
              </a:tr>
              <a:tr h="217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13.039.333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977023"/>
                  </a:ext>
                </a:extLst>
              </a:tr>
              <a:tr h="217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24.325.733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86907"/>
                  </a:ext>
                </a:extLst>
              </a:tr>
              <a:tr h="217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3.714.393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95085"/>
                  </a:ext>
                </a:extLst>
              </a:tr>
              <a:tr h="217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367.265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8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B911CC3-C60F-4B39-A8EE-833EF723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339BB3-9C03-4A25-98FD-1A37E4822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196278"/>
              </p:ext>
            </p:extLst>
          </p:nvPr>
        </p:nvGraphicFramePr>
        <p:xfrm>
          <a:off x="414337" y="1982344"/>
          <a:ext cx="8201487" cy="4292829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81908423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94902575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543416538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09232189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521213332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07308119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44811744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05507800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1871332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256115948"/>
                    </a:ext>
                  </a:extLst>
                </a:gridCol>
              </a:tblGrid>
              <a:tr h="151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57126"/>
                  </a:ext>
                </a:extLst>
              </a:tr>
              <a:tr h="513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3057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13.039.333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08737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7.043.009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581216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1.656.346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92257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35299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72624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3.952.350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337168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222.609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8526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222.609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49554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3.675.779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974049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1.481.550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24878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504.466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4785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657.440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59789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161.051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4344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90846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3.685.233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857.974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555756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25423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0465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311.169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339293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34564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52336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233.008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7419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4213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31124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46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CÁMARA DE DIPUTADOS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665CC09-8B63-446B-A8D1-E763EDCC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C685D9-EBDF-42F3-9BA1-CE4539C01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53668"/>
              </p:ext>
            </p:extLst>
          </p:nvPr>
        </p:nvGraphicFramePr>
        <p:xfrm>
          <a:off x="414336" y="1988840"/>
          <a:ext cx="8210799" cy="4286321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58760083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96025013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086733488"/>
                    </a:ext>
                  </a:extLst>
                </a:gridCol>
                <a:gridCol w="2980553">
                  <a:extLst>
                    <a:ext uri="{9D8B030D-6E8A-4147-A177-3AD203B41FA5}">
                      <a16:colId xmlns:a16="http://schemas.microsoft.com/office/drawing/2014/main" val="417660041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791825581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96100264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598922131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4154597788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2034524947"/>
                    </a:ext>
                  </a:extLst>
                </a:gridCol>
                <a:gridCol w="696605">
                  <a:extLst>
                    <a:ext uri="{9D8B030D-6E8A-4147-A177-3AD203B41FA5}">
                      <a16:colId xmlns:a16="http://schemas.microsoft.com/office/drawing/2014/main" val="142899900"/>
                    </a:ext>
                  </a:extLst>
                </a:gridCol>
              </a:tblGrid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849085"/>
                  </a:ext>
                </a:extLst>
              </a:tr>
              <a:tr h="531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89467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24.325.733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30659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37.993.673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11.968.404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0759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2.207.388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0993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2.298.398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7644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2.298.398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6649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6.812.161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38539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6.731.067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15302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3.382.728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83336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776.456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3981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1.806.601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6068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541.676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5283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1631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209.543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15310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5572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699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8827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4365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4343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20124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239.743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73122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48.568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315730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232529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03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BIBLIOTECA DEL CONGRESO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5D7FAA4-F9DA-4588-8F45-B44240F3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A2D381-62B9-44E3-A51F-71A1FF950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81046"/>
              </p:ext>
            </p:extLst>
          </p:nvPr>
        </p:nvGraphicFramePr>
        <p:xfrm>
          <a:off x="429715" y="1988840"/>
          <a:ext cx="8195419" cy="3960432"/>
        </p:xfrm>
        <a:graphic>
          <a:graphicData uri="http://schemas.openxmlformats.org/drawingml/2006/table">
            <a:tbl>
              <a:tblPr/>
              <a:tblGrid>
                <a:gridCol w="284959">
                  <a:extLst>
                    <a:ext uri="{9D8B030D-6E8A-4147-A177-3AD203B41FA5}">
                      <a16:colId xmlns:a16="http://schemas.microsoft.com/office/drawing/2014/main" val="2733742804"/>
                    </a:ext>
                  </a:extLst>
                </a:gridCol>
                <a:gridCol w="284959">
                  <a:extLst>
                    <a:ext uri="{9D8B030D-6E8A-4147-A177-3AD203B41FA5}">
                      <a16:colId xmlns:a16="http://schemas.microsoft.com/office/drawing/2014/main" val="1726783966"/>
                    </a:ext>
                  </a:extLst>
                </a:gridCol>
                <a:gridCol w="284959">
                  <a:extLst>
                    <a:ext uri="{9D8B030D-6E8A-4147-A177-3AD203B41FA5}">
                      <a16:colId xmlns:a16="http://schemas.microsoft.com/office/drawing/2014/main" val="3864407503"/>
                    </a:ext>
                  </a:extLst>
                </a:gridCol>
                <a:gridCol w="2974971">
                  <a:extLst>
                    <a:ext uri="{9D8B030D-6E8A-4147-A177-3AD203B41FA5}">
                      <a16:colId xmlns:a16="http://schemas.microsoft.com/office/drawing/2014/main" val="491905406"/>
                    </a:ext>
                  </a:extLst>
                </a:gridCol>
                <a:gridCol w="763690">
                  <a:extLst>
                    <a:ext uri="{9D8B030D-6E8A-4147-A177-3AD203B41FA5}">
                      <a16:colId xmlns:a16="http://schemas.microsoft.com/office/drawing/2014/main" val="3809141878"/>
                    </a:ext>
                  </a:extLst>
                </a:gridCol>
                <a:gridCol w="763690">
                  <a:extLst>
                    <a:ext uri="{9D8B030D-6E8A-4147-A177-3AD203B41FA5}">
                      <a16:colId xmlns:a16="http://schemas.microsoft.com/office/drawing/2014/main" val="479759279"/>
                    </a:ext>
                  </a:extLst>
                </a:gridCol>
                <a:gridCol w="763690">
                  <a:extLst>
                    <a:ext uri="{9D8B030D-6E8A-4147-A177-3AD203B41FA5}">
                      <a16:colId xmlns:a16="http://schemas.microsoft.com/office/drawing/2014/main" val="990531111"/>
                    </a:ext>
                  </a:extLst>
                </a:gridCol>
                <a:gridCol w="683901">
                  <a:extLst>
                    <a:ext uri="{9D8B030D-6E8A-4147-A177-3AD203B41FA5}">
                      <a16:colId xmlns:a16="http://schemas.microsoft.com/office/drawing/2014/main" val="3206662595"/>
                    </a:ext>
                  </a:extLst>
                </a:gridCol>
                <a:gridCol w="695300">
                  <a:extLst>
                    <a:ext uri="{9D8B030D-6E8A-4147-A177-3AD203B41FA5}">
                      <a16:colId xmlns:a16="http://schemas.microsoft.com/office/drawing/2014/main" val="3749352190"/>
                    </a:ext>
                  </a:extLst>
                </a:gridCol>
                <a:gridCol w="695300">
                  <a:extLst>
                    <a:ext uri="{9D8B030D-6E8A-4147-A177-3AD203B41FA5}">
                      <a16:colId xmlns:a16="http://schemas.microsoft.com/office/drawing/2014/main" val="3338065778"/>
                    </a:ext>
                  </a:extLst>
                </a:gridCol>
              </a:tblGrid>
              <a:tr h="176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27251"/>
                  </a:ext>
                </a:extLst>
              </a:tr>
              <a:tr h="601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12644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3.714.393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20922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3.152.827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07258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71637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17561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88119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276705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74698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93851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5841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50170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22524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99029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91842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75201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18185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2391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69178"/>
                  </a:ext>
                </a:extLst>
              </a:tr>
              <a:tr h="176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0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1888</Words>
  <Application>Microsoft Office PowerPoint</Application>
  <PresentationFormat>Presentación en pantalla (4:3)</PresentationFormat>
  <Paragraphs>961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02: CONGRESO NACIONAL</vt:lpstr>
      <vt:lpstr>Ejecución Presupuestaria de Gastos del Congreso Nacional acumulada al mes de abril de 2018</vt:lpstr>
      <vt:lpstr>Presentación de PowerPoint</vt:lpstr>
      <vt:lpstr>Ejecución Presupuestaria de Gastos del Congreso Nacional acumulada al mes de abril de 2018</vt:lpstr>
      <vt:lpstr>Ejecución Presupuestaria de Gastos del Congreso Nacional acumulada al mes de abril de 2018</vt:lpstr>
      <vt:lpstr>Ejecución Presupuestaria de Gastos Partida 02,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188</cp:revision>
  <cp:lastPrinted>2016-07-04T14:42:46Z</cp:lastPrinted>
  <dcterms:created xsi:type="dcterms:W3CDTF">2016-06-23T13:38:47Z</dcterms:created>
  <dcterms:modified xsi:type="dcterms:W3CDTF">2018-08-07T19:57:12Z</dcterms:modified>
</cp:coreProperties>
</file>