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299" r:id="rId5"/>
    <p:sldId id="264" r:id="rId6"/>
    <p:sldId id="300" r:id="rId7"/>
    <p:sldId id="263" r:id="rId8"/>
    <p:sldId id="281" r:id="rId9"/>
    <p:sldId id="282" r:id="rId10"/>
    <p:sldId id="302" r:id="rId11"/>
    <p:sldId id="306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28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abril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02: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18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RESOLUTIVO DE ASIGNACIONES PARLAMENTARIAS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585F73-BEA9-4023-868E-E1F1572C5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5B9774C-52A3-42BF-BD57-AC25BE3FF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07460"/>
              </p:ext>
            </p:extLst>
          </p:nvPr>
        </p:nvGraphicFramePr>
        <p:xfrm>
          <a:off x="414336" y="1987054"/>
          <a:ext cx="8210798" cy="2018014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4024131362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3063140885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86939331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1918171762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035576586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514134389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392877867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2915321799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1398344937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1226034099"/>
                    </a:ext>
                  </a:extLst>
                </a:gridCol>
              </a:tblGrid>
              <a:tr h="177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110915"/>
                  </a:ext>
                </a:extLst>
              </a:tr>
              <a:tr h="6018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4710373"/>
                  </a:ext>
                </a:extLst>
              </a:tr>
              <a:tr h="1770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1.291.304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76665"/>
                  </a:ext>
                </a:extLst>
              </a:tr>
              <a:tr h="177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1.178.436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337.046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895821"/>
                  </a:ext>
                </a:extLst>
              </a:tr>
              <a:tr h="177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106.865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626761"/>
                  </a:ext>
                </a:extLst>
              </a:tr>
              <a:tr h="177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351815"/>
                  </a:ext>
                </a:extLst>
              </a:tr>
              <a:tr h="177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18182"/>
                  </a:ext>
                </a:extLst>
              </a:tr>
              <a:tr h="177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17029"/>
                  </a:ext>
                </a:extLst>
              </a:tr>
              <a:tr h="1770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289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Congreso Nacional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presenta un presupuesto aprobado de $122.313 millones, un 58,8% se destino a gastos en personal; 27,4% a transferencias corrientes; y, un 11,8% a bienes y servicios de consumo.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distribución del presupuesto a nivel de programas del Congreso Nacional, es la siguiente: la Cámara de Diputados concentra el 55,8%; el Senado un 33,7%; la Biblioteca un 9,5% y el Consejo Resolutivo de Asignaciones Parlamentarias un 1%.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Congreso al mes de abril ascendió a $9.517 millones, es decir, un 7,8% respecto de la ley inicial, presentando un gasto levemente superior de 0,5 puntos porcentuales al registrado a igual mes del año 2017.  Mientras que la ejecución acumulada al cuarto mes de 2018 es superior en 2,9 puntos porcentuales a igual periodo del ejercicio anterior, manteniendo una tasa de ejecución mayor en cada meses a partir de febrero.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los aumentos y disminuciones al presupuesto inicial, la Partida presenta al mes de abril un incremento consolidado de $8.894 millones.  Afectando la mayoría de los subtítulos, destacando el incremento registrado en “transferencias corrientes” y “prestaciones de seguridad social” por un monto de $4.224 millones y $2.289 millones respectivamente.  Asimismo, el subtítulo 21 gastos en personal, experimentan una disminución por un monto de $738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las tasas de ejecución, el Senado acumuló un 30%, la Cámara de Diputados un 34%, la Biblioteca del Congreso un 31%, y el Consejo Resolutivo de Asignaciones Parlamentarias un 28% de gasto devengado (valores aproximados).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F109559-B5F4-40A7-B4F5-CE1FCD4460F6}"/>
              </a:ext>
            </a:extLst>
          </p:cNvPr>
          <p:cNvSpPr txBox="1">
            <a:spLocks/>
          </p:cNvSpPr>
          <p:nvPr/>
        </p:nvSpPr>
        <p:spPr>
          <a:xfrm>
            <a:off x="414338" y="548680"/>
            <a:ext cx="8210798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Congreso Nacional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9FCE307-9C3A-47E3-B4B9-8D39A66B1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8E35C73-E5A5-460E-A84C-A5C50495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Congreso Nacional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76A8FA56-0170-4DC0-8E73-91F8422B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98680D7-D4E2-4AB4-86A6-AE95E7DF76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967907"/>
              </p:ext>
            </p:extLst>
          </p:nvPr>
        </p:nvGraphicFramePr>
        <p:xfrm>
          <a:off x="408102" y="1662445"/>
          <a:ext cx="8210799" cy="1910572"/>
        </p:xfrm>
        <a:graphic>
          <a:graphicData uri="http://schemas.openxmlformats.org/drawingml/2006/table">
            <a:tbl>
              <a:tblPr/>
              <a:tblGrid>
                <a:gridCol w="766189">
                  <a:extLst>
                    <a:ext uri="{9D8B030D-6E8A-4147-A177-3AD203B41FA5}">
                      <a16:colId xmlns:a16="http://schemas.microsoft.com/office/drawing/2014/main" val="2103255932"/>
                    </a:ext>
                  </a:extLst>
                </a:gridCol>
                <a:gridCol w="2984704">
                  <a:extLst>
                    <a:ext uri="{9D8B030D-6E8A-4147-A177-3AD203B41FA5}">
                      <a16:colId xmlns:a16="http://schemas.microsoft.com/office/drawing/2014/main" val="3734755017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3773257613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362606107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51749862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2201958779"/>
                    </a:ext>
                  </a:extLst>
                </a:gridCol>
                <a:gridCol w="697575">
                  <a:extLst>
                    <a:ext uri="{9D8B030D-6E8A-4147-A177-3AD203B41FA5}">
                      <a16:colId xmlns:a16="http://schemas.microsoft.com/office/drawing/2014/main" val="1785216467"/>
                    </a:ext>
                  </a:extLst>
                </a:gridCol>
                <a:gridCol w="697575">
                  <a:extLst>
                    <a:ext uri="{9D8B030D-6E8A-4147-A177-3AD203B41FA5}">
                      <a16:colId xmlns:a16="http://schemas.microsoft.com/office/drawing/2014/main" val="3863225654"/>
                    </a:ext>
                  </a:extLst>
                </a:gridCol>
              </a:tblGrid>
              <a:tr h="19901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117164"/>
                  </a:ext>
                </a:extLst>
              </a:tr>
              <a:tr h="31842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094082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128.207.470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5.894.428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41.446.724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170016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71.944.929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71.206.929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-738.000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22.501.286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350091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14.390.458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14.509.958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119.500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4.225.582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658953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635.462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2.924.844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2.298.398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449940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33.504.582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37.728.128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4.223.546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10.767.483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363628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1.662.040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1.662.040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750.843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609407"/>
                  </a:ext>
                </a:extLst>
              </a:tr>
              <a:tr h="19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903.132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514,4%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005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5741F04-4CB3-46EC-97B1-48736967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Congreso Nacional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EC9D79F-FFD4-4923-9DD2-C8C235B45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461E9D8-3C9A-49FE-8EF9-22848319B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882103"/>
            <a:ext cx="4053136" cy="238673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B949BCA-0B8F-40AF-AEC7-9BAE5D0E3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527" y="1888548"/>
            <a:ext cx="4053136" cy="2380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962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Partida 02,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5AFC31C-A41C-4F11-BE63-54EE422AD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47D3F09-94FB-4263-B93F-34B9BF9052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009263"/>
              </p:ext>
            </p:extLst>
          </p:nvPr>
        </p:nvGraphicFramePr>
        <p:xfrm>
          <a:off x="414336" y="1747150"/>
          <a:ext cx="8201486" cy="2041889"/>
        </p:xfrm>
        <a:graphic>
          <a:graphicData uri="http://schemas.openxmlformats.org/drawingml/2006/table">
            <a:tbl>
              <a:tblPr/>
              <a:tblGrid>
                <a:gridCol w="292075">
                  <a:extLst>
                    <a:ext uri="{9D8B030D-6E8A-4147-A177-3AD203B41FA5}">
                      <a16:colId xmlns:a16="http://schemas.microsoft.com/office/drawing/2014/main" val="2102247368"/>
                    </a:ext>
                  </a:extLst>
                </a:gridCol>
                <a:gridCol w="292075">
                  <a:extLst>
                    <a:ext uri="{9D8B030D-6E8A-4147-A177-3AD203B41FA5}">
                      <a16:colId xmlns:a16="http://schemas.microsoft.com/office/drawing/2014/main" val="978700354"/>
                    </a:ext>
                  </a:extLst>
                </a:gridCol>
                <a:gridCol w="3060954">
                  <a:extLst>
                    <a:ext uri="{9D8B030D-6E8A-4147-A177-3AD203B41FA5}">
                      <a16:colId xmlns:a16="http://schemas.microsoft.com/office/drawing/2014/main" val="1858535298"/>
                    </a:ext>
                  </a:extLst>
                </a:gridCol>
                <a:gridCol w="782763">
                  <a:extLst>
                    <a:ext uri="{9D8B030D-6E8A-4147-A177-3AD203B41FA5}">
                      <a16:colId xmlns:a16="http://schemas.microsoft.com/office/drawing/2014/main" val="2670660836"/>
                    </a:ext>
                  </a:extLst>
                </a:gridCol>
                <a:gridCol w="782763">
                  <a:extLst>
                    <a:ext uri="{9D8B030D-6E8A-4147-A177-3AD203B41FA5}">
                      <a16:colId xmlns:a16="http://schemas.microsoft.com/office/drawing/2014/main" val="3889481065"/>
                    </a:ext>
                  </a:extLst>
                </a:gridCol>
                <a:gridCol w="782763">
                  <a:extLst>
                    <a:ext uri="{9D8B030D-6E8A-4147-A177-3AD203B41FA5}">
                      <a16:colId xmlns:a16="http://schemas.microsoft.com/office/drawing/2014/main" val="3912948668"/>
                    </a:ext>
                  </a:extLst>
                </a:gridCol>
                <a:gridCol w="782763">
                  <a:extLst>
                    <a:ext uri="{9D8B030D-6E8A-4147-A177-3AD203B41FA5}">
                      <a16:colId xmlns:a16="http://schemas.microsoft.com/office/drawing/2014/main" val="2754051842"/>
                    </a:ext>
                  </a:extLst>
                </a:gridCol>
                <a:gridCol w="712665">
                  <a:extLst>
                    <a:ext uri="{9D8B030D-6E8A-4147-A177-3AD203B41FA5}">
                      <a16:colId xmlns:a16="http://schemas.microsoft.com/office/drawing/2014/main" val="1305506882"/>
                    </a:ext>
                  </a:extLst>
                </a:gridCol>
                <a:gridCol w="712665">
                  <a:extLst>
                    <a:ext uri="{9D8B030D-6E8A-4147-A177-3AD203B41FA5}">
                      <a16:colId xmlns:a16="http://schemas.microsoft.com/office/drawing/2014/main" val="1077681426"/>
                    </a:ext>
                  </a:extLst>
                </a:gridCol>
              </a:tblGrid>
              <a:tr h="2172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425702"/>
                  </a:ext>
                </a:extLst>
              </a:tr>
              <a:tr h="7385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5245"/>
                  </a:ext>
                </a:extLst>
              </a:tr>
              <a:tr h="217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128.207.470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5.894.428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41.446.724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388914"/>
                  </a:ext>
                </a:extLst>
              </a:tr>
              <a:tr h="217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Senado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43.173.017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13.039.333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977023"/>
                  </a:ext>
                </a:extLst>
              </a:tr>
              <a:tr h="217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Cámara de Diputados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71.548.092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3.389.382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24.325.733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386907"/>
                  </a:ext>
                </a:extLst>
              </a:tr>
              <a:tr h="217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Biblioteca del Congreso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3.714.393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095085"/>
                  </a:ext>
                </a:extLst>
              </a:tr>
              <a:tr h="2172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Resolutivo de Asignaciones Parlamentarias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1.291.304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367.265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583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B911CC3-C60F-4B39-A8EE-833EF723F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F339BB3-9C03-4A25-98FD-1A37E4822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196278"/>
              </p:ext>
            </p:extLst>
          </p:nvPr>
        </p:nvGraphicFramePr>
        <p:xfrm>
          <a:off x="414337" y="1982344"/>
          <a:ext cx="8201487" cy="4292829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1819084235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949025751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543416538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1092321898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521213332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073081191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844811744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305507800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418713324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2256115948"/>
                    </a:ext>
                  </a:extLst>
                </a:gridCol>
              </a:tblGrid>
              <a:tr h="1511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757126"/>
                  </a:ext>
                </a:extLst>
              </a:tr>
              <a:tr h="5139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30572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43.173.017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13.039.333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608737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22.023.415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22.023.415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7.043.009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581216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6.491.563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6.491.563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1.656.346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892257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735299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672624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11.452.120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13.925.666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3.952.350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337168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222.609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085260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222.609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849554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10.712.837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13.186.383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3.675.779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974049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3.299.891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3.299.891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1.481.550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24878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1.515.630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1.515.630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504.466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847850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4.211.802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4.211.802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657.440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959789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462.601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462.601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161.051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43440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11.226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13.298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590846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1.211.687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3.685.233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2.473.546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857.974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555756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53.962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025423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53.962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230465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629.918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629.918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311.169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339293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70.757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70.757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39.825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345642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92.207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12.285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352336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303.756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303.756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233.008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474190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163.198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163.198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26.051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542132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331124"/>
                  </a:ext>
                </a:extLst>
              </a:tr>
              <a:tr h="151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466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CÁMARA DE DIPUTADOS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665CC09-8B63-446B-A8D1-E763EDCC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9C685D9-EBDF-42F3-9BA1-CE4539C01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453668"/>
              </p:ext>
            </p:extLst>
          </p:nvPr>
        </p:nvGraphicFramePr>
        <p:xfrm>
          <a:off x="414336" y="1988840"/>
          <a:ext cx="8210799" cy="4286321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587600838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2960250139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4086733488"/>
                    </a:ext>
                  </a:extLst>
                </a:gridCol>
                <a:gridCol w="2980553">
                  <a:extLst>
                    <a:ext uri="{9D8B030D-6E8A-4147-A177-3AD203B41FA5}">
                      <a16:colId xmlns:a16="http://schemas.microsoft.com/office/drawing/2014/main" val="4176600410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791825581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961002640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598922131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4154597788"/>
                    </a:ext>
                  </a:extLst>
                </a:gridCol>
                <a:gridCol w="696605">
                  <a:extLst>
                    <a:ext uri="{9D8B030D-6E8A-4147-A177-3AD203B41FA5}">
                      <a16:colId xmlns:a16="http://schemas.microsoft.com/office/drawing/2014/main" val="2034524947"/>
                    </a:ext>
                  </a:extLst>
                </a:gridCol>
                <a:gridCol w="696605">
                  <a:extLst>
                    <a:ext uri="{9D8B030D-6E8A-4147-A177-3AD203B41FA5}">
                      <a16:colId xmlns:a16="http://schemas.microsoft.com/office/drawing/2014/main" val="142899900"/>
                    </a:ext>
                  </a:extLst>
                </a:gridCol>
              </a:tblGrid>
              <a:tr h="156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849085"/>
                  </a:ext>
                </a:extLst>
              </a:tr>
              <a:tr h="5318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489467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71.548.092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24.325.733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306591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38.743.673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37.993.673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11.968.404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007595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6.225.645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6.325.645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2.207.388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909931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2.733.455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2.298.398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376441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2.733.455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2.289.382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2.298.398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466492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21.920.248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23.670.248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6.812.161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385395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21.857.489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23.607.489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6.731.067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153022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3.382.728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833362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776.456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603981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8.219.133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8.219.133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1.806.601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460688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541.676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35283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14.063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16315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545.038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2.295.038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1.750.000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209.543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153109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555728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046999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825.071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825.071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413.297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088276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643652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58.354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643432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106.191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106.191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66.632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620124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506.617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506.617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239.743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731228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101.276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101.276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48.568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315730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232529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703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BIBLIOTECA DEL CONGRESO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abril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A5D7FAA4-F9DA-4588-8F45-B44240F32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2A2D381-62B9-44E3-A51F-71A1FF950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781046"/>
              </p:ext>
            </p:extLst>
          </p:nvPr>
        </p:nvGraphicFramePr>
        <p:xfrm>
          <a:off x="429715" y="1988840"/>
          <a:ext cx="8195419" cy="3960432"/>
        </p:xfrm>
        <a:graphic>
          <a:graphicData uri="http://schemas.openxmlformats.org/drawingml/2006/table">
            <a:tbl>
              <a:tblPr/>
              <a:tblGrid>
                <a:gridCol w="284959">
                  <a:extLst>
                    <a:ext uri="{9D8B030D-6E8A-4147-A177-3AD203B41FA5}">
                      <a16:colId xmlns:a16="http://schemas.microsoft.com/office/drawing/2014/main" val="2733742804"/>
                    </a:ext>
                  </a:extLst>
                </a:gridCol>
                <a:gridCol w="284959">
                  <a:extLst>
                    <a:ext uri="{9D8B030D-6E8A-4147-A177-3AD203B41FA5}">
                      <a16:colId xmlns:a16="http://schemas.microsoft.com/office/drawing/2014/main" val="1726783966"/>
                    </a:ext>
                  </a:extLst>
                </a:gridCol>
                <a:gridCol w="284959">
                  <a:extLst>
                    <a:ext uri="{9D8B030D-6E8A-4147-A177-3AD203B41FA5}">
                      <a16:colId xmlns:a16="http://schemas.microsoft.com/office/drawing/2014/main" val="3864407503"/>
                    </a:ext>
                  </a:extLst>
                </a:gridCol>
                <a:gridCol w="2974971">
                  <a:extLst>
                    <a:ext uri="{9D8B030D-6E8A-4147-A177-3AD203B41FA5}">
                      <a16:colId xmlns:a16="http://schemas.microsoft.com/office/drawing/2014/main" val="491905406"/>
                    </a:ext>
                  </a:extLst>
                </a:gridCol>
                <a:gridCol w="763690">
                  <a:extLst>
                    <a:ext uri="{9D8B030D-6E8A-4147-A177-3AD203B41FA5}">
                      <a16:colId xmlns:a16="http://schemas.microsoft.com/office/drawing/2014/main" val="3809141878"/>
                    </a:ext>
                  </a:extLst>
                </a:gridCol>
                <a:gridCol w="763690">
                  <a:extLst>
                    <a:ext uri="{9D8B030D-6E8A-4147-A177-3AD203B41FA5}">
                      <a16:colId xmlns:a16="http://schemas.microsoft.com/office/drawing/2014/main" val="479759279"/>
                    </a:ext>
                  </a:extLst>
                </a:gridCol>
                <a:gridCol w="763690">
                  <a:extLst>
                    <a:ext uri="{9D8B030D-6E8A-4147-A177-3AD203B41FA5}">
                      <a16:colId xmlns:a16="http://schemas.microsoft.com/office/drawing/2014/main" val="990531111"/>
                    </a:ext>
                  </a:extLst>
                </a:gridCol>
                <a:gridCol w="683901">
                  <a:extLst>
                    <a:ext uri="{9D8B030D-6E8A-4147-A177-3AD203B41FA5}">
                      <a16:colId xmlns:a16="http://schemas.microsoft.com/office/drawing/2014/main" val="3206662595"/>
                    </a:ext>
                  </a:extLst>
                </a:gridCol>
                <a:gridCol w="695300">
                  <a:extLst>
                    <a:ext uri="{9D8B030D-6E8A-4147-A177-3AD203B41FA5}">
                      <a16:colId xmlns:a16="http://schemas.microsoft.com/office/drawing/2014/main" val="3749352190"/>
                    </a:ext>
                  </a:extLst>
                </a:gridCol>
                <a:gridCol w="695300">
                  <a:extLst>
                    <a:ext uri="{9D8B030D-6E8A-4147-A177-3AD203B41FA5}">
                      <a16:colId xmlns:a16="http://schemas.microsoft.com/office/drawing/2014/main" val="3338065778"/>
                    </a:ext>
                  </a:extLst>
                </a:gridCol>
              </a:tblGrid>
              <a:tr h="176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0027251"/>
                  </a:ext>
                </a:extLst>
              </a:tr>
              <a:tr h="6011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012644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3.714.393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720922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10.011.405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10.011.405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3.152.827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007258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1.585.885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1.585.885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71637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217561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88119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276705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074698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993851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201.048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85841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850170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0222524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099029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65.734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891842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675201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18185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72.208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12391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869178"/>
                  </a:ext>
                </a:extLst>
              </a:tr>
              <a:tr h="176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309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3111</TotalTime>
  <Words>1888</Words>
  <Application>Microsoft Office PowerPoint</Application>
  <PresentationFormat>Presentación en pantalla (4:3)</PresentationFormat>
  <Paragraphs>961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abril de 2018 Partida 02: CONGRESO NACIONAL</vt:lpstr>
      <vt:lpstr>Ejecución Presupuestaria de Gastos del Congreso Nacional acumulada al mes de abril de 2018</vt:lpstr>
      <vt:lpstr>Presentación de PowerPoint</vt:lpstr>
      <vt:lpstr>Ejecución Presupuestaria de Gastos del Congreso Nacional acumulada al mes de abril de 2018</vt:lpstr>
      <vt:lpstr>Ejecución Presupuestaria de Gastos del Congreso Nacional acumulada al mes de abril de 2018</vt:lpstr>
      <vt:lpstr>Ejecución Presupuestaria de Gastos Partida 02, Resumen por Capítulos acumulada al mes de abril de 2018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188</cp:revision>
  <cp:lastPrinted>2016-07-04T14:42:46Z</cp:lastPrinted>
  <dcterms:created xsi:type="dcterms:W3CDTF">2016-06-23T13:38:47Z</dcterms:created>
  <dcterms:modified xsi:type="dcterms:W3CDTF">2018-08-07T19:57:12Z</dcterms:modified>
</cp:coreProperties>
</file>