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</p:sldMasterIdLst>
  <p:notesMasterIdLst>
    <p:notesMasterId r:id="rId23"/>
  </p:notesMasterIdLst>
  <p:handoutMasterIdLst>
    <p:handoutMasterId r:id="rId24"/>
  </p:handoutMasterIdLst>
  <p:sldIdLst>
    <p:sldId id="256" r:id="rId4"/>
    <p:sldId id="298" r:id="rId5"/>
    <p:sldId id="304" r:id="rId6"/>
    <p:sldId id="264" r:id="rId7"/>
    <p:sldId id="263" r:id="rId8"/>
    <p:sldId id="265" r:id="rId9"/>
    <p:sldId id="267" r:id="rId10"/>
    <p:sldId id="301" r:id="rId11"/>
    <p:sldId id="302" r:id="rId12"/>
    <p:sldId id="305" r:id="rId13"/>
    <p:sldId id="303" r:id="rId14"/>
    <p:sldId id="268" r:id="rId15"/>
    <p:sldId id="306" r:id="rId16"/>
    <p:sldId id="307" r:id="rId17"/>
    <p:sldId id="271" r:id="rId18"/>
    <p:sldId id="273" r:id="rId19"/>
    <p:sldId id="274" r:id="rId20"/>
    <p:sldId id="276" r:id="rId21"/>
    <p:sldId id="275" r:id="rId22"/>
  </p:sldIdLst>
  <p:sldSz cx="9144000" cy="6858000" type="screen4x3"/>
  <p:notesSz cx="7010400" cy="9236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3250" autoAdjust="0"/>
  </p:normalViewPr>
  <p:slideViewPr>
    <p:cSldViewPr>
      <p:cViewPr varScale="1">
        <p:scale>
          <a:sx n="78" d="100"/>
          <a:sy n="78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43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06-06-2017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43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06-06-2017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9" tIns="45879" rIns="91759" bIns="4587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759" tIns="45879" rIns="91759" bIns="4587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5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3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06-06-2017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06-06-2017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06-06-2017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06-06-2017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06-06-2017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06-06-2017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06-06-2017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06-06-2017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06-06-2017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06-06-2017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06-06-2017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06-06-2017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06-06-2017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88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56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80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38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99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03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06-06-2017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18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96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2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8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06-06-2017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06-06-2017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06-06-2017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06-06-2017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06-06-2017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06-06-2017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06-06-2017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599419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072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Enero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50: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TESORO PÚBLICO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4085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4 de 4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682496"/>
              </p:ext>
            </p:extLst>
          </p:nvPr>
        </p:nvGraphicFramePr>
        <p:xfrm>
          <a:off x="414336" y="1556792"/>
          <a:ext cx="8201488" cy="488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Worksheet" r:id="rId3" imgW="8867654" imgH="5248260" progId="Excel.Sheet.12">
                  <p:embed/>
                </p:oleObj>
              </mc:Choice>
              <mc:Fallback>
                <p:oleObj name="Worksheet" r:id="rId3" imgW="8867654" imgH="5248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556792"/>
                        <a:ext cx="8201488" cy="4888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31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4085" y="643599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854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dólares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147310"/>
              </p:ext>
            </p:extLst>
          </p:nvPr>
        </p:nvGraphicFramePr>
        <p:xfrm>
          <a:off x="414336" y="1772816"/>
          <a:ext cx="8201488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Worksheet" r:id="rId3" imgW="8867654" imgH="5000670" progId="Excel.Sheet.12">
                  <p:embed/>
                </p:oleObj>
              </mc:Choice>
              <mc:Fallback>
                <p:oleObj name="Worksheet" r:id="rId3" imgW="8867654" imgH="5000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211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3238" y="38934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04: SERVICIO DE LA DEUDA PÚBLICA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238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486345" y="64533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/>
              <a:t>Fuente</a:t>
            </a:r>
            <a:r>
              <a:rPr lang="es-CL" sz="1050"/>
              <a:t>: Elaboración propia en base  a Informes de ejecución presupuestaria mensual de DIPRES</a:t>
            </a:r>
            <a:endParaRPr lang="es-CL" sz="1050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18864" y="412578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464679"/>
              </p:ext>
            </p:extLst>
          </p:nvPr>
        </p:nvGraphicFramePr>
        <p:xfrm>
          <a:off x="414336" y="1700808"/>
          <a:ext cx="8210799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Worksheet" r:id="rId3" imgW="8696390" imgH="2219400" progId="Excel.Sheet.12">
                  <p:embed/>
                </p:oleObj>
              </mc:Choice>
              <mc:Fallback>
                <p:oleObj name="Worksheet" r:id="rId3" imgW="8696390" imgH="2219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221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870898"/>
              </p:ext>
            </p:extLst>
          </p:nvPr>
        </p:nvGraphicFramePr>
        <p:xfrm>
          <a:off x="414336" y="4437112"/>
          <a:ext cx="8210799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Worksheet" r:id="rId5" imgW="8696390" imgH="2028780" progId="Excel.Sheet.12">
                  <p:embed/>
                </p:oleObj>
              </mc:Choice>
              <mc:Fallback>
                <p:oleObj name="Worksheet" r:id="rId5" imgW="8696390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6" y="4437112"/>
                        <a:ext cx="8210799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05: APORTE FISCAL LIBRE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238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486345" y="64533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985629"/>
              </p:ext>
            </p:extLst>
          </p:nvPr>
        </p:nvGraphicFramePr>
        <p:xfrm>
          <a:off x="486345" y="1700809"/>
          <a:ext cx="8046095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Worksheet" r:id="rId3" imgW="8763113" imgH="6296130" progId="Excel.Sheet.12">
                  <p:embed/>
                </p:oleObj>
              </mc:Choice>
              <mc:Fallback>
                <p:oleObj name="Worksheet" r:id="rId3" imgW="8763113" imgH="6296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345" y="1700809"/>
                        <a:ext cx="8046095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697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05: APORTE FISCAL LIBRE</a:t>
            </a: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486345" y="486407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1886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553288"/>
              </p:ext>
            </p:extLst>
          </p:nvPr>
        </p:nvGraphicFramePr>
        <p:xfrm>
          <a:off x="414336" y="1700808"/>
          <a:ext cx="8210799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Worksheet" r:id="rId3" imgW="8763113" imgH="3171960" progId="Excel.Sheet.12">
                  <p:embed/>
                </p:oleObj>
              </mc:Choice>
              <mc:Fallback>
                <p:oleObj name="Worksheet" r:id="rId3" imgW="8763113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954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80017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06: FONDO DE RESERVA DE PENSIONES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33337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691680" y="1340768"/>
            <a:ext cx="576064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Diciembre 2017 de Fondo FRP en millones de dólares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475651"/>
              </p:ext>
            </p:extLst>
          </p:nvPr>
        </p:nvGraphicFramePr>
        <p:xfrm>
          <a:off x="2752725" y="1675259"/>
          <a:ext cx="363855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Worksheet" r:id="rId3" imgW="3638421" imgH="1609740" progId="Excel.Sheet.12">
                  <p:embed/>
                </p:oleObj>
              </mc:Choice>
              <mc:Fallback>
                <p:oleObj name="Worksheet" r:id="rId3" imgW="3638421" imgH="16097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2725" y="1675259"/>
                        <a:ext cx="3638550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626416"/>
              </p:ext>
            </p:extLst>
          </p:nvPr>
        </p:nvGraphicFramePr>
        <p:xfrm>
          <a:off x="414337" y="3776439"/>
          <a:ext cx="8272464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Worksheet" r:id="rId5" imgW="8467857" imgH="2028780" progId="Excel.Sheet.12">
                  <p:embed/>
                </p:oleObj>
              </mc:Choice>
              <mc:Fallback>
                <p:oleObj name="Worksheet" r:id="rId5" imgW="8467857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7" y="3776439"/>
                        <a:ext cx="8272464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063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07: FONDO DE ESTABILIZACIÓN ECONÓMICA Y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75656" y="1484784"/>
            <a:ext cx="5832648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Enero 2017 de Fondo FEES en millones de dólares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71562" y="3429000"/>
            <a:ext cx="822960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248166"/>
              </p:ext>
            </p:extLst>
          </p:nvPr>
        </p:nvGraphicFramePr>
        <p:xfrm>
          <a:off x="2719388" y="1827659"/>
          <a:ext cx="370522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Worksheet" r:id="rId3" imgW="3705143" imgH="1457460" progId="Excel.Sheet.12">
                  <p:embed/>
                </p:oleObj>
              </mc:Choice>
              <mc:Fallback>
                <p:oleObj name="Worksheet" r:id="rId3" imgW="3705143" imgH="1457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9388" y="1827659"/>
                        <a:ext cx="3705225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19519"/>
              </p:ext>
            </p:extLst>
          </p:nvPr>
        </p:nvGraphicFramePr>
        <p:xfrm>
          <a:off x="467544" y="3789040"/>
          <a:ext cx="8157592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Worksheet" r:id="rId5" imgW="8782022" imgH="2600370" progId="Excel.Sheet.12">
                  <p:embed/>
                </p:oleObj>
              </mc:Choice>
              <mc:Fallback>
                <p:oleObj name="Worksheet" r:id="rId5" imgW="8782022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3789040"/>
                        <a:ext cx="8157592" cy="260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350100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08: FONDO PARA LA EDUCACIÓN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3 Marcador de pie de página"/>
          <p:cNvSpPr txBox="1">
            <a:spLocks/>
          </p:cNvSpPr>
          <p:nvPr/>
        </p:nvSpPr>
        <p:spPr>
          <a:xfrm>
            <a:off x="432495" y="644825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90094" y="4048695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140364"/>
              </p:ext>
            </p:extLst>
          </p:nvPr>
        </p:nvGraphicFramePr>
        <p:xfrm>
          <a:off x="585788" y="1662683"/>
          <a:ext cx="7972425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Worksheet" r:id="rId3" imgW="7972433" imgH="1838430" progId="Excel.Sheet.12">
                  <p:embed/>
                </p:oleObj>
              </mc:Choice>
              <mc:Fallback>
                <p:oleObj name="Worksheet" r:id="rId3" imgW="7972433" imgH="1838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5788" y="1662683"/>
                        <a:ext cx="7972425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760589"/>
              </p:ext>
            </p:extLst>
          </p:nvPr>
        </p:nvGraphicFramePr>
        <p:xfrm>
          <a:off x="585788" y="4424511"/>
          <a:ext cx="79724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Worksheet" r:id="rId5" imgW="7972433" imgH="2028780" progId="Excel.Sheet.12">
                  <p:embed/>
                </p:oleObj>
              </mc:Choice>
              <mc:Fallback>
                <p:oleObj name="Worksheet" r:id="rId5" imgW="7972433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5788" y="4424511"/>
                        <a:ext cx="7972425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3529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09: FONDO DE APOYO REGIONAL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768436"/>
              </p:ext>
            </p:extLst>
          </p:nvPr>
        </p:nvGraphicFramePr>
        <p:xfrm>
          <a:off x="414336" y="1628800"/>
          <a:ext cx="8210800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Worksheet" r:id="rId3" imgW="8401134" imgH="4810050" progId="Excel.Sheet.12">
                  <p:embed/>
                </p:oleObj>
              </mc:Choice>
              <mc:Fallback>
                <p:oleObj name="Worksheet" r:id="rId3" imgW="8401134" imgH="4810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10800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08821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10: FONDO PARA DIAGNÓSTICOS Y TRATAMIENTOS DE ALTO COSTO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376574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75656" y="1531243"/>
            <a:ext cx="5832648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Enero 2017 del Fondo en millones de dólares (información trimestral)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70885"/>
              </p:ext>
            </p:extLst>
          </p:nvPr>
        </p:nvGraphicFramePr>
        <p:xfrm>
          <a:off x="2838450" y="2132856"/>
          <a:ext cx="34671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Worksheet" r:id="rId3" imgW="3467156" imgH="1457460" progId="Excel.Sheet.12">
                  <p:embed/>
                </p:oleObj>
              </mc:Choice>
              <mc:Fallback>
                <p:oleObj name="Worksheet" r:id="rId3" imgW="3467156" imgH="14574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8450" y="2132856"/>
                        <a:ext cx="3467100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107654"/>
              </p:ext>
            </p:extLst>
          </p:nvPr>
        </p:nvGraphicFramePr>
        <p:xfrm>
          <a:off x="467544" y="4178771"/>
          <a:ext cx="8157591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Worksheet" r:id="rId5" imgW="8410589" imgH="1914570" progId="Excel.Sheet.12">
                  <p:embed/>
                </p:oleObj>
              </mc:Choice>
              <mc:Fallback>
                <p:oleObj name="Worksheet" r:id="rId5" imgW="8410589" imgH="1914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4178771"/>
                        <a:ext cx="8157591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040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En </a:t>
            </a:r>
            <a:r>
              <a:rPr lang="es-CL" sz="1600" b="1" dirty="0"/>
              <a:t>moneda nacional, </a:t>
            </a:r>
            <a:r>
              <a:rPr lang="es-CL" sz="1600" dirty="0"/>
              <a:t>la ejecución de la Partida Tesoro Público acumulada al mes de Enero, </a:t>
            </a:r>
            <a:r>
              <a:rPr lang="es-CL" sz="1600" b="1" dirty="0"/>
              <a:t>ascendió a 13,8% </a:t>
            </a:r>
            <a:r>
              <a:rPr lang="es-CL" sz="1600" dirty="0"/>
              <a:t>respecto del presupuesto vigente.  Dentro del presupuesto de ésta Partida, el 82% corresponde a Aporte Fiscal Libre.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El presupuesto inicial no ha experimentado </a:t>
            </a:r>
            <a:r>
              <a:rPr lang="es-CL" sz="1600" b="1" dirty="0"/>
              <a:t>modificaciones que informar.</a:t>
            </a:r>
            <a:endParaRPr lang="es-CL" sz="1600" dirty="0"/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gasto de la Partida e</a:t>
            </a:r>
            <a:r>
              <a:rPr lang="es-CL" sz="1600" dirty="0">
                <a:solidFill>
                  <a:prstClr val="black"/>
                </a:solidFill>
              </a:rPr>
              <a:t>n</a:t>
            </a:r>
            <a:r>
              <a:rPr lang="es-CL" sz="1600" b="1" dirty="0">
                <a:solidFill>
                  <a:prstClr val="black"/>
                </a:solidFill>
              </a:rPr>
              <a:t> dólares, al mes de Enero alcanzó un 91,1%, </a:t>
            </a:r>
            <a:r>
              <a:rPr lang="es-CL" sz="1600" dirty="0">
                <a:solidFill>
                  <a:prstClr val="black"/>
                </a:solidFill>
              </a:rPr>
              <a:t>respecto al presupuesto vigente.  Ello debido, fundamentalmente, a que los Subtítulo 30 “Adquisición de Activos Financieros”, presentó una ejecución de 149,9%.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</a:rPr>
              <a:t>Respecto a la ejecución de los Programas presupuestarios, en moneda nacional, se destacan lo siguiente:</a:t>
            </a:r>
          </a:p>
          <a:p>
            <a:pPr marL="695325" lvl="0" indent="-342900" algn="just">
              <a:spcBef>
                <a:spcPts val="600"/>
              </a:spcBef>
              <a:spcAft>
                <a:spcPts val="600"/>
              </a:spcAft>
              <a:buAutoNum type="alphaLcParenR"/>
              <a:tabLst>
                <a:tab pos="722313" algn="l"/>
              </a:tabLst>
            </a:pPr>
            <a:r>
              <a:rPr lang="es-CL" sz="1600" b="1" dirty="0">
                <a:solidFill>
                  <a:prstClr val="black"/>
                </a:solidFill>
              </a:rPr>
              <a:t>Subsidios</a:t>
            </a:r>
            <a:r>
              <a:rPr lang="es-CL" sz="1600" dirty="0">
                <a:solidFill>
                  <a:prstClr val="black"/>
                </a:solidFill>
              </a:rPr>
              <a:t>, con $84.225 millones ejecutados, equivalente a un 7,5%, donde las principales erogaciones correspondieron a transferencias por $8.376 millones para “Bonificación por Inversiones de Riego y Drenaje Ley N° 18.450”, $38.866 millones para “Fondo Único de Prestaciones Familiares y Subsidios de Cesantía”, y $22.014 millones para “Fondo Nacional de Subsidio Familiar”, que en conjunto representan el 82% de la ejecución.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695325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2"/>
              <a:tabLst>
                <a:tab pos="722313" algn="l"/>
              </a:tabLst>
            </a:pPr>
            <a:r>
              <a:rPr lang="es-CL" sz="1600" b="1" dirty="0">
                <a:solidFill>
                  <a:prstClr val="black"/>
                </a:solidFill>
                <a:ea typeface="+mn-ea"/>
                <a:cs typeface="+mn-cs"/>
              </a:rPr>
              <a:t>Operaciones Complementarias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presentó un 72,3% de ejecución, explicado por el nivel de erogación del subtítulo 30 “adquisición de activos financieros” (ítem compra de títulos y valores), que alcanza los $2.303.338 millones por sobre el presupuesto inicial y vigente de dicha asignación, representando a su vez el 89,8% del gasto total del programa, 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es-CL" sz="1600" b="1" dirty="0"/>
              <a:t>Servicio de la Deuda Pública</a:t>
            </a:r>
            <a:r>
              <a:rPr lang="es-CL" sz="1600" dirty="0"/>
              <a:t>, con un </a:t>
            </a:r>
            <a:r>
              <a:rPr lang="es-CL" sz="1600" b="1" dirty="0"/>
              <a:t>gasto de 21,7% en moneda nacional</a:t>
            </a:r>
            <a:r>
              <a:rPr lang="es-CL" sz="1600" dirty="0"/>
              <a:t>, explicado por la ejecución en “amortización deuda interna” que alcanza los $245.679 millones</a:t>
            </a:r>
            <a:r>
              <a:rPr lang="es-CL" sz="1600" dirty="0">
                <a:solidFill>
                  <a:prstClr val="black"/>
                </a:solidFill>
              </a:rPr>
              <a:t>. El presupuesto </a:t>
            </a:r>
            <a:r>
              <a:rPr lang="es-CL" sz="1600" b="1" dirty="0">
                <a:solidFill>
                  <a:prstClr val="black"/>
                </a:solidFill>
              </a:rPr>
              <a:t>en dólares </a:t>
            </a:r>
            <a:r>
              <a:rPr lang="es-CL" sz="1600" dirty="0">
                <a:solidFill>
                  <a:prstClr val="black"/>
                </a:solidFill>
              </a:rPr>
              <a:t>presenta un gasto de 25,2%,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es-CL" sz="1600" b="1" dirty="0"/>
              <a:t>Aporte Fiscal Libre</a:t>
            </a:r>
            <a:r>
              <a:rPr lang="es-CL" sz="1600" dirty="0"/>
              <a:t>, presentó una ejecución de 7,1%, destacando las transferencias efectuadas al Ministerio de Desarrollo Social y al Ministerio de la Mujer y la Equidad de Género, ambos con un 36%,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es-CL" sz="1600" dirty="0"/>
              <a:t>El </a:t>
            </a:r>
            <a:r>
              <a:rPr lang="es-CL" sz="1600" b="1" dirty="0"/>
              <a:t>Fondo de Estabilidad Económica y Social (FEES) </a:t>
            </a:r>
            <a:r>
              <a:rPr lang="es-CL" sz="1600" dirty="0"/>
              <a:t>presenta un saldo de activos a Diciembre por </a:t>
            </a:r>
            <a:r>
              <a:rPr lang="es-CL" sz="1600" b="1" dirty="0"/>
              <a:t>US</a:t>
            </a:r>
            <a:r>
              <a:rPr lang="es-CL" sz="1600" b="1"/>
              <a:t>$13.995 </a:t>
            </a:r>
            <a:r>
              <a:rPr lang="es-CL" sz="1600" b="1" dirty="0"/>
              <a:t>millones</a:t>
            </a:r>
            <a:r>
              <a:rPr lang="es-CL" sz="1600" dirty="0"/>
              <a:t>, por su lado el </a:t>
            </a:r>
            <a:r>
              <a:rPr lang="es-CL" sz="1600" b="1" dirty="0"/>
              <a:t>Fondo de Reserva de Pensiones (FRP)</a:t>
            </a:r>
            <a:r>
              <a:rPr lang="es-CL" sz="1600" dirty="0"/>
              <a:t> acumula </a:t>
            </a:r>
            <a:r>
              <a:rPr lang="es-CL" sz="1600" b="1" dirty="0"/>
              <a:t>US</a:t>
            </a:r>
            <a:r>
              <a:rPr lang="es-CL" sz="1600" b="1"/>
              <a:t>$8.994 </a:t>
            </a:r>
            <a:r>
              <a:rPr lang="es-CL" sz="1600" b="1" dirty="0"/>
              <a:t>millones</a:t>
            </a:r>
            <a:r>
              <a:rPr lang="es-CL" sz="1600" dirty="0"/>
              <a:t>, mientras que el </a:t>
            </a:r>
            <a:r>
              <a:rPr lang="es-CL" sz="1600" b="1" dirty="0"/>
              <a:t>Fondo para Diagnóstico y Tratamiento de Alto Costo</a:t>
            </a:r>
            <a:r>
              <a:rPr lang="es-CL" sz="1600" dirty="0"/>
              <a:t> dispone de un saldo acumulado a diciembre de </a:t>
            </a:r>
            <a:r>
              <a:rPr lang="es-CL" sz="1600" b="1" dirty="0"/>
              <a:t>$59.057 millones</a:t>
            </a:r>
            <a:r>
              <a:rPr lang="es-CL" sz="1600" dirty="0"/>
              <a:t>, y</a:t>
            </a:r>
            <a:endParaRPr lang="es-CL" sz="1600" b="1" dirty="0"/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es-CL" sz="1600" dirty="0"/>
              <a:t>Para el </a:t>
            </a:r>
            <a:r>
              <a:rPr lang="es-CL" sz="1600" b="1" dirty="0"/>
              <a:t>Fondo para la Educación (FE) y</a:t>
            </a:r>
            <a:r>
              <a:rPr lang="es-CL" sz="1600" dirty="0"/>
              <a:t> </a:t>
            </a:r>
            <a:r>
              <a:rPr lang="es-CL" sz="1600" b="1" dirty="0"/>
              <a:t>Fondo de Apoyo Regional (FAR)</a:t>
            </a:r>
            <a:r>
              <a:rPr lang="es-CL" sz="1600" dirty="0"/>
              <a:t> no se entrega información respecto de los saldos acumulados y movimientos de recursos actualizado al mes de Enero.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s-C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4104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9997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63813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4848" y="419779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396226"/>
              </p:ext>
            </p:extLst>
          </p:nvPr>
        </p:nvGraphicFramePr>
        <p:xfrm>
          <a:off x="539553" y="1628800"/>
          <a:ext cx="8064895" cy="2384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Worksheet" r:id="rId3" imgW="7648544" imgH="2600370" progId="Excel.Sheet.12">
                  <p:embed/>
                </p:oleObj>
              </mc:Choice>
              <mc:Fallback>
                <p:oleObj name="Worksheet" r:id="rId3" imgW="7648544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628800"/>
                        <a:ext cx="8064895" cy="2384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258720"/>
              </p:ext>
            </p:extLst>
          </p:nvPr>
        </p:nvGraphicFramePr>
        <p:xfrm>
          <a:off x="528177" y="4549799"/>
          <a:ext cx="8076271" cy="184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Worksheet" r:id="rId5" imgW="7648544" imgH="2028780" progId="Excel.Sheet.12">
                  <p:embed/>
                </p:oleObj>
              </mc:Choice>
              <mc:Fallback>
                <p:oleObj name="Worksheet" r:id="rId5" imgW="7648544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177" y="4549799"/>
                        <a:ext cx="8076271" cy="184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Enero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50, Resumen por Programa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350100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536" y="383775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sp>
        <p:nvSpPr>
          <p:cNvPr id="12" name="3 Marcador de pie de página"/>
          <p:cNvSpPr txBox="1">
            <a:spLocks/>
          </p:cNvSpPr>
          <p:nvPr/>
        </p:nvSpPr>
        <p:spPr>
          <a:xfrm>
            <a:off x="414337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310300"/>
              </p:ext>
            </p:extLst>
          </p:nvPr>
        </p:nvGraphicFramePr>
        <p:xfrm>
          <a:off x="386224" y="1662683"/>
          <a:ext cx="8300576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Worksheet" r:id="rId4" imgW="8458132" imgH="1838430" progId="Excel.Sheet.12">
                  <p:embed/>
                </p:oleObj>
              </mc:Choice>
              <mc:Fallback>
                <p:oleObj name="Worksheet" r:id="rId4" imgW="8458132" imgH="1838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662683"/>
                        <a:ext cx="8300576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37456"/>
              </p:ext>
            </p:extLst>
          </p:nvPr>
        </p:nvGraphicFramePr>
        <p:xfrm>
          <a:off x="386224" y="4301455"/>
          <a:ext cx="8300576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Worksheet" r:id="rId6" imgW="8458132" imgH="1647810" progId="Excel.Sheet.12">
                  <p:embed/>
                </p:oleObj>
              </mc:Choice>
              <mc:Fallback>
                <p:oleObj name="Worksheet" r:id="rId6" imgW="8458132" imgH="1647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224" y="4301455"/>
                        <a:ext cx="8300576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8132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02: SUBSIDIOS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564594"/>
              </p:ext>
            </p:extLst>
          </p:nvPr>
        </p:nvGraphicFramePr>
        <p:xfrm>
          <a:off x="467544" y="1628800"/>
          <a:ext cx="8136129" cy="4702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Worksheet" r:id="rId3" imgW="8648576" imgH="5724540" progId="Excel.Sheet.12">
                  <p:embed/>
                </p:oleObj>
              </mc:Choice>
              <mc:Fallback>
                <p:oleObj name="Worksheet" r:id="rId3" imgW="8648576" imgH="5724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36129" cy="4702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6345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4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133868"/>
              </p:ext>
            </p:extLst>
          </p:nvPr>
        </p:nvGraphicFramePr>
        <p:xfrm>
          <a:off x="414336" y="1820487"/>
          <a:ext cx="8201488" cy="456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Worksheet" r:id="rId3" imgW="8867654" imgH="4543560" progId="Excel.Sheet.12">
                  <p:embed/>
                </p:oleObj>
              </mc:Choice>
              <mc:Fallback>
                <p:oleObj name="Worksheet" r:id="rId3" imgW="8867654" imgH="45435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20487"/>
                        <a:ext cx="8201488" cy="4560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4085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4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964473"/>
              </p:ext>
            </p:extLst>
          </p:nvPr>
        </p:nvGraphicFramePr>
        <p:xfrm>
          <a:off x="414336" y="1700808"/>
          <a:ext cx="8201488" cy="465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Worksheet" r:id="rId3" imgW="8867654" imgH="4657770" progId="Excel.Sheet.12">
                  <p:embed/>
                </p:oleObj>
              </mc:Choice>
              <mc:Fallback>
                <p:oleObj name="Worksheet" r:id="rId3" imgW="8867654" imgH="4657770" progId="Excel.Sheet.12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01488" cy="465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4085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3 de 4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301112"/>
              </p:ext>
            </p:extLst>
          </p:nvPr>
        </p:nvGraphicFramePr>
        <p:xfrm>
          <a:off x="414337" y="1700808"/>
          <a:ext cx="8201487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Worksheet" r:id="rId3" imgW="8867654" imgH="4667220" progId="Excel.Sheet.12">
                  <p:embed/>
                </p:oleObj>
              </mc:Choice>
              <mc:Fallback>
                <p:oleObj name="Worksheet" r:id="rId3" imgW="8867654" imgH="46672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01487" cy="466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597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</TotalTime>
  <Words>1082</Words>
  <Application>Microsoft Office PowerPoint</Application>
  <PresentationFormat>Presentación en pantalla (4:3)</PresentationFormat>
  <Paragraphs>96</Paragraphs>
  <Slides>19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2_Tema de Office</vt:lpstr>
      <vt:lpstr>Imagen de mapa de bits</vt:lpstr>
      <vt:lpstr>Worksheet</vt:lpstr>
      <vt:lpstr>EJECUCIÓN PRESUPUESTARIA DE GASTOS ACUMULADA al mes de Enero de 2017 Partida 50: TESORO PÚBLICO</vt:lpstr>
      <vt:lpstr>Ejecución Presupuestaria de Gastos Acumulada al mes de Enero de 2017  Tesoro Público</vt:lpstr>
      <vt:lpstr>Ejecución Presupuestaria de Gastos Acumulada al mes de Enero de 2017  Tesoro Público</vt:lpstr>
      <vt:lpstr>Ejecución Presupuestaria de Gastos Acumulada al mes de Enero de 2017  Tesoro Público</vt:lpstr>
      <vt:lpstr>Ejecución Presupuestaria de Gastos Acumulada al mes de Enero de 2017  Partida 50, Resumen por Programa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179</cp:revision>
  <cp:lastPrinted>2016-08-01T14:19:25Z</cp:lastPrinted>
  <dcterms:created xsi:type="dcterms:W3CDTF">2016-06-23T13:38:47Z</dcterms:created>
  <dcterms:modified xsi:type="dcterms:W3CDTF">2017-06-06T17:54:50Z</dcterms:modified>
</cp:coreProperties>
</file>