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264" r:id="rId5"/>
    <p:sldId id="263" r:id="rId6"/>
    <p:sldId id="265" r:id="rId7"/>
    <p:sldId id="267" r:id="rId8"/>
    <p:sldId id="268" r:id="rId9"/>
    <p:sldId id="271" r:id="rId1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29-03-2017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29-03-2017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29-03-2017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29-03-2017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29-03-2017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29-03-2017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29-03-2017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29-03-2017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29-03-2017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29-03-2017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29-03-2017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29-03-2017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29-03-2017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29-03-2017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29-03-2017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29-03-2017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29-03-2017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29-03-2017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29-03-2017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29-03-2017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29-03-2017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29-03-2017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29-03-2017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29-03-2017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29-03-2017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29-03-2017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</a:t>
            </a:r>
            <a:r>
              <a:rPr lang="es-CL" sz="2400" b="1" dirty="0" smtClean="0">
                <a:latin typeface="+mn-lt"/>
              </a:rPr>
              <a:t>Enero </a:t>
            </a:r>
            <a:r>
              <a:rPr lang="es-CL" sz="2400" b="1" dirty="0" smtClean="0">
                <a:latin typeface="+mn-lt"/>
              </a:rPr>
              <a:t>de </a:t>
            </a:r>
            <a:r>
              <a:rPr lang="es-CL" sz="2400" b="1" dirty="0" smtClean="0">
                <a:latin typeface="+mn-lt"/>
              </a:rPr>
              <a:t>2017</a:t>
            </a:r>
            <a:r>
              <a:rPr lang="es-CL" sz="2400" b="1" dirty="0" smtClean="0">
                <a:latin typeface="+mn-lt"/>
              </a:rPr>
              <a:t/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27: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LA MUJER Y LA EQUIDAD DE GÉNERO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marzo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7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la Mujer y la Equidad de Género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/>
              <a:t>Al </a:t>
            </a:r>
            <a:r>
              <a:rPr lang="es-CL" sz="1600" dirty="0"/>
              <a:t>mes de </a:t>
            </a:r>
            <a:r>
              <a:rPr lang="es-CL" sz="1600" dirty="0" smtClean="0"/>
              <a:t>Enero, </a:t>
            </a:r>
            <a:r>
              <a:rPr lang="es-CL" sz="1600" dirty="0" smtClean="0"/>
              <a:t>el Presupuesto del Ministerio </a:t>
            </a:r>
            <a:r>
              <a:rPr lang="es-CL" sz="1600" dirty="0" smtClean="0"/>
              <a:t>asciende a los </a:t>
            </a:r>
            <a:r>
              <a:rPr lang="es-CL" sz="1600" b="1" dirty="0" smtClean="0"/>
              <a:t>$51.351 </a:t>
            </a:r>
            <a:r>
              <a:rPr lang="es-CL" sz="1600" b="1" dirty="0" smtClean="0"/>
              <a:t>millones </a:t>
            </a:r>
            <a:r>
              <a:rPr lang="es-CL" sz="1600" dirty="0" smtClean="0"/>
              <a:t>y la </a:t>
            </a:r>
            <a:r>
              <a:rPr lang="es-CL" sz="1600" dirty="0"/>
              <a:t>ejecución </a:t>
            </a:r>
            <a:r>
              <a:rPr lang="es-CL" sz="1600" dirty="0" smtClean="0"/>
              <a:t>ascendió </a:t>
            </a:r>
            <a:r>
              <a:rPr lang="es-CL" sz="1600" dirty="0"/>
              <a:t>a </a:t>
            </a:r>
            <a:r>
              <a:rPr lang="es-CL" sz="1600" b="1" dirty="0" smtClean="0"/>
              <a:t>$8.125 </a:t>
            </a:r>
            <a:r>
              <a:rPr lang="es-CL" sz="1600" b="1" dirty="0"/>
              <a:t>millones</a:t>
            </a:r>
            <a:r>
              <a:rPr lang="es-CL" sz="1600" dirty="0"/>
              <a:t>, equivalente a un gasto de </a:t>
            </a:r>
            <a:r>
              <a:rPr lang="es-CL" sz="1600" b="1" dirty="0" smtClean="0"/>
              <a:t>15,8%</a:t>
            </a:r>
            <a:r>
              <a:rPr lang="es-CL" sz="1600" dirty="0" smtClean="0"/>
              <a:t> </a:t>
            </a:r>
            <a:r>
              <a:rPr lang="es-CL" sz="1600" dirty="0"/>
              <a:t>respecto al presupuesto </a:t>
            </a:r>
            <a:r>
              <a:rPr lang="es-CL" sz="1600" dirty="0" smtClean="0"/>
              <a:t>vigente, que a la fecha no registra modificaciones respecto al inicial.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/>
              <a:t>En </a:t>
            </a:r>
            <a:r>
              <a:rPr lang="es-CL" sz="1600" dirty="0"/>
              <a:t>cuanto a los programas, el </a:t>
            </a:r>
            <a:r>
              <a:rPr lang="es-CL" sz="1600" dirty="0" smtClean="0"/>
              <a:t>74% </a:t>
            </a:r>
            <a:r>
              <a:rPr lang="es-CL" sz="1600" dirty="0"/>
              <a:t>del presupuesto vigente, se concentra en el Servicio Nacional de la Mujer y la Equidad de Género </a:t>
            </a:r>
            <a:r>
              <a:rPr lang="es-CL" sz="1600" dirty="0" smtClean="0"/>
              <a:t>(47%) </a:t>
            </a:r>
            <a:r>
              <a:rPr lang="es-CL" sz="1600" dirty="0"/>
              <a:t>y Prevención y Atención de la Violencia contra las Mujeres (</a:t>
            </a:r>
            <a:r>
              <a:rPr lang="es-CL" sz="1600" dirty="0" smtClean="0"/>
              <a:t>27%), </a:t>
            </a:r>
            <a:r>
              <a:rPr lang="es-CL" sz="1600" dirty="0"/>
              <a:t>los que al mes de Enero alcanzaron niveles de ejecución de  </a:t>
            </a:r>
            <a:r>
              <a:rPr lang="es-CL" sz="1600" dirty="0" smtClean="0"/>
              <a:t>25,2% </a:t>
            </a:r>
            <a:r>
              <a:rPr lang="es-CL" sz="1600" dirty="0"/>
              <a:t>y </a:t>
            </a:r>
            <a:r>
              <a:rPr lang="es-CL" sz="1600" dirty="0" smtClean="0"/>
              <a:t>8,3</a:t>
            </a:r>
            <a:r>
              <a:rPr lang="es-CL" sz="1600" dirty="0"/>
              <a:t>% respectivamente, calculados respecto al presupuesto </a:t>
            </a:r>
            <a:r>
              <a:rPr lang="es-CL" sz="1600" dirty="0" smtClean="0"/>
              <a:t>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/>
              <a:t>La </a:t>
            </a:r>
            <a:r>
              <a:rPr lang="es-CL" sz="1600" dirty="0"/>
              <a:t>Subsecretaría de a Mujer y la Equidad de Género es el que presenta el menor avance con un </a:t>
            </a:r>
            <a:r>
              <a:rPr lang="es-CL" sz="1600" dirty="0" smtClean="0"/>
              <a:t>3,6%, </a:t>
            </a:r>
            <a:r>
              <a:rPr lang="es-CL" sz="1600" dirty="0"/>
              <a:t>explicado principalmente por el bajo nivel de </a:t>
            </a:r>
            <a:r>
              <a:rPr lang="es-CL" sz="1600" dirty="0" smtClean="0"/>
              <a:t>todos sus subtítulos, mientras que el Servicio </a:t>
            </a:r>
            <a:r>
              <a:rPr lang="es-CL" sz="1600" dirty="0"/>
              <a:t>Nacional de la Mujer y la Equidad de Género</a:t>
            </a:r>
            <a:r>
              <a:rPr lang="es-CL" sz="1600" dirty="0" smtClean="0"/>
              <a:t> </a:t>
            </a:r>
            <a:r>
              <a:rPr lang="es-CL" sz="1600" dirty="0"/>
              <a:t>es el que presenta la ejecución mayor con un </a:t>
            </a:r>
            <a:r>
              <a:rPr lang="es-CL" sz="1600" dirty="0" smtClean="0"/>
              <a:t>25,3%.</a:t>
            </a:r>
            <a:endParaRPr lang="es-CL" sz="1600" dirty="0" smtClean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 smtClean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la Mujer y la Equidad de Género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342391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</a:t>
            </a:r>
            <a:r>
              <a:rPr lang="es-CL" sz="1050" dirty="0" smtClean="0"/>
              <a:t>DIPRES.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6811151"/>
              </p:ext>
            </p:extLst>
          </p:nvPr>
        </p:nvGraphicFramePr>
        <p:xfrm>
          <a:off x="414337" y="1767731"/>
          <a:ext cx="8210551" cy="164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Worksheet" r:id="rId3" imgW="8105879" imgH="1647810" progId="Excel.Sheet.12">
                  <p:embed/>
                </p:oleObj>
              </mc:Choice>
              <mc:Fallback>
                <p:oleObj name="Worksheet" r:id="rId3" imgW="8105879" imgH="16478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7" y="1767731"/>
                        <a:ext cx="8210551" cy="1647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Enero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27,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316426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 smtClean="0"/>
              <a:t>Fuente</a:t>
            </a:r>
            <a:r>
              <a:rPr lang="es-CL" sz="1050" dirty="0" smtClean="0"/>
              <a:t>: </a:t>
            </a:r>
            <a:r>
              <a:rPr lang="es-CL" sz="1050" dirty="0"/>
              <a:t>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4990181"/>
              </p:ext>
            </p:extLst>
          </p:nvPr>
        </p:nvGraphicFramePr>
        <p:xfrm>
          <a:off x="414336" y="1700808"/>
          <a:ext cx="8272464" cy="145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" name="Worksheet" r:id="rId4" imgW="8420044" imgH="1457460" progId="Excel.Sheet.12">
                  <p:embed/>
                </p:oleObj>
              </mc:Choice>
              <mc:Fallback>
                <p:oleObj name="Worksheet" r:id="rId4" imgW="8420044" imgH="14574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4336" y="1700808"/>
                        <a:ext cx="8272464" cy="1457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363993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LA MUJER Y LA EQUIDAD DE GÉNERO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2252237"/>
              </p:ext>
            </p:extLst>
          </p:nvPr>
        </p:nvGraphicFramePr>
        <p:xfrm>
          <a:off x="414336" y="1988840"/>
          <a:ext cx="8272464" cy="164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8" name="Worksheet" r:id="rId3" imgW="8639122" imgH="1647810" progId="Excel.Sheet.12">
                  <p:embed/>
                </p:oleObj>
              </mc:Choice>
              <mc:Fallback>
                <p:oleObj name="Worksheet" r:id="rId3" imgW="8639122" imgH="16478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988840"/>
                        <a:ext cx="8272464" cy="1647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4085" y="53782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27, Capítulo 02,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NACIONAL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LA MUJER Y LA EQUIDAD DE GÉNERO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3241251"/>
              </p:ext>
            </p:extLst>
          </p:nvPr>
        </p:nvGraphicFramePr>
        <p:xfrm>
          <a:off x="414336" y="1916832"/>
          <a:ext cx="8201488" cy="347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2" name="Worksheet" r:id="rId3" imgW="8648576" imgH="3476520" progId="Excel.Sheet.12">
                  <p:embed/>
                </p:oleObj>
              </mc:Choice>
              <mc:Fallback>
                <p:oleObj name="Worksheet" r:id="rId3" imgW="8648576" imgH="347652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916832"/>
                        <a:ext cx="8201488" cy="3476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68932" y="43600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15171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27, Capítulo 02,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02: MUJER Y TRABAJO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9686942"/>
              </p:ext>
            </p:extLst>
          </p:nvPr>
        </p:nvGraphicFramePr>
        <p:xfrm>
          <a:off x="414336" y="1748036"/>
          <a:ext cx="8191999" cy="260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name="Worksheet" r:id="rId3" imgW="8648576" imgH="2600370" progId="Excel.Sheet.12">
                  <p:embed/>
                </p:oleObj>
              </mc:Choice>
              <mc:Fallback>
                <p:oleObj name="Worksheet" r:id="rId3" imgW="8648576" imgH="260037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748036"/>
                        <a:ext cx="8191999" cy="2600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329" y="515210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27, Capítulo 02, Programa 03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PREVENCION Y ATENCION DE VIOLENCIA CONTRA LAS MUJERES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3348951"/>
              </p:ext>
            </p:extLst>
          </p:nvPr>
        </p:nvGraphicFramePr>
        <p:xfrm>
          <a:off x="414336" y="2006154"/>
          <a:ext cx="8229600" cy="313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6" name="Worksheet" r:id="rId3" imgW="8648576" imgH="3133620" progId="Excel.Sheet.12">
                  <p:embed/>
                </p:oleObj>
              </mc:Choice>
              <mc:Fallback>
                <p:oleObj name="Worksheet" r:id="rId3" imgW="8648576" imgH="313362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2006154"/>
                        <a:ext cx="8229600" cy="3133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2152</TotalTime>
  <Words>392</Words>
  <Application>Microsoft Office PowerPoint</Application>
  <PresentationFormat>Presentación en pantalla (4:3)</PresentationFormat>
  <Paragraphs>35</Paragraphs>
  <Slides>8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8</vt:i4>
      </vt:variant>
    </vt:vector>
  </HeadingPairs>
  <TitlesOfParts>
    <vt:vector size="17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Hoja de cálculo de Microsoft Excel</vt:lpstr>
      <vt:lpstr>EJECUCIÓN PRESUPUESTARIA DE GASTOS ACUMULADA al mes de Enero de 2017 Partida 27: MINISTERIO DE LA MUJER Y LA EQUIDAD DE GÉNERO</vt:lpstr>
      <vt:lpstr>Ejecución Presupuestaria de Gastos Acumulada al mes de Enero de 2017  Ministerio de la Mujer y la Equidad de Género</vt:lpstr>
      <vt:lpstr>Ejecución Presupuestaria de Gastos Acumulada al mes de Enero de 2017  Ministerio de la Mujer y la Equidad de Género</vt:lpstr>
      <vt:lpstr>Ejecución Presupuestaria de Gastos Acumulada al mes de Enero de 2017  Partida 27,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123</cp:revision>
  <cp:lastPrinted>2016-10-11T11:56:42Z</cp:lastPrinted>
  <dcterms:created xsi:type="dcterms:W3CDTF">2016-06-23T13:38:47Z</dcterms:created>
  <dcterms:modified xsi:type="dcterms:W3CDTF">2017-03-29T17:51:18Z</dcterms:modified>
</cp:coreProperties>
</file>