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98" r:id="rId4"/>
    <p:sldId id="264" r:id="rId5"/>
    <p:sldId id="263" r:id="rId6"/>
    <p:sldId id="302" r:id="rId7"/>
    <p:sldId id="303" r:id="rId8"/>
    <p:sldId id="299" r:id="rId9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28-03-2017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28-03-2017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28-03-2017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28-03-2017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28-03-2017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28-03-2017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28-03-2017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28-03-2017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28-03-2017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28-03-2017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28-03-2017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28-03-2017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28-03-2017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28-03-2017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28-03-2017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28-03-2017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28-03-2017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28-03-2017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28-03-2017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28-03-2017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28-03-2017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28-03-2017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28-03-2017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28-03-2017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28-03-2017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28-03-2017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ENERO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</a:t>
            </a:r>
            <a:r>
              <a:rPr lang="es-CL" sz="2400" b="1" dirty="0" smtClean="0">
                <a:latin typeface="+mn-lt"/>
              </a:rPr>
              <a:t>25:</a:t>
            </a:r>
            <a:r>
              <a:rPr lang="es-CL" sz="2400" b="1" dirty="0" smtClean="0">
                <a:latin typeface="+mn-lt"/>
              </a:rPr>
              <a:t/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</a:t>
            </a:r>
            <a:r>
              <a:rPr lang="es-CL" sz="2400" b="1" dirty="0" smtClean="0">
                <a:latin typeface="+mn-lt"/>
              </a:rPr>
              <a:t>MEDIO AMBIENTE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4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25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DEL MEDIO AMBIENTE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3"/>
            <a:ext cx="80648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el </a:t>
            </a:r>
            <a:r>
              <a:rPr lang="es-CL" sz="1600" dirty="0" smtClean="0"/>
              <a:t>Ministerio del Medio Ambiente, destacan </a:t>
            </a:r>
            <a:r>
              <a:rPr lang="es-CL" sz="1600" dirty="0" smtClean="0"/>
              <a:t>como prioridades </a:t>
            </a:r>
            <a:r>
              <a:rPr lang="es-CL" sz="1600" dirty="0"/>
              <a:t>presupuestarias </a:t>
            </a:r>
            <a:r>
              <a:rPr lang="es-CL" sz="1600" dirty="0"/>
              <a:t> </a:t>
            </a:r>
            <a:r>
              <a:rPr lang="es-CL" sz="1600" dirty="0" smtClean="0"/>
              <a:t> los $4.136 </a:t>
            </a:r>
            <a:r>
              <a:rPr lang="es-CL" sz="1600" dirty="0"/>
              <a:t>millones asignados al </a:t>
            </a:r>
            <a:r>
              <a:rPr lang="es-CL" sz="1600" dirty="0" smtClean="0"/>
              <a:t>programa Calefacción </a:t>
            </a:r>
            <a:r>
              <a:rPr lang="es-CL" sz="1600" dirty="0"/>
              <a:t>Sustentable, cuyo objetivo es reducir las </a:t>
            </a:r>
            <a:r>
              <a:rPr lang="es-CL" sz="1600" dirty="0" smtClean="0"/>
              <a:t>emisiones de </a:t>
            </a:r>
            <a:r>
              <a:rPr lang="es-CL" sz="1600" dirty="0"/>
              <a:t>material </a:t>
            </a:r>
            <a:r>
              <a:rPr lang="es-CL" sz="1600" dirty="0" err="1"/>
              <a:t>particulado</a:t>
            </a:r>
            <a:r>
              <a:rPr lang="es-CL" sz="1600" dirty="0"/>
              <a:t> producto de la </a:t>
            </a:r>
            <a:r>
              <a:rPr lang="es-CL" sz="1600" dirty="0" smtClean="0"/>
              <a:t>combustión residencial </a:t>
            </a:r>
            <a:r>
              <a:rPr lang="es-CL" sz="1600" dirty="0"/>
              <a:t>de leña. </a:t>
            </a:r>
            <a:r>
              <a:rPr lang="es-CL" sz="1600" dirty="0" smtClean="0"/>
              <a:t>La meta es beneficiar a  2.860 hogares para </a:t>
            </a:r>
            <a:r>
              <a:rPr lang="es-CL" sz="1600" dirty="0"/>
              <a:t>reemplazar equipos a leña </a:t>
            </a:r>
            <a:r>
              <a:rPr lang="es-CL" sz="1600" dirty="0" smtClean="0"/>
              <a:t>altamente contaminantes </a:t>
            </a:r>
            <a:r>
              <a:rPr lang="es-CL" sz="1600" dirty="0"/>
              <a:t>por otros con bajas emisiones y </a:t>
            </a:r>
            <a:r>
              <a:rPr lang="es-CL" sz="1600" dirty="0" smtClean="0"/>
              <a:t>mayor eficiencia </a:t>
            </a:r>
            <a:r>
              <a:rPr lang="es-CL" sz="1600" dirty="0"/>
              <a:t>energética en las ciudades del centro sur del país</a:t>
            </a:r>
            <a:r>
              <a:rPr lang="es-CL" sz="1600" dirty="0" smtClean="0"/>
              <a:t>. Además de 10 </a:t>
            </a:r>
            <a:r>
              <a:rPr lang="es-CL" sz="1600" dirty="0"/>
              <a:t>calderas para instituciones </a:t>
            </a:r>
            <a:r>
              <a:rPr lang="es-CL" sz="1600" dirty="0" smtClean="0"/>
              <a:t>públicas.</a:t>
            </a:r>
          </a:p>
          <a:p>
            <a:pPr algn="just"/>
            <a:r>
              <a:rPr lang="es-CL" sz="1600" dirty="0" smtClean="0"/>
              <a:t>Contempla $551 </a:t>
            </a:r>
            <a:r>
              <a:rPr lang="es-CL" sz="1600" dirty="0"/>
              <a:t>millones para Planes de Descontaminación</a:t>
            </a:r>
            <a:r>
              <a:rPr lang="es-CL" sz="1600" dirty="0" smtClean="0"/>
              <a:t>, destinados al financiamiento de  </a:t>
            </a:r>
            <a:r>
              <a:rPr lang="es-CL" sz="1600" dirty="0"/>
              <a:t>la elaboración y </a:t>
            </a:r>
            <a:r>
              <a:rPr lang="es-CL" sz="1600" dirty="0" smtClean="0"/>
              <a:t>operación de </a:t>
            </a:r>
            <a:r>
              <a:rPr lang="es-CL" sz="1600" dirty="0"/>
              <a:t>los 14 planes comprometidos en el programa de </a:t>
            </a:r>
            <a:r>
              <a:rPr lang="es-CL" sz="1600" dirty="0" smtClean="0"/>
              <a:t>Gobierno.</a:t>
            </a:r>
            <a:endParaRPr lang="es-CL" sz="1600" dirty="0" smtClean="0"/>
          </a:p>
          <a:p>
            <a:pPr algn="just"/>
            <a:endParaRPr lang="es-CL" sz="1600" dirty="0">
              <a:solidFill>
                <a:srgbClr val="FF0000"/>
              </a:solidFill>
            </a:endParaRPr>
          </a:p>
          <a:p>
            <a:pPr algn="just"/>
            <a:r>
              <a:rPr lang="es-CL" sz="1600" dirty="0"/>
              <a:t>En cuanto al presupuesto </a:t>
            </a:r>
            <a:r>
              <a:rPr lang="es-CL" sz="1600" dirty="0" smtClean="0"/>
              <a:t>2017, </a:t>
            </a:r>
            <a:r>
              <a:rPr lang="es-CL" sz="1600" dirty="0"/>
              <a:t>alcanza los </a:t>
            </a:r>
            <a:r>
              <a:rPr lang="es-CL" sz="1600" dirty="0" smtClean="0"/>
              <a:t>M$51.750.704</a:t>
            </a:r>
            <a:r>
              <a:rPr lang="es-CL" sz="1600" dirty="0" smtClean="0"/>
              <a:t>, </a:t>
            </a:r>
            <a:r>
              <a:rPr lang="es-CL" sz="1600" dirty="0"/>
              <a:t>un </a:t>
            </a:r>
            <a:r>
              <a:rPr lang="es-CL" sz="1600" dirty="0" smtClean="0"/>
              <a:t> 56% destinado </a:t>
            </a:r>
            <a:r>
              <a:rPr lang="es-CL" sz="1600" dirty="0"/>
              <a:t>a Gastos en Personal; </a:t>
            </a:r>
            <a:r>
              <a:rPr lang="es-CL" sz="1600" dirty="0" smtClean="0"/>
              <a:t>23</a:t>
            </a:r>
            <a:r>
              <a:rPr lang="es-CL" sz="1600" dirty="0" smtClean="0"/>
              <a:t>% </a:t>
            </a:r>
            <a:r>
              <a:rPr lang="es-CL" sz="1600" dirty="0"/>
              <a:t>a Gasto en Bienes y </a:t>
            </a:r>
            <a:r>
              <a:rPr lang="es-CL" sz="1600" dirty="0" smtClean="0"/>
              <a:t>Servicios; 17</a:t>
            </a:r>
            <a:r>
              <a:rPr lang="es-CL" sz="1600" dirty="0" smtClean="0"/>
              <a:t>% </a:t>
            </a:r>
            <a:r>
              <a:rPr lang="es-CL" sz="1600" dirty="0"/>
              <a:t>para Transferencias </a:t>
            </a:r>
            <a:r>
              <a:rPr lang="es-CL" sz="1600" dirty="0" smtClean="0"/>
              <a:t>Corrientes; y </a:t>
            </a:r>
            <a:r>
              <a:rPr lang="es-CL" sz="1600" dirty="0"/>
              <a:t>el restante </a:t>
            </a:r>
            <a:r>
              <a:rPr lang="es-CL" sz="1600" dirty="0" smtClean="0"/>
              <a:t>a Adquisición de Activos No Financieros y   Servicio de </a:t>
            </a:r>
            <a:r>
              <a:rPr lang="es-CL" sz="1600" dirty="0"/>
              <a:t>l</a:t>
            </a:r>
            <a:r>
              <a:rPr lang="es-CL" sz="1600" dirty="0" smtClean="0"/>
              <a:t>a Deuda. </a:t>
            </a:r>
            <a:endParaRPr lang="es-CL" sz="1600" dirty="0" smtClean="0"/>
          </a:p>
          <a:p>
            <a:pPr algn="just"/>
            <a:endParaRPr lang="es-CL" sz="1600" dirty="0">
              <a:solidFill>
                <a:srgbClr val="FF0000"/>
              </a:solidFill>
            </a:endParaRPr>
          </a:p>
          <a:p>
            <a:pPr algn="just"/>
            <a:r>
              <a:rPr lang="es-CL" sz="1600" dirty="0"/>
              <a:t>La ejecución del presupuesto del Ministerio alcanzó </a:t>
            </a:r>
            <a:r>
              <a:rPr lang="es-CL" sz="1600" dirty="0" smtClean="0"/>
              <a:t>a enero 2017 un </a:t>
            </a:r>
            <a:r>
              <a:rPr lang="es-CL" sz="1600" dirty="0" smtClean="0"/>
              <a:t>8,8</a:t>
            </a:r>
            <a:r>
              <a:rPr lang="es-CL" sz="1600" dirty="0" smtClean="0"/>
              <a:t>% del presupuesto vigente</a:t>
            </a:r>
            <a:r>
              <a:rPr lang="es-CL" sz="1600" dirty="0"/>
              <a:t>. </a:t>
            </a:r>
            <a:r>
              <a:rPr lang="es-CL" sz="1600" dirty="0" smtClean="0"/>
              <a:t> A </a:t>
            </a:r>
            <a:r>
              <a:rPr lang="es-CL" sz="1600" dirty="0"/>
              <a:t>enero el presupuesto vigente de este ministerio no tuvo </a:t>
            </a:r>
            <a:r>
              <a:rPr lang="es-CL" sz="1600" dirty="0" smtClean="0"/>
              <a:t>modificaciones.</a:t>
            </a:r>
          </a:p>
          <a:p>
            <a:pPr algn="just"/>
            <a:endParaRPr lang="es-CL" sz="1600" dirty="0"/>
          </a:p>
          <a:p>
            <a:pPr algn="just"/>
            <a:r>
              <a:rPr lang="es-CL" sz="1600" dirty="0"/>
              <a:t>La ejecución promedio de los programas fue de un </a:t>
            </a:r>
            <a:r>
              <a:rPr lang="es-CL" sz="1600" dirty="0" smtClean="0"/>
              <a:t>6,9% </a:t>
            </a:r>
            <a:r>
              <a:rPr lang="es-CL" sz="1600" dirty="0"/>
              <a:t>del presupuesto </a:t>
            </a:r>
            <a:r>
              <a:rPr lang="es-CL" sz="1600" dirty="0" smtClean="0"/>
              <a:t>vigente a enero 2017</a:t>
            </a:r>
            <a:r>
              <a:rPr lang="es-CL" sz="1600" dirty="0" smtClean="0"/>
              <a:t>,</a:t>
            </a:r>
          </a:p>
          <a:p>
            <a:pPr algn="just"/>
            <a:r>
              <a:rPr lang="es-CL" sz="1600" dirty="0" smtClean="0"/>
              <a:t>La superintendencia de Medio Ambiente alcanzó un gasto equivalente el 8,7% de </a:t>
            </a:r>
            <a:r>
              <a:rPr lang="es-CL" sz="1600" dirty="0"/>
              <a:t>su presupuesto, Servicio </a:t>
            </a:r>
            <a:r>
              <a:rPr lang="es-CL" sz="1600" dirty="0" smtClean="0"/>
              <a:t>de </a:t>
            </a:r>
            <a:r>
              <a:rPr lang="es-CL" sz="1600" dirty="0"/>
              <a:t>Evaluación </a:t>
            </a:r>
            <a:r>
              <a:rPr lang="es-CL" sz="1600" dirty="0" smtClean="0"/>
              <a:t>Ambiental 8,4% y la Subsecretaría del Medio Ambiente 3,7% de ejecución.</a:t>
            </a:r>
          </a:p>
          <a:p>
            <a:pPr algn="just"/>
            <a:r>
              <a:rPr lang="es-CL" sz="1600" dirty="0" smtClean="0">
                <a:solidFill>
                  <a:srgbClr val="FF0000"/>
                </a:solidFill>
              </a:rPr>
              <a:t> </a:t>
            </a:r>
            <a:r>
              <a:rPr lang="es-CL" sz="1600" dirty="0" smtClean="0">
                <a:solidFill>
                  <a:srgbClr val="FF0000"/>
                </a:solidFill>
              </a:rPr>
              <a:t>  </a:t>
            </a:r>
            <a:endParaRPr lang="es-CL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25 MINISTERIO DEL MEDIO AMBIENTE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3" y="2532063"/>
            <a:ext cx="818197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ENERO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25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DEL MEDIO AMBIENTE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916833"/>
            <a:ext cx="7343775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25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01.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SUBSECRETARÍA DEL MEDIO AMBIENTE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38" y="1628800"/>
            <a:ext cx="7096125" cy="441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25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02.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 SERVICIO DE EVALUACIÓN AMBIENTAL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751013"/>
            <a:ext cx="8286750" cy="336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406136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25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03.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SUPERINTENDENCIA DEL MEDIO AMBIENTE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038" y="1846263"/>
            <a:ext cx="6257925" cy="4103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1776</TotalTime>
  <Words>414</Words>
  <Application>Microsoft Office PowerPoint</Application>
  <PresentationFormat>Presentación en pantalla (4:3)</PresentationFormat>
  <Paragraphs>37</Paragraphs>
  <Slides>7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1_Tema de Office</vt:lpstr>
      <vt:lpstr>Tema de Office</vt:lpstr>
      <vt:lpstr>Imagen de mapa de bits</vt:lpstr>
      <vt:lpstr>EJECUCIÓN PRESUPUESTARIA DE GASTOS ACUMULADA ENERO 2017 PARTIDA 25: MINISTERIO DE MEDIO AMBIENTE</vt:lpstr>
      <vt:lpstr>EJECUCIÓN PRESUPUESTARIA DE GASTOS ACUMULADA A ENERO DE 2017  PARTIDA 25 MINISTERIO DEL MEDIO AMBIENTE</vt:lpstr>
      <vt:lpstr>EJECUCIÓN PRESUPUESTARIA DE GASTOS ACUMULADA A ENERO 2017  PARTIDA 25 MINISTERIO DEL MEDIO AMBIENTE</vt:lpstr>
      <vt:lpstr>EJECUCIÓN PRESUPUESTARIA DE GASTOS ACUMULADA A ENERO 2017  PARTIDA 25 MINISTERIO DEL MEDIO AMBIENTE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118</cp:revision>
  <cp:lastPrinted>2016-07-14T20:27:16Z</cp:lastPrinted>
  <dcterms:created xsi:type="dcterms:W3CDTF">2016-06-23T13:38:47Z</dcterms:created>
  <dcterms:modified xsi:type="dcterms:W3CDTF">2017-03-28T19:44:36Z</dcterms:modified>
</cp:coreProperties>
</file>