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  <p:sldMasterId id="2147483732" r:id="rId7"/>
  </p:sldMasterIdLst>
  <p:notesMasterIdLst>
    <p:notesMasterId r:id="rId19"/>
  </p:notesMasterIdLst>
  <p:sldIdLst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320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tableStyles" Target="tableStyles.xml"/><Relationship Id="rId10" Type="http://schemas.openxmlformats.org/officeDocument/2006/relationships/slide" Target="slides/slide3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BDB1C80A-FE64-4415-A6CD-F4B50FFAC98C}" type="datetimeFigureOut">
              <a:rPr lang="es-CL" smtClean="0"/>
              <a:t>09-06-2017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6" tIns="46968" rIns="93936" bIns="46968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87193961-CA54-41C9-9D99-9FB3EC370F5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309840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>
                <a:solidFill>
                  <a:prstClr val="black"/>
                </a:solidFill>
              </a:rPr>
              <a:pPr/>
              <a:t>4</a:t>
            </a:fld>
            <a:endParaRPr lang="es-C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12314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2450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7270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08067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88982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41364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26667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98661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03603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53250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25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0752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04872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39319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903810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43189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5387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32184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455577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063522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116571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050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77991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08523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951338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642446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839384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6904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6262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83987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564219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558396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9904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00795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228475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145086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978869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008187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439633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92223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70550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35867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570070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9014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71645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580010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656807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68031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51648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40810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627536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18240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61504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5725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9057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02405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794662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922706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142124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039582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241090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4739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2016182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1291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178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26427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1420691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582623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7673870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4303078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2728549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2006562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4249686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5151646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3048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0644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0515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vmlDrawing" Target="../drawings/vmlDrawing3.v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oleObject" Target="../embeddings/oleObject3.bin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vmlDrawing" Target="../drawings/vmlDrawing4.v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oleObject" Target="../embeddings/oleObject4.bin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vmlDrawing" Target="../drawings/vmlDrawing5.v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oleObject" Target="../embeddings/oleObject5.bin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vmlDrawing" Target="../drawings/vmlDrawing6.v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Relationship Id="rId14" Type="http://schemas.openxmlformats.org/officeDocument/2006/relationships/oleObject" Target="../embeddings/oleObject6.bin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vmlDrawing" Target="../drawings/vmlDrawing7.v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Relationship Id="rId14" Type="http://schemas.openxmlformats.org/officeDocument/2006/relationships/oleObject" Target="../embeddings/oleObject7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593684622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8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30287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47568565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0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80788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463041349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6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6944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946405340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2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04670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159520186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8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58958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3434457631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4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77033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09-06-2017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599205910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0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68277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57.xml"/><Relationship Id="rId1" Type="http://schemas.openxmlformats.org/officeDocument/2006/relationships/vmlDrawing" Target="../drawings/vmlDrawing16.vml"/><Relationship Id="rId5" Type="http://schemas.openxmlformats.org/officeDocument/2006/relationships/image" Target="../media/image9.emf"/><Relationship Id="rId4" Type="http://schemas.openxmlformats.org/officeDocument/2006/relationships/oleObject" Target="../embeddings/Hoja_de_c_lculo_de_Microsoft_Excel_97-20038.xls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68.xml"/><Relationship Id="rId1" Type="http://schemas.openxmlformats.org/officeDocument/2006/relationships/vmlDrawing" Target="../drawings/vmlDrawing17.vml"/><Relationship Id="rId5" Type="http://schemas.openxmlformats.org/officeDocument/2006/relationships/image" Target="../media/image10.emf"/><Relationship Id="rId4" Type="http://schemas.openxmlformats.org/officeDocument/2006/relationships/oleObject" Target="../embeddings/Hoja_de_c_lculo_de_Microsoft_Excel_97-20039.xls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2.emf"/><Relationship Id="rId4" Type="http://schemas.openxmlformats.org/officeDocument/2006/relationships/oleObject" Target="../embeddings/Hoja_de_c_lculo_de_Microsoft_Excel_97-20031.xls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.emf"/><Relationship Id="rId5" Type="http://schemas.openxmlformats.org/officeDocument/2006/relationships/oleObject" Target="../embeddings/Hoja_de_c_lculo_de_Microsoft_Excel_97-20032.xls"/><Relationship Id="rId4" Type="http://schemas.openxmlformats.org/officeDocument/2006/relationships/oleObject" Target="../embeddings/oleObject10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4.emf"/><Relationship Id="rId4" Type="http://schemas.openxmlformats.org/officeDocument/2006/relationships/oleObject" Target="../embeddings/Hoja_de_c_lculo_de_Microsoft_Excel_97-20033.xls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5.emf"/><Relationship Id="rId4" Type="http://schemas.openxmlformats.org/officeDocument/2006/relationships/oleObject" Target="../embeddings/Hoja_de_c_lculo_de_Microsoft_Excel_97-20034.xls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6.emf"/><Relationship Id="rId4" Type="http://schemas.openxmlformats.org/officeDocument/2006/relationships/oleObject" Target="../embeddings/Hoja_de_c_lculo_de_Microsoft_Excel_97-20035.xls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35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7.emf"/><Relationship Id="rId4" Type="http://schemas.openxmlformats.org/officeDocument/2006/relationships/oleObject" Target="../embeddings/Hoja_de_c_lculo_de_Microsoft_Excel_97-20036.xls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46.xml"/><Relationship Id="rId1" Type="http://schemas.openxmlformats.org/officeDocument/2006/relationships/vmlDrawing" Target="../drawings/vmlDrawing15.vml"/><Relationship Id="rId5" Type="http://schemas.openxmlformats.org/officeDocument/2006/relationships/image" Target="../media/image8.emf"/><Relationship Id="rId4" Type="http://schemas.openxmlformats.org/officeDocument/2006/relationships/oleObject" Target="../embeddings/Hoja_de_c_lculo_de_Microsoft_Excel_97-20037.xls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AL MES DE ENERO DE 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24: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DE ENERGÍA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solidFill>
                  <a:prstClr val="black"/>
                </a:solidFill>
              </a:rPr>
              <a:t>Valparaíso, </a:t>
            </a:r>
            <a:r>
              <a:rPr lang="es-CL" b="1" dirty="0" smtClean="0">
                <a:solidFill>
                  <a:prstClr val="black"/>
                </a:solidFill>
              </a:rPr>
              <a:t>marzo 2017</a:t>
            </a:r>
            <a:endParaRPr lang="es-CL" b="1" dirty="0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prstClr val="white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12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6518958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4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4000" b="1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68620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069" y="5085184"/>
            <a:ext cx="8014371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317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Enero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24, Capítulo 03,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01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: COMISIÓN CHILENA DE ENERGÍA NUCLEAR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340768"/>
            <a:ext cx="7440671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                                                                                              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9314801"/>
              </p:ext>
            </p:extLst>
          </p:nvPr>
        </p:nvGraphicFramePr>
        <p:xfrm>
          <a:off x="611560" y="1700808"/>
          <a:ext cx="7920880" cy="337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1" name="Hoja de cálculo" r:id="rId4" imgW="7858057" imgH="3371850" progId="Excel.Sheet.8">
                  <p:embed/>
                </p:oleObj>
              </mc:Choice>
              <mc:Fallback>
                <p:oleObj name="Hoja de cálculo" r:id="rId4" imgW="7858057" imgH="337185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11560" y="1700808"/>
                        <a:ext cx="7920880" cy="3371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54967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8750" y="4413745"/>
            <a:ext cx="6849554" cy="239391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3176" y="5486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Enero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24, Capítulo 04,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01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: SUPERINTENDENCIA DE ELECTRICIDAD Y COMBUSTIBLES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573712"/>
            <a:ext cx="6849554" cy="3568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1083245"/>
              </p:ext>
            </p:extLst>
          </p:nvPr>
        </p:nvGraphicFramePr>
        <p:xfrm>
          <a:off x="611560" y="1916832"/>
          <a:ext cx="7982415" cy="245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7" name="Hoja de cálculo" r:id="rId4" imgW="7858057" imgH="2457450" progId="Excel.Sheet.8">
                  <p:embed/>
                </p:oleObj>
              </mc:Choice>
              <mc:Fallback>
                <p:oleObj name="Hoja de cálculo" r:id="rId4" imgW="7858057" imgH="245745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11560" y="1916832"/>
                        <a:ext cx="7982415" cy="2457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45862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Enero 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Energía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18457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b="1" dirty="0" smtClean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La Ejecución del Ministerio, del mes de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Enero 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ascendió </a:t>
            </a:r>
            <a:r>
              <a:rPr lang="es-CL" sz="1600" b="1" dirty="0">
                <a:solidFill>
                  <a:prstClr val="black"/>
                </a:solidFill>
                <a:ea typeface="+mn-ea"/>
                <a:cs typeface="+mn-cs"/>
              </a:rPr>
              <a:t>a </a:t>
            </a:r>
            <a:r>
              <a:rPr lang="es-CL" sz="1600" b="1" dirty="0" smtClean="0">
                <a:solidFill>
                  <a:prstClr val="black"/>
                </a:solidFill>
                <a:ea typeface="+mn-ea"/>
                <a:cs typeface="+mn-cs"/>
              </a:rPr>
              <a:t>$10.808 millones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, es decir, un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7% 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respecto de la ley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vigente.</a:t>
            </a:r>
            <a:endParaRPr lang="es-CL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CL" sz="1600" dirty="0" smtClean="0">
                <a:solidFill>
                  <a:prstClr val="black"/>
                </a:solidFill>
              </a:rPr>
              <a:t>En la </a:t>
            </a:r>
            <a:r>
              <a:rPr lang="es-CL" sz="1600" b="1" dirty="0" smtClean="0">
                <a:solidFill>
                  <a:prstClr val="black"/>
                </a:solidFill>
              </a:rPr>
              <a:t>Subsecretaría de Energía </a:t>
            </a:r>
            <a:r>
              <a:rPr lang="es-CL" sz="1600" dirty="0" smtClean="0">
                <a:solidFill>
                  <a:prstClr val="black"/>
                </a:solidFill>
              </a:rPr>
              <a:t>se observó que </a:t>
            </a:r>
            <a:r>
              <a:rPr lang="es-CL" sz="1600" dirty="0">
                <a:solidFill>
                  <a:prstClr val="black"/>
                </a:solidFill>
              </a:rPr>
              <a:t>la asignación “Prospectiva y Política Energética y Desarrollo </a:t>
            </a:r>
            <a:r>
              <a:rPr lang="es-CL" sz="1600" dirty="0" smtClean="0">
                <a:solidFill>
                  <a:prstClr val="black"/>
                </a:solidFill>
              </a:rPr>
              <a:t>Sustentable”, presentó un 80% de gasto, con $361  millones. La transferencia a la Empresa Nacional de Petróleo no ejecutó recursos a enero.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CL" sz="1600" dirty="0" smtClean="0">
                <a:solidFill>
                  <a:prstClr val="black"/>
                </a:solidFill>
              </a:rPr>
              <a:t>El Programa Apoyo al Desarrollo de Energías Renovables No Convencionales, con recursos aprobados por $6.805 millones, ejecutó en enero, un 54% de sus recursos, que se explica principalmente por la transferencia consolidable a la Corporación de Fomento de la Producción por $1,641 millones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CL" sz="1600" dirty="0" smtClean="0">
                <a:solidFill>
                  <a:prstClr val="black"/>
                </a:solidFill>
              </a:rPr>
              <a:t>La Aplicación </a:t>
            </a:r>
            <a:r>
              <a:rPr lang="es-CL" sz="1600" dirty="0">
                <a:solidFill>
                  <a:prstClr val="black"/>
                </a:solidFill>
              </a:rPr>
              <a:t>Programa Energización Rural y </a:t>
            </a:r>
            <a:r>
              <a:rPr lang="es-CL" sz="1600" dirty="0" smtClean="0">
                <a:solidFill>
                  <a:prstClr val="black"/>
                </a:solidFill>
              </a:rPr>
              <a:t>Social presentó un avance presupuestario de un 4%, totalizando un gasto de $55 millones. </a:t>
            </a:r>
            <a:r>
              <a:rPr lang="es-CL" sz="1600" dirty="0">
                <a:solidFill>
                  <a:prstClr val="black"/>
                </a:solidFill>
              </a:rPr>
              <a:t>La Aplicación Plan de Acción de Eficiencia </a:t>
            </a:r>
            <a:r>
              <a:rPr lang="es-CL" sz="1600" dirty="0" smtClean="0">
                <a:solidFill>
                  <a:prstClr val="black"/>
                </a:solidFill>
              </a:rPr>
              <a:t>Energética, con recursos aprobados por $13,380 millones, no presentó ejecución a enero de 2017.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CL" sz="1600" dirty="0" smtClean="0">
                <a:solidFill>
                  <a:prstClr val="black"/>
                </a:solidFill>
              </a:rPr>
              <a:t>Las Iniciativas de Inversión de la Comisión Chilena de Energía Nuclear, con recursos disponibles por $200 millones, no presentaron ejecución presupuestaria a enero de 2017</a:t>
            </a:r>
            <a:endParaRPr lang="es-CL" sz="1600" b="1" dirty="0">
              <a:solidFill>
                <a:prstClr val="black"/>
              </a:solidFill>
            </a:endParaRPr>
          </a:p>
          <a:p>
            <a:pPr marL="34290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  <a:p>
            <a:pPr marL="34290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  <a:p>
            <a:pPr marL="34290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5384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Enero 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1560" y="4077072"/>
            <a:ext cx="7011278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60" y="1340768"/>
            <a:ext cx="6989463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8" name="7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4762345"/>
              </p:ext>
            </p:extLst>
          </p:nvPr>
        </p:nvGraphicFramePr>
        <p:xfrm>
          <a:off x="611560" y="1700808"/>
          <a:ext cx="7776864" cy="227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Hoja de cálculo" r:id="rId4" imgW="7410585" imgH="2276565" progId="Excel.Sheet.8">
                  <p:embed/>
                </p:oleObj>
              </mc:Choice>
              <mc:Fallback>
                <p:oleObj name="Hoja de cálculo" r:id="rId4" imgW="7410585" imgH="227656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11560" y="1700808"/>
                        <a:ext cx="7776864" cy="2276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5362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Enero de 2017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24, Resumen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por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683568" y="3567931"/>
            <a:ext cx="6790121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83568" y="1484784"/>
            <a:ext cx="6856238" cy="3350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3508984"/>
              </p:ext>
            </p:extLst>
          </p:nvPr>
        </p:nvGraphicFramePr>
        <p:xfrm>
          <a:off x="611561" y="1815083"/>
          <a:ext cx="7992888" cy="168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8" name="Hoja de cálculo" r:id="rId5" imgW="8886757" imgH="1685925" progId="Excel.Sheet.8">
                  <p:embed/>
                </p:oleObj>
              </mc:Choice>
              <mc:Fallback>
                <p:oleObj name="Hoja de cálculo" r:id="rId5" imgW="8886757" imgH="168592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11561" y="1815083"/>
                        <a:ext cx="7992888" cy="1685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87172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5800179"/>
            <a:ext cx="7641642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317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Enero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24, Capítulo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01, Programa 01: SUBSECRETARÍA DE ENERGÍA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221775"/>
            <a:ext cx="7328935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9936145"/>
              </p:ext>
            </p:extLst>
          </p:nvPr>
        </p:nvGraphicFramePr>
        <p:xfrm>
          <a:off x="611561" y="1589881"/>
          <a:ext cx="7982414" cy="414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2" name="Hoja de cálculo" r:id="rId4" imgW="7762943" imgH="4143375" progId="Excel.Sheet.8">
                  <p:embed/>
                </p:oleObj>
              </mc:Choice>
              <mc:Fallback>
                <p:oleObj name="Hoja de cálculo" r:id="rId4" imgW="7762943" imgH="414337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11561" y="1589881"/>
                        <a:ext cx="7982414" cy="4143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99511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5877272"/>
            <a:ext cx="6696426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3176" y="5486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Enero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24, Capítulo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01, 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03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: APOYO AL DESARROLLO DE ENERGÍAS RENOVABLES NO CONVENCIONALES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60" y="1570044"/>
            <a:ext cx="7034032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                                                                                                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2799302"/>
              </p:ext>
            </p:extLst>
          </p:nvPr>
        </p:nvGraphicFramePr>
        <p:xfrm>
          <a:off x="611560" y="2004789"/>
          <a:ext cx="7848872" cy="3800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7" name="Hoja de cálculo" r:id="rId4" imgW="7562985" imgH="3800475" progId="Excel.Sheet.8">
                  <p:embed/>
                </p:oleObj>
              </mc:Choice>
              <mc:Fallback>
                <p:oleObj name="Hoja de cálculo" r:id="rId4" imgW="7562985" imgH="380047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11560" y="2004789"/>
                        <a:ext cx="7848872" cy="3800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69682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2826" y="4360019"/>
            <a:ext cx="7155518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317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Enero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24, Capítulo 01,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04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: PROGRAMA ENERGIZACIÓN RURAL Y SOCIAL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340768"/>
            <a:ext cx="715551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471006"/>
              </p:ext>
            </p:extLst>
          </p:nvPr>
        </p:nvGraphicFramePr>
        <p:xfrm>
          <a:off x="539553" y="1700808"/>
          <a:ext cx="7992888" cy="2619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0" name="Hoja de cálculo" r:id="rId4" imgW="8020185" imgH="2619465" progId="Excel.Sheet.8">
                  <p:embed/>
                </p:oleObj>
              </mc:Choice>
              <mc:Fallback>
                <p:oleObj name="Hoja de cálculo" r:id="rId4" imgW="8020185" imgH="261946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39553" y="1700808"/>
                        <a:ext cx="7992888" cy="2619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00946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5512147"/>
            <a:ext cx="7174429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317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Enero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24, Capítulo 01,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05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: PLAN DE ACCIÓN DE EFICIENCIA ENERGÉTICA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265963"/>
            <a:ext cx="7200800" cy="3156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7623847"/>
              </p:ext>
            </p:extLst>
          </p:nvPr>
        </p:nvGraphicFramePr>
        <p:xfrm>
          <a:off x="539553" y="1616174"/>
          <a:ext cx="7920880" cy="3829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5" name="Hoja de cálculo" r:id="rId4" imgW="7858057" imgH="3829050" progId="Excel.Sheet.8">
                  <p:embed/>
                </p:oleObj>
              </mc:Choice>
              <mc:Fallback>
                <p:oleObj name="Hoja de cálculo" r:id="rId4" imgW="7858057" imgH="382905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39553" y="1616174"/>
                        <a:ext cx="7920880" cy="3829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55745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4077072"/>
            <a:ext cx="8014371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95072" y="692696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Enero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24, Capítulo 02,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01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: COMISIÓN NACIONAL DE ENERGÍA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484784"/>
            <a:ext cx="7910408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8925875"/>
              </p:ext>
            </p:extLst>
          </p:nvPr>
        </p:nvGraphicFramePr>
        <p:xfrm>
          <a:off x="611560" y="1844824"/>
          <a:ext cx="7920880" cy="215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5" name="Hoja de cálculo" r:id="rId4" imgW="7858057" imgH="2152560" progId="Excel.Sheet.8">
                  <p:embed/>
                </p:oleObj>
              </mc:Choice>
              <mc:Fallback>
                <p:oleObj name="Hoja de cálculo" r:id="rId4" imgW="7858057" imgH="215256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11560" y="1844824"/>
                        <a:ext cx="7920880" cy="2152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5321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6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7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5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521</Words>
  <Application>Microsoft Office PowerPoint</Application>
  <PresentationFormat>Presentación en pantalla (4:3)</PresentationFormat>
  <Paragraphs>51</Paragraphs>
  <Slides>11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7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11</vt:i4>
      </vt:variant>
    </vt:vector>
  </HeadingPairs>
  <TitlesOfParts>
    <vt:vector size="20" baseType="lpstr">
      <vt:lpstr>1_Tema de Office</vt:lpstr>
      <vt:lpstr>16_Tema de Office</vt:lpstr>
      <vt:lpstr>2_Tema de Office</vt:lpstr>
      <vt:lpstr>3_Tema de Office</vt:lpstr>
      <vt:lpstr>4_Tema de Office</vt:lpstr>
      <vt:lpstr>17_Tema de Office</vt:lpstr>
      <vt:lpstr>5_Tema de Office</vt:lpstr>
      <vt:lpstr>Imagen de mapa de bits</vt:lpstr>
      <vt:lpstr>Hoja de cálculo</vt:lpstr>
      <vt:lpstr>EJECUCIÓN PRESUPUESTARIA DE GASTOS ACUMULADA AL MES DE ENERO DE 2017 PARTIDA 24: MINISTERIO DE ENERGÍA</vt:lpstr>
      <vt:lpstr>Ejecución Presupuestaria de Gastos Acumulada al Mes de Enero de 2017  Ministerio de Energía</vt:lpstr>
      <vt:lpstr>Ejecución Presupuestaria de Gastos Acumulada al Mes de Enero de 2017  Partida 24 Ministerio de Energía</vt:lpstr>
      <vt:lpstr>Ejecución Presupuestaria de Gastos Acumulada al Mes de Enero de 2017  Partida 24,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EJECUCIÓN PRESUPUESTARIA DE GASTOS ACUMULADA AL MES DE JUNIO DE 2016 PARTIDA 24: MINISTERIO DE ENERGÍA</dc:title>
  <dc:creator>Ruben Catalan</dc:creator>
  <cp:lastModifiedBy>EDIAZ</cp:lastModifiedBy>
  <cp:revision>22</cp:revision>
  <cp:lastPrinted>2016-08-01T15:51:15Z</cp:lastPrinted>
  <dcterms:created xsi:type="dcterms:W3CDTF">2016-08-01T15:22:37Z</dcterms:created>
  <dcterms:modified xsi:type="dcterms:W3CDTF">2017-06-09T13:41:31Z</dcterms:modified>
</cp:coreProperties>
</file>