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6"/>
  </p:notesMasterIdLst>
  <p:handoutMasterIdLst>
    <p:handoutMasterId r:id="rId7"/>
  </p:handoutMasterIdLst>
  <p:sldIdLst>
    <p:sldId id="256" r:id="rId3"/>
    <p:sldId id="298" r:id="rId4"/>
    <p:sldId id="264" r:id="rId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10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emf"/><Relationship Id="rId4" Type="http://schemas.openxmlformats.org/officeDocument/2006/relationships/oleObject" Target="../embeddings/Hoja_de_c_lculo_de_Microsoft_Excel_97-2003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Enero 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23: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PÚBLICO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marzo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4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Enero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</a:t>
            </a:r>
            <a:r>
              <a:rPr lang="es-CL" sz="1600" dirty="0" smtClean="0">
                <a:latin typeface="+mn-lt"/>
              </a:rPr>
              <a:t>enero de 2017, </a:t>
            </a:r>
            <a:r>
              <a:rPr lang="es-CL" sz="1600" dirty="0">
                <a:latin typeface="+mn-lt"/>
              </a:rPr>
              <a:t>el Ministerio Público presentó recursos </a:t>
            </a:r>
            <a:r>
              <a:rPr lang="es-CL" sz="1600" dirty="0" smtClean="0">
                <a:latin typeface="+mn-lt"/>
              </a:rPr>
              <a:t>vigentes por $180.096 </a:t>
            </a:r>
            <a:r>
              <a:rPr lang="es-CL" sz="1600" dirty="0">
                <a:latin typeface="+mn-lt"/>
              </a:rPr>
              <a:t>millones. Entre sus prioridades, </a:t>
            </a:r>
            <a:r>
              <a:rPr lang="es-CL" sz="1600" dirty="0" smtClean="0">
                <a:latin typeface="+mn-lt"/>
              </a:rPr>
              <a:t>se </a:t>
            </a:r>
            <a:r>
              <a:rPr lang="es-CL" sz="1600" dirty="0">
                <a:latin typeface="+mn-lt"/>
              </a:rPr>
              <a:t>da cuenta de los recursos necesarios para el funcionamiento </a:t>
            </a:r>
            <a:r>
              <a:rPr lang="es-CL" sz="1600" dirty="0" smtClean="0">
                <a:latin typeface="+mn-lt"/>
              </a:rPr>
              <a:t>de la  </a:t>
            </a:r>
            <a:r>
              <a:rPr lang="es-CL" sz="1600" dirty="0">
                <a:latin typeface="+mn-lt"/>
              </a:rPr>
              <a:t>Fiscalía Nacional, 18 Fiscalías Regionales, 136 Fiscalías Locales y 11 Oficinas </a:t>
            </a:r>
            <a:r>
              <a:rPr lang="es-CL" sz="1600" dirty="0" smtClean="0">
                <a:latin typeface="+mn-lt"/>
              </a:rPr>
              <a:t>de Atención </a:t>
            </a:r>
            <a:r>
              <a:rPr lang="es-CL" sz="1600" dirty="0">
                <a:latin typeface="+mn-lt"/>
              </a:rPr>
              <a:t>de Público (en total son 166 dependencias a lo largo del país). Además, se </a:t>
            </a:r>
            <a:r>
              <a:rPr lang="es-CL" sz="1600" dirty="0" smtClean="0">
                <a:latin typeface="+mn-lt"/>
              </a:rPr>
              <a:t>financia una </a:t>
            </a:r>
            <a:r>
              <a:rPr lang="es-CL" sz="1600" dirty="0">
                <a:latin typeface="+mn-lt"/>
              </a:rPr>
              <a:t>dotación de 3.787 personas (666 fiscales y 3.121 funcionarios</a:t>
            </a:r>
            <a:r>
              <a:rPr lang="es-CL" sz="1600" dirty="0" smtClean="0">
                <a:latin typeface="+mn-lt"/>
              </a:rPr>
              <a:t>). La ejecución a enero evidenció un 6,5%.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600" dirty="0"/>
              <a:t>Las </a:t>
            </a:r>
            <a:r>
              <a:rPr lang="es-ES" sz="1600" b="1" dirty="0" smtClean="0"/>
              <a:t>Iniciativas </a:t>
            </a:r>
            <a:r>
              <a:rPr lang="es-ES" sz="1600" b="1" dirty="0"/>
              <a:t>de </a:t>
            </a:r>
            <a:r>
              <a:rPr lang="es-ES" sz="1600" b="1" dirty="0" smtClean="0"/>
              <a:t>inversión</a:t>
            </a:r>
            <a:r>
              <a:rPr lang="es-ES" sz="1600" dirty="0" smtClean="0"/>
              <a:t>, con </a:t>
            </a:r>
            <a:r>
              <a:rPr lang="es-CL" sz="1600" dirty="0" smtClean="0"/>
              <a:t>28 proyectos </a:t>
            </a:r>
            <a:r>
              <a:rPr lang="es-CL" sz="1600" dirty="0"/>
              <a:t>de arrastre del servicio (18 en etapa de ejecución y 10 </a:t>
            </a:r>
            <a:r>
              <a:rPr lang="es-CL" sz="1600" dirty="0" smtClean="0"/>
              <a:t>en etapa </a:t>
            </a:r>
            <a:r>
              <a:rPr lang="es-CL" sz="1600" dirty="0"/>
              <a:t>de diseño</a:t>
            </a:r>
            <a:r>
              <a:rPr lang="es-CL" sz="1600" dirty="0" smtClean="0"/>
              <a:t>),</a:t>
            </a:r>
            <a:r>
              <a:rPr lang="es-ES" sz="1600" b="1" dirty="0" smtClean="0"/>
              <a:t> </a:t>
            </a:r>
            <a:r>
              <a:rPr lang="es-ES" sz="1600" dirty="0" smtClean="0"/>
              <a:t>no se observaron desembolsos.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/>
              <a:t>En </a:t>
            </a:r>
            <a:r>
              <a:rPr lang="es-CL" sz="1600" b="1" dirty="0"/>
              <a:t>becas de postgrado</a:t>
            </a:r>
            <a:r>
              <a:rPr lang="es-CL" sz="1600" dirty="0"/>
              <a:t>, que contiene recursos para financiar estudios de postgrado para fiscales </a:t>
            </a:r>
            <a:r>
              <a:rPr lang="es-CL" sz="1600" dirty="0" smtClean="0"/>
              <a:t>y funcionarios </a:t>
            </a:r>
            <a:r>
              <a:rPr lang="es-CL" sz="1600" dirty="0"/>
              <a:t>del Ministerio Público, sobre todo en materias de persecución penal y </a:t>
            </a:r>
            <a:r>
              <a:rPr lang="es-CL" sz="1600" dirty="0" smtClean="0"/>
              <a:t>economía de </a:t>
            </a:r>
            <a:r>
              <a:rPr lang="es-CL" sz="1600" dirty="0"/>
              <a:t>la </a:t>
            </a:r>
            <a:r>
              <a:rPr lang="es-CL" sz="1600" dirty="0" smtClean="0"/>
              <a:t>justicia, </a:t>
            </a:r>
            <a:r>
              <a:rPr lang="es-ES" sz="1600" dirty="0"/>
              <a:t>no se observaron desembolsos.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Enero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23 Ministerio 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0231" y="6381328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058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854679"/>
              </p:ext>
            </p:extLst>
          </p:nvPr>
        </p:nvGraphicFramePr>
        <p:xfrm>
          <a:off x="539552" y="1761170"/>
          <a:ext cx="7920880" cy="443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Hoja de cálculo" r:id="rId4" imgW="7515157" imgH="4438560" progId="Excel.Sheet.8">
                  <p:embed/>
                </p:oleObj>
              </mc:Choice>
              <mc:Fallback>
                <p:oleObj name="Hoja de cálculo" r:id="rId4" imgW="7515157" imgH="443856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761170"/>
                        <a:ext cx="7920880" cy="443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1481</TotalTime>
  <Words>220</Words>
  <Application>Microsoft Office PowerPoint</Application>
  <PresentationFormat>Presentación en pantalla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1_Tema de Office</vt:lpstr>
      <vt:lpstr>Tema de Office</vt:lpstr>
      <vt:lpstr>Imagen de mapa de bits</vt:lpstr>
      <vt:lpstr>Hoja de cálculo</vt:lpstr>
      <vt:lpstr>EJECUCIÓN PRESUPUESTARIA DE GASTOS ACUMULADA al mes de Enero de 2017 Partida 23: MINISTERIO PÚBLICO</vt:lpstr>
      <vt:lpstr>Ejecución Presupuestaria de Gastos Acumulada al Mes de Enero de 2017  Ministerio Público</vt:lpstr>
      <vt:lpstr>Ejecución Presupuestaria de Gastos Acumulada al Mes de Enero de 2017  Partida 23 Ministerio Público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78</cp:revision>
  <cp:lastPrinted>2016-07-04T14:42:46Z</cp:lastPrinted>
  <dcterms:created xsi:type="dcterms:W3CDTF">2016-06-23T13:38:47Z</dcterms:created>
  <dcterms:modified xsi:type="dcterms:W3CDTF">2017-06-09T13:28:07Z</dcterms:modified>
</cp:coreProperties>
</file>