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265" r:id="rId7"/>
    <p:sldId id="267" r:id="rId8"/>
    <p:sldId id="268" r:id="rId9"/>
    <p:sldId id="271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Enero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SECRETARÍA DE LA PRESIDENCIA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Al </a:t>
            </a:r>
            <a:r>
              <a:rPr lang="es-CL" sz="1600" dirty="0"/>
              <a:t>mes de </a:t>
            </a:r>
            <a:r>
              <a:rPr lang="es-CL" sz="1600" dirty="0" smtClean="0"/>
              <a:t>enero, </a:t>
            </a:r>
            <a:r>
              <a:rPr lang="es-CL" sz="1600" dirty="0" smtClean="0"/>
              <a:t>el Ministerio presentó una ejecución que ascendió </a:t>
            </a:r>
            <a:r>
              <a:rPr lang="es-CL" sz="1600" dirty="0"/>
              <a:t>a </a:t>
            </a:r>
            <a:r>
              <a:rPr lang="es-CL" sz="1600" b="1" dirty="0" smtClean="0"/>
              <a:t>$810 </a:t>
            </a:r>
            <a:r>
              <a:rPr lang="es-CL" sz="1600" b="1" dirty="0" smtClean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5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cuanto a los programas, el </a:t>
            </a:r>
            <a:r>
              <a:rPr lang="es-CL" sz="1600" dirty="0" smtClean="0"/>
              <a:t>57% se </a:t>
            </a:r>
            <a:r>
              <a:rPr lang="es-CL" sz="1600" dirty="0"/>
              <a:t>concentra en la </a:t>
            </a:r>
            <a:r>
              <a:rPr lang="es-CL" sz="1600" b="1" dirty="0"/>
              <a:t>Secretaría General de la Presidencia de la </a:t>
            </a:r>
            <a:r>
              <a:rPr lang="es-CL" sz="1600" b="1" dirty="0" smtClean="0"/>
              <a:t>República, </a:t>
            </a:r>
            <a:r>
              <a:rPr lang="es-CL" sz="1600" b="1" dirty="0" smtClean="0"/>
              <a:t>con una </a:t>
            </a:r>
            <a:r>
              <a:rPr lang="es-CL" sz="1600" b="1" dirty="0" smtClean="0"/>
              <a:t>ejecución equivalente al </a:t>
            </a:r>
            <a:r>
              <a:rPr lang="es-CL" sz="1600" b="1" dirty="0" smtClean="0"/>
              <a:t>5,8% </a:t>
            </a:r>
            <a:r>
              <a:rPr lang="es-CL" sz="1600" b="1" dirty="0" smtClean="0"/>
              <a:t>respecto de la ley inicial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El programa </a:t>
            </a:r>
            <a:r>
              <a:rPr lang="es-CL" sz="1600" b="1" dirty="0" smtClean="0"/>
              <a:t>Gobierno Digital </a:t>
            </a:r>
            <a:r>
              <a:rPr lang="es-CL" sz="1600" dirty="0"/>
              <a:t>es el que presenta el </a:t>
            </a:r>
            <a:r>
              <a:rPr lang="es-CL" sz="1600" b="1" dirty="0"/>
              <a:t>menor avance con un </a:t>
            </a:r>
            <a:r>
              <a:rPr lang="es-CL" sz="1600" b="1" dirty="0" smtClean="0"/>
              <a:t>1,8%,  </a:t>
            </a:r>
            <a:r>
              <a:rPr lang="es-CL" sz="1600" b="1" dirty="0" smtClean="0"/>
              <a:t>y </a:t>
            </a:r>
            <a:r>
              <a:rPr lang="es-CL" sz="1600" b="1" dirty="0" smtClean="0"/>
              <a:t>la asignación «Programa </a:t>
            </a:r>
            <a:r>
              <a:rPr lang="es-CL" sz="1600" b="1" dirty="0" smtClean="0"/>
              <a:t>Modernización del </a:t>
            </a:r>
            <a:r>
              <a:rPr lang="es-CL" sz="1600" b="1" dirty="0" smtClean="0"/>
              <a:t>Estado» </a:t>
            </a:r>
            <a:r>
              <a:rPr lang="es-CL" sz="1600" b="1" dirty="0" smtClean="0"/>
              <a:t>presenta </a:t>
            </a:r>
            <a:r>
              <a:rPr lang="es-CL" sz="1600" b="1" dirty="0" smtClean="0"/>
              <a:t>cero ejecución en el mes de enero</a:t>
            </a:r>
            <a:r>
              <a:rPr lang="es-CL" sz="1600" dirty="0" smtClean="0"/>
              <a:t>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b="1" dirty="0" smtClean="0"/>
              <a:t>Consejo de Auditoria Interna General de Gobierno </a:t>
            </a:r>
            <a:r>
              <a:rPr lang="es-CL" sz="1600" dirty="0" smtClean="0"/>
              <a:t>presenta una </a:t>
            </a:r>
            <a:r>
              <a:rPr lang="es-CL" sz="1600" dirty="0"/>
              <a:t>ejecución </a:t>
            </a:r>
            <a:r>
              <a:rPr lang="es-CL" sz="1600" dirty="0" smtClean="0"/>
              <a:t>de </a:t>
            </a:r>
            <a:r>
              <a:rPr lang="es-CL" sz="1600" dirty="0" smtClean="0"/>
              <a:t>7</a:t>
            </a:r>
            <a:r>
              <a:rPr lang="es-CL" sz="1600" dirty="0" smtClean="0"/>
              <a:t>,2% </a:t>
            </a:r>
            <a:r>
              <a:rPr lang="es-CL" sz="1600" dirty="0" smtClean="0"/>
              <a:t>y el </a:t>
            </a:r>
            <a:r>
              <a:rPr lang="es-CL" sz="1600" b="1" dirty="0" smtClean="0"/>
              <a:t>Consejo de la Infancia </a:t>
            </a:r>
            <a:r>
              <a:rPr lang="es-CL" sz="1600" dirty="0" smtClean="0"/>
              <a:t>alcanzó a </a:t>
            </a:r>
            <a:r>
              <a:rPr lang="es-CL" sz="1600" dirty="0" smtClean="0"/>
              <a:t>4,7%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44371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186245"/>
              </p:ext>
            </p:extLst>
          </p:nvPr>
        </p:nvGraphicFramePr>
        <p:xfrm>
          <a:off x="576726" y="2636912"/>
          <a:ext cx="8039098" cy="1638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810.828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11.092.871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11.092.871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776.222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3.703.780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3.703.780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Enero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41490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7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981321"/>
              </p:ext>
            </p:extLst>
          </p:nvPr>
        </p:nvGraphicFramePr>
        <p:xfrm>
          <a:off x="750886" y="2420888"/>
          <a:ext cx="7556501" cy="1638300"/>
        </p:xfrm>
        <a:graphic>
          <a:graphicData uri="http://schemas.openxmlformats.org/drawingml/2006/table">
            <a:tbl>
              <a:tblPr/>
              <a:tblGrid>
                <a:gridCol w="409403"/>
                <a:gridCol w="291977"/>
                <a:gridCol w="2069231"/>
                <a:gridCol w="888627"/>
                <a:gridCol w="787069"/>
                <a:gridCol w="774375"/>
                <a:gridCol w="787069"/>
                <a:gridCol w="774375"/>
                <a:gridCol w="77437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810.828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GRAL DE LA PRESIDENCIA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509.609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AUDITORÍA INTERNA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NACIONAL DE LA INFANCIA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810.828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8721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04851" y="2605881"/>
          <a:ext cx="7734298" cy="2514600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509.609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7.264.853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7.264.853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489.370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1.424.294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1.424.294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0851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04: GOBIERNO DIGITAL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806450" y="2739231"/>
          <a:ext cx="7531100" cy="2247900"/>
        </p:xfrm>
        <a:graphic>
          <a:graphicData uri="http://schemas.openxmlformats.org/drawingml/2006/table">
            <a:tbl>
              <a:tblPr/>
              <a:tblGrid>
                <a:gridCol w="342755"/>
                <a:gridCol w="279282"/>
                <a:gridCol w="317366"/>
                <a:gridCol w="2132701"/>
                <a:gridCol w="761679"/>
                <a:gridCol w="736290"/>
                <a:gridCol w="675990"/>
                <a:gridCol w="761679"/>
                <a:gridCol w="761679"/>
                <a:gridCol w="76167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910.152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910.152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4766" y="53732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AUDITORÍA INTERNA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98500" y="2891631"/>
          <a:ext cx="7747000" cy="1943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971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1.204.376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1.204.376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899" y="53012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INFANCIA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17550" y="3082131"/>
          <a:ext cx="7708900" cy="1562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59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1.713.490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1.713.490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1.458.591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1.458.591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</TotalTime>
  <Words>1057</Words>
  <Application>Microsoft Office PowerPoint</Application>
  <PresentationFormat>Presentación en pantalla (4:3)</PresentationFormat>
  <Paragraphs>522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al mes de Enero de 2017 Partida 22: MINISTERIO SECRETARÍA DE LA PRESIDENCIA</vt:lpstr>
      <vt:lpstr>Ejecución Presupuestaria de Gastos Acumulada al mes de Enero de 2017  Ministerio Secretaría General de la Presidencia</vt:lpstr>
      <vt:lpstr>Ejecución Presupuestaria de Gastos Acumulada al mes de Enero de 2017  Ministerio Secretaría General de la Presidencia</vt:lpstr>
      <vt:lpstr>Ejecución Presupuestaria de Gastos Acumulada al mes de Enero de 2017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137</cp:revision>
  <cp:lastPrinted>2017-05-05T19:52:29Z</cp:lastPrinted>
  <dcterms:created xsi:type="dcterms:W3CDTF">2016-06-23T13:38:47Z</dcterms:created>
  <dcterms:modified xsi:type="dcterms:W3CDTF">2017-06-07T20:38:41Z</dcterms:modified>
</cp:coreProperties>
</file>