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299" r:id="rId5"/>
    <p:sldId id="264" r:id="rId6"/>
    <p:sldId id="263" r:id="rId7"/>
    <p:sldId id="265" r:id="rId8"/>
    <p:sldId id="267" r:id="rId9"/>
    <p:sldId id="268" r:id="rId10"/>
    <p:sldId id="269" r:id="rId11"/>
    <p:sldId id="275" r:id="rId12"/>
    <p:sldId id="276" r:id="rId13"/>
    <p:sldId id="300" r:id="rId14"/>
    <p:sldId id="277" r:id="rId15"/>
    <p:sldId id="278" r:id="rId16"/>
    <p:sldId id="272" r:id="rId17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3" autoAdjust="0"/>
  </p:normalViewPr>
  <p:slideViewPr>
    <p:cSldViewPr>
      <p:cViewPr varScale="1">
        <p:scale>
          <a:sx n="69" d="100"/>
          <a:sy n="69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13-06-2017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13-06-2017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Enero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21: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4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772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05: INSTITUTO NACIONAL DE LA JUVENTUD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13369"/>
              </p:ext>
            </p:extLst>
          </p:nvPr>
        </p:nvGraphicFramePr>
        <p:xfrm>
          <a:off x="414336" y="2019647"/>
          <a:ext cx="8201488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Worksheet" r:id="rId3" imgW="8648576" imgH="3857760" progId="Excel.Sheet.12">
                  <p:embed/>
                </p:oleObj>
              </mc:Choice>
              <mc:Fallback>
                <p:oleObj name="Worksheet" r:id="rId3" imgW="8648576" imgH="3857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19647"/>
                        <a:ext cx="8201488" cy="385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2545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04263"/>
              </p:ext>
            </p:extLst>
          </p:nvPr>
        </p:nvGraphicFramePr>
        <p:xfrm>
          <a:off x="414336" y="1914103"/>
          <a:ext cx="8201488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Worksheet" r:id="rId3" imgW="8677210" imgH="4467150" progId="Excel.Sheet.12">
                  <p:embed/>
                </p:oleObj>
              </mc:Choice>
              <mc:Fallback>
                <p:oleObj name="Worksheet" r:id="rId3" imgW="8677210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4103"/>
                        <a:ext cx="8201488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9492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04389"/>
              </p:ext>
            </p:extLst>
          </p:nvPr>
        </p:nvGraphicFramePr>
        <p:xfrm>
          <a:off x="428625" y="1901155"/>
          <a:ext cx="8187199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Worksheet" r:id="rId3" imgW="8677210" imgH="4048110" progId="Excel.Sheet.12">
                  <p:embed/>
                </p:oleObj>
              </mc:Choice>
              <mc:Fallback>
                <p:oleObj name="Worksheet" r:id="rId3" imgW="8677210" imgH="4048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901155"/>
                        <a:ext cx="8187199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52025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07: SERVICIO NACIONAL DE LA DISCAPACIDAD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28538"/>
              </p:ext>
            </p:extLst>
          </p:nvPr>
        </p:nvGraphicFramePr>
        <p:xfrm>
          <a:off x="467544" y="1772816"/>
          <a:ext cx="8148280" cy="474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Worksheet" r:id="rId3" imgW="8648576" imgH="5305500" progId="Excel.Sheet.12">
                  <p:embed/>
                </p:oleObj>
              </mc:Choice>
              <mc:Fallback>
                <p:oleObj name="Worksheet" r:id="rId3" imgW="8648576" imgH="530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474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52025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591674"/>
              </p:ext>
            </p:extLst>
          </p:nvPr>
        </p:nvGraphicFramePr>
        <p:xfrm>
          <a:off x="428625" y="1700808"/>
          <a:ext cx="8187200" cy="480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Worksheet" r:id="rId3" imgW="8648576" imgH="6143580" progId="Excel.Sheet.12">
                  <p:embed/>
                </p:oleObj>
              </mc:Choice>
              <mc:Fallback>
                <p:oleObj name="Worksheet" r:id="rId3" imgW="8648576" imgH="61435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700808"/>
                        <a:ext cx="8187200" cy="4800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09: SUBSECRETARÍA DE EVALUACIÓN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89375"/>
              </p:ext>
            </p:extLst>
          </p:nvPr>
        </p:nvGraphicFramePr>
        <p:xfrm>
          <a:off x="428625" y="1844824"/>
          <a:ext cx="818720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Worksheet" r:id="rId3" imgW="8648576" imgH="3743280" progId="Excel.Sheet.12">
                  <p:embed/>
                </p:oleObj>
              </mc:Choice>
              <mc:Fallback>
                <p:oleObj name="Worksheet" r:id="rId3" imgW="8648576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844824"/>
                        <a:ext cx="8187200" cy="374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Al mes de Enero, la ejecución del Ministerio ascendió a </a:t>
            </a:r>
            <a:r>
              <a:rPr lang="es-CL" sz="1600" b="1" dirty="0"/>
              <a:t>$143.522 millones</a:t>
            </a:r>
            <a:r>
              <a:rPr lang="es-CL" sz="1600" dirty="0"/>
              <a:t>, equivalente a un gasto de </a:t>
            </a:r>
            <a:r>
              <a:rPr lang="es-CL" sz="1600" b="1" dirty="0"/>
              <a:t>23,1%</a:t>
            </a:r>
            <a:r>
              <a:rPr lang="es-CL" sz="1600" dirty="0"/>
              <a:t>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El presupuesto vigente no considera </a:t>
            </a:r>
            <a:r>
              <a:rPr lang="es-CL" sz="1600" b="1" dirty="0"/>
              <a:t>modificaciones que informar.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b="1" dirty="0"/>
              <a:t>Sin perjuicio de lo indicado en el punto anterior, el mayor gasto registrado a la fecha se explica por el desembolso informado respecto al presupuesto vigente del subtítulo 24 “transferencias corrientes” que alcanza un 28,7%</a:t>
            </a:r>
            <a:r>
              <a:rPr lang="es-CL" sz="1600" dirty="0"/>
              <a:t>, explicado por las transferencias al gobierno central realizadas por la Subsecretaría de Servicios Sociales a través de las asignaciones 021 “Subsidio Empleo a la Mujer, Ley N° 20.595 – SENCE” y 337 “Bonos Art. 2° Transitorio, Ley N° 19.949”</a:t>
            </a:r>
            <a:r>
              <a:rPr lang="es-CL" sz="1600" b="1" dirty="0"/>
              <a:t>; y, por la mayor erogación del subtítulo 34 “servicio de la deuda”, cifra que alcanza los </a:t>
            </a:r>
            <a:r>
              <a:rPr lang="es-CL" sz="1600" b="1" i="1" dirty="0"/>
              <a:t>$23.878 millones</a:t>
            </a:r>
            <a:r>
              <a:rPr lang="es-CL" sz="1600" dirty="0"/>
              <a:t>, correspondientes a los Programas: Subsecretaría de Servicios Sociales ($2.277 millones); Ingreso Ético Familiar ($8.806 millones); Sistema de Protección Integral a la Infancia ($2.502 millones); FOSIS ($442 millones); INJ ($30 millones); CONADI ($3.918 millones); SENADIS ($277 millones); SENAMA ($2.066 millones); y, la Subsecretaría de Evaluación Social ($3.560 millones), destinados al pago de las obligaciones devengadas al 31 de diciembre de 2016 (deuda flotante)</a:t>
            </a:r>
            <a:r>
              <a:rPr lang="es-CL" sz="1600" b="1" i="1" dirty="0"/>
              <a:t>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el 72% del presupuesto inicial, se concentró en el programa Ingreso Ético Familiar y Sistema Chile Solidario (39%), Fondo de Solidaridad e Inversión Social (13%) y la Corporación Nacional de Desarrollo Indígena (20%), los que al mes de Enero alcanzaron niveles de ejecución de 47,8%, 3,8% y 3,8% respectivamente, calculados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El programa Ingreso Ético Familiar y Sistema Chile Solidario es el que presenta el mayor avance con un 47,8%, mientras que el Fondo de Solidaridad e Inversión Social es la que presenta la ejecución menor con un 3,8%, explicado por el bajo nivel de gasto del subtítulo 33 Transferencias de Capital, que alcanza gasto de 0,5%, representando el 51% del programa.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160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60094"/>
              </p:ext>
            </p:extLst>
          </p:nvPr>
        </p:nvGraphicFramePr>
        <p:xfrm>
          <a:off x="467544" y="1988840"/>
          <a:ext cx="8105775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Worksheet" r:id="rId3" imgW="8105879" imgH="2219400" progId="Excel.Sheet.12">
                  <p:embed/>
                </p:oleObj>
              </mc:Choice>
              <mc:Fallback>
                <p:oleObj name="Worksheet" r:id="rId3" imgW="8105879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05775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21,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67545" y="41583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549607"/>
              </p:ext>
            </p:extLst>
          </p:nvPr>
        </p:nvGraphicFramePr>
        <p:xfrm>
          <a:off x="467544" y="1772816"/>
          <a:ext cx="8210799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Worksheet" r:id="rId4" imgW="8448678" imgH="2409750" progId="Excel.Sheet.12">
                  <p:embed/>
                </p:oleObj>
              </mc:Choice>
              <mc:Fallback>
                <p:oleObj name="Worksheet" r:id="rId4" imgW="8448678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210799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52322"/>
              </p:ext>
            </p:extLst>
          </p:nvPr>
        </p:nvGraphicFramePr>
        <p:xfrm>
          <a:off x="414336" y="1652093"/>
          <a:ext cx="8210799" cy="468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Worksheet" r:id="rId3" imgW="8648576" imgH="6296130" progId="Excel.Sheet.12">
                  <p:embed/>
                </p:oleObj>
              </mc:Choice>
              <mc:Fallback>
                <p:oleObj name="Worksheet" r:id="rId3" imgW="8648576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2093"/>
                        <a:ext cx="8210799" cy="4684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5599" y="6574463"/>
            <a:ext cx="8406135" cy="19059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6" y="1742303"/>
            <a:ext cx="8251824" cy="48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460" y="57538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06: SISTEMA DE PROTECCIÓN INTEGRAL A LA INFANCIA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916833"/>
            <a:ext cx="8201488" cy="3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711977"/>
              </p:ext>
            </p:extLst>
          </p:nvPr>
        </p:nvGraphicFramePr>
        <p:xfrm>
          <a:off x="414336" y="1700808"/>
          <a:ext cx="8210799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Worksheet" r:id="rId3" imgW="8648576" imgH="5267430" progId="Excel.Sheet.12">
                  <p:embed/>
                </p:oleObj>
              </mc:Choice>
              <mc:Fallback>
                <p:oleObj name="Worksheet" r:id="rId3" imgW="8648576" imgH="5267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793</Words>
  <Application>Microsoft Office PowerPoint</Application>
  <PresentationFormat>Presentación en pantalla (4:3)</PresentationFormat>
  <Paragraphs>64</Paragraphs>
  <Slides>15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Enero de 2017 Partida 21: MINISTERIO DE DESARROLLO SOCIAL</vt:lpstr>
      <vt:lpstr>Ejecución Presupuestaria de Gastos Acumulada al mes de Enero de 2017  Ministerio de Desarrollo Social</vt:lpstr>
      <vt:lpstr>Ejecución Presupuestaria de Gastos Acumulada al mes de Enero de 2017  Ministerio de Desarrollo Social</vt:lpstr>
      <vt:lpstr>Ejecución Presupuestaria de Gastos Acumulada al mes de Enero de 2017  Ministerio de Desarrollo Social</vt:lpstr>
      <vt:lpstr>Ejecución Presupuestaria de Gastos Acumulada al mes de Enero de 2017  Partida 21,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142</cp:revision>
  <cp:lastPrinted>2016-07-04T14:42:46Z</cp:lastPrinted>
  <dcterms:created xsi:type="dcterms:W3CDTF">2016-06-23T13:38:47Z</dcterms:created>
  <dcterms:modified xsi:type="dcterms:W3CDTF">2017-06-13T21:45:48Z</dcterms:modified>
</cp:coreProperties>
</file>