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98" r:id="rId4"/>
    <p:sldId id="318" r:id="rId5"/>
    <p:sldId id="264" r:id="rId6"/>
    <p:sldId id="263" r:id="rId7"/>
    <p:sldId id="265" r:id="rId8"/>
    <p:sldId id="317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ENERO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18: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2152650"/>
            <a:ext cx="7239000" cy="394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433513"/>
            <a:ext cx="766762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628800"/>
            <a:ext cx="7820025" cy="46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453337"/>
            <a:ext cx="2133600" cy="268138"/>
          </a:xfrm>
        </p:spPr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700808"/>
            <a:ext cx="7305675" cy="4619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556792"/>
            <a:ext cx="7905750" cy="466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992888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916832"/>
            <a:ext cx="8076273" cy="4555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 SERVIU VII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1628800"/>
            <a:ext cx="7724775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 SERVIU VIII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628801"/>
            <a:ext cx="81153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smtClean="0"/>
              <a:t>Fuente</a:t>
            </a:r>
            <a:r>
              <a:rPr lang="es-CL" sz="1050" smtClean="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1"/>
            <a:ext cx="8148280" cy="473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844824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200" b="1" dirty="0" smtClean="0"/>
              <a:t>Antecedentes</a:t>
            </a:r>
          </a:p>
          <a:p>
            <a:pPr algn="just"/>
            <a:r>
              <a:rPr lang="es-CL" sz="1200" dirty="0" smtClean="0"/>
              <a:t>El </a:t>
            </a:r>
            <a:r>
              <a:rPr lang="es-CL" sz="1200" dirty="0"/>
              <a:t>proyecto de Ley de Presupuestos de 2017 </a:t>
            </a:r>
            <a:r>
              <a:rPr lang="es-CL" sz="1200" dirty="0" smtClean="0"/>
              <a:t>planteó las siguientes metas 2017:   </a:t>
            </a:r>
            <a:endParaRPr lang="es-CL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/>
              <a:t>E</a:t>
            </a:r>
            <a:r>
              <a:rPr lang="es-CL" sz="1200" dirty="0" smtClean="0"/>
              <a:t>xpansión </a:t>
            </a:r>
            <a:r>
              <a:rPr lang="es-CL" sz="1200" dirty="0"/>
              <a:t>de 20.524 subsidios respecto </a:t>
            </a:r>
            <a:r>
              <a:rPr lang="es-CL" sz="1200" dirty="0" smtClean="0"/>
              <a:t>de 2016</a:t>
            </a:r>
            <a:r>
              <a:rPr lang="es-CL" sz="1200" dirty="0"/>
              <a:t>, otorgando un total de 207.679 subsidios en 2017, </a:t>
            </a:r>
            <a:r>
              <a:rPr lang="es-CL" sz="1200" dirty="0" smtClean="0"/>
              <a:t>por un </a:t>
            </a:r>
            <a:r>
              <a:rPr lang="es-CL" sz="1200" dirty="0"/>
              <a:t>costo total de más de 60 millones de UF. Se destaca </a:t>
            </a:r>
            <a:r>
              <a:rPr lang="es-CL" sz="1200" dirty="0" smtClean="0"/>
              <a:t>la entrega </a:t>
            </a:r>
            <a:r>
              <a:rPr lang="es-CL" sz="1200" dirty="0"/>
              <a:t>de 41.979 subsidios para los sectores vulnerables</a:t>
            </a:r>
            <a:r>
              <a:rPr lang="es-CL" sz="1200" dirty="0" smtClean="0"/>
              <a:t>, 45.700 </a:t>
            </a:r>
            <a:r>
              <a:rPr lang="es-CL" sz="1200" dirty="0"/>
              <a:t>subsidios para los segmentos medios, </a:t>
            </a:r>
            <a:r>
              <a:rPr lang="es-CL" sz="1200" dirty="0" smtClean="0"/>
              <a:t> y </a:t>
            </a:r>
            <a:r>
              <a:rPr lang="es-CL" sz="1200" dirty="0"/>
              <a:t>120.000 subsidios </a:t>
            </a:r>
            <a:r>
              <a:rPr lang="es-CL" sz="1200" dirty="0" smtClean="0"/>
              <a:t>destinados a </a:t>
            </a:r>
            <a:r>
              <a:rPr lang="es-CL" sz="1200" dirty="0"/>
              <a:t>la reparación y mejoramiento de viviendas y su entorno.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 smtClean="0"/>
              <a:t>Destinar  </a:t>
            </a:r>
            <a:r>
              <a:rPr lang="es-CL" sz="1200" dirty="0"/>
              <a:t>$11.771 millones para la continuación de </a:t>
            </a:r>
            <a:r>
              <a:rPr lang="es-CL" sz="1200" dirty="0" smtClean="0"/>
              <a:t>20 proyectos </a:t>
            </a:r>
            <a:r>
              <a:rPr lang="es-CL" sz="1200" dirty="0"/>
              <a:t>de infraestructura sanitaria, saneamiento </a:t>
            </a:r>
            <a:r>
              <a:rPr lang="es-CL" sz="1200" dirty="0" smtClean="0"/>
              <a:t>de poblaciones </a:t>
            </a:r>
            <a:r>
              <a:rPr lang="es-CL" sz="1200" dirty="0"/>
              <a:t>y habilitaciones de terrenos.</a:t>
            </a:r>
            <a:endParaRPr lang="es-CL" sz="120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 smtClean="0"/>
              <a:t>Considera $5.150 </a:t>
            </a:r>
            <a:r>
              <a:rPr lang="es-CL" sz="1200" dirty="0"/>
              <a:t>millones para el inicio de </a:t>
            </a:r>
            <a:r>
              <a:rPr lang="es-CL" sz="1200" dirty="0" smtClean="0"/>
              <a:t>32 proyectos </a:t>
            </a:r>
            <a:r>
              <a:rPr lang="es-CL" sz="1200" dirty="0"/>
              <a:t>de construcción, conservación y/o </a:t>
            </a:r>
            <a:r>
              <a:rPr lang="es-CL" sz="1200" dirty="0" smtClean="0"/>
              <a:t>mejoramiento de </a:t>
            </a:r>
            <a:r>
              <a:rPr lang="es-CL" sz="1200" dirty="0"/>
              <a:t>colectores de aguas lluvias y el inicio de 18 proyectos </a:t>
            </a:r>
            <a:r>
              <a:rPr lang="es-CL" sz="1200" dirty="0" smtClean="0"/>
              <a:t>de saneamiento </a:t>
            </a:r>
            <a:r>
              <a:rPr lang="es-CL" sz="1200" dirty="0"/>
              <a:t>de población asociados a construcción </a:t>
            </a:r>
            <a:r>
              <a:rPr lang="es-CL" sz="1200" dirty="0" smtClean="0"/>
              <a:t>de muros </a:t>
            </a:r>
            <a:r>
              <a:rPr lang="es-CL" sz="1200" dirty="0"/>
              <a:t>de contención y conservación de viviendas sociales.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 smtClean="0"/>
              <a:t>$</a:t>
            </a:r>
            <a:r>
              <a:rPr lang="es-CL" sz="1200" dirty="0"/>
              <a:t>25.879 millones, que permitirán continuar con </a:t>
            </a:r>
            <a:r>
              <a:rPr lang="es-CL" sz="1200" dirty="0" smtClean="0"/>
              <a:t>la ejecución </a:t>
            </a:r>
            <a:r>
              <a:rPr lang="es-CL" sz="1200" dirty="0"/>
              <a:t>de 11 proyectos en las regiones afectadas por </a:t>
            </a:r>
            <a:r>
              <a:rPr lang="es-CL" sz="1200" dirty="0" smtClean="0"/>
              <a:t>el terremoto </a:t>
            </a:r>
            <a:r>
              <a:rPr lang="es-CL" sz="1200" dirty="0"/>
              <a:t>del 27F y dar inicio a 3 proyectos nuevos</a:t>
            </a:r>
            <a:r>
              <a:rPr lang="es-CL" sz="1200" dirty="0" smtClean="0"/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/>
              <a:t>262</a:t>
            </a:r>
            <a:r>
              <a:rPr lang="es-CL" sz="1200" dirty="0" smtClean="0"/>
              <a:t>  </a:t>
            </a:r>
            <a:r>
              <a:rPr lang="es-CL" sz="1200" dirty="0"/>
              <a:t>proyectos de inversión en </a:t>
            </a:r>
            <a:r>
              <a:rPr lang="es-CL" sz="1200" dirty="0" smtClean="0"/>
              <a:t>barrios a lo </a:t>
            </a:r>
            <a:r>
              <a:rPr lang="es-CL" sz="1200" dirty="0"/>
              <a:t>largo del país, a través del programa Quiero Mi Barrio.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/>
              <a:t>C</a:t>
            </a:r>
            <a:r>
              <a:rPr lang="es-CL" sz="1200" dirty="0" smtClean="0"/>
              <a:t>ierre </a:t>
            </a:r>
            <a:r>
              <a:rPr lang="es-CL" sz="1200" dirty="0"/>
              <a:t>de 75 </a:t>
            </a:r>
            <a:r>
              <a:rPr lang="es-CL" sz="1200" dirty="0" smtClean="0"/>
              <a:t>campamentos, que incluye </a:t>
            </a:r>
            <a:r>
              <a:rPr lang="es-CL" sz="1200" dirty="0"/>
              <a:t>obras asociadas al movimiento de las familias (</a:t>
            </a:r>
            <a:r>
              <a:rPr lang="es-CL" sz="1200" dirty="0" smtClean="0"/>
              <a:t>de desarme</a:t>
            </a:r>
            <a:r>
              <a:rPr lang="es-CL" sz="1200" dirty="0"/>
              <a:t>, traslado y limpieza), proyectos de urbanización </a:t>
            </a:r>
            <a:r>
              <a:rPr lang="es-CL" sz="1200" dirty="0" smtClean="0"/>
              <a:t>y de </a:t>
            </a:r>
            <a:r>
              <a:rPr lang="es-CL" sz="1200" dirty="0"/>
              <a:t>recuperación.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 smtClean="0"/>
              <a:t> $</a:t>
            </a:r>
            <a:r>
              <a:rPr lang="es-CL" sz="1200" dirty="0"/>
              <a:t>23.634 millones para la construcción de </a:t>
            </a:r>
            <a:r>
              <a:rPr lang="es-CL" sz="1200" dirty="0" smtClean="0"/>
              <a:t>parques urbanos</a:t>
            </a:r>
            <a:r>
              <a:rPr lang="es-CL" sz="1200" dirty="0"/>
              <a:t>, avanzando así en el cumplimiento de la meta </a:t>
            </a:r>
            <a:r>
              <a:rPr lang="es-CL" sz="1200" dirty="0" smtClean="0"/>
              <a:t>presidencial de </a:t>
            </a:r>
            <a:r>
              <a:rPr lang="es-CL" sz="1200" dirty="0"/>
              <a:t>contar con parques en 30 comunas.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 smtClean="0"/>
              <a:t>Contempla $29.429 </a:t>
            </a:r>
            <a:r>
              <a:rPr lang="es-CL" sz="1200" dirty="0"/>
              <a:t>millones para financiar </a:t>
            </a:r>
            <a:r>
              <a:rPr lang="es-CL" sz="1200" dirty="0" smtClean="0"/>
              <a:t>la ejecución </a:t>
            </a:r>
            <a:r>
              <a:rPr lang="es-CL" sz="1200" dirty="0"/>
              <a:t>de 17 proyectos de construcción de </a:t>
            </a:r>
            <a:r>
              <a:rPr lang="es-CL" sz="1200" dirty="0" err="1" smtClean="0"/>
              <a:t>ciclovías</a:t>
            </a:r>
            <a:r>
              <a:rPr lang="es-CL" sz="1200" dirty="0"/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dirty="0" smtClean="0"/>
              <a:t> $</a:t>
            </a:r>
            <a:r>
              <a:rPr lang="es-CL" sz="1200" dirty="0"/>
              <a:t>80.702 millones para los </a:t>
            </a:r>
            <a:r>
              <a:rPr lang="es-CL" sz="1200" dirty="0" smtClean="0"/>
              <a:t>programas </a:t>
            </a:r>
            <a:r>
              <a:rPr lang="es-CL" sz="1200" dirty="0" err="1" smtClean="0"/>
              <a:t>concursables</a:t>
            </a:r>
            <a:r>
              <a:rPr lang="es-CL" sz="1200" dirty="0" smtClean="0"/>
              <a:t> </a:t>
            </a:r>
            <a:r>
              <a:rPr lang="es-CL" sz="1200" dirty="0"/>
              <a:t>de Pavimentos Participativos y </a:t>
            </a:r>
            <a:r>
              <a:rPr lang="es-CL" sz="1200" dirty="0" smtClean="0"/>
              <a:t>Rehabilitación de </a:t>
            </a:r>
            <a:r>
              <a:rPr lang="es-CL" sz="1200" dirty="0"/>
              <a:t>Espacios Públicos.</a:t>
            </a:r>
          </a:p>
          <a:p>
            <a:pPr algn="just"/>
            <a:endParaRPr lang="es-CL" sz="1200" dirty="0" smtClean="0"/>
          </a:p>
          <a:p>
            <a:pPr algn="just"/>
            <a:r>
              <a:rPr lang="es-CL" sz="1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smtClean="0"/>
              <a:t>Fuente</a:t>
            </a:r>
            <a:r>
              <a:rPr lang="es-CL" sz="1050" smtClean="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 SERVIU X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556792"/>
            <a:ext cx="7896225" cy="489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 SERVIU XI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500188"/>
            <a:ext cx="7667625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01:SERVIU XII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556792"/>
            <a:ext cx="8220075" cy="4705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 SERVIU XIII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556792"/>
            <a:ext cx="8262120" cy="4991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1628800"/>
            <a:ext cx="7934325" cy="411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628800"/>
            <a:ext cx="8258175" cy="411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844824"/>
            <a:ext cx="79208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200" dirty="0" smtClean="0"/>
              <a:t> </a:t>
            </a:r>
            <a:r>
              <a:rPr lang="es-CL" sz="1200" b="1" dirty="0" smtClean="0"/>
              <a:t>Ejecución a enero 2017</a:t>
            </a:r>
            <a:endParaRPr lang="es-CL" sz="1200" b="1" dirty="0"/>
          </a:p>
          <a:p>
            <a:pPr algn="just"/>
            <a:endParaRPr lang="es-CL" sz="1200" dirty="0" smtClean="0"/>
          </a:p>
          <a:p>
            <a:pPr algn="just"/>
            <a:r>
              <a:rPr lang="es-CL" sz="1200" dirty="0" smtClean="0"/>
              <a:t>El </a:t>
            </a:r>
            <a:r>
              <a:rPr lang="es-CL" sz="1200" dirty="0"/>
              <a:t>presupuesto </a:t>
            </a:r>
            <a:r>
              <a:rPr lang="es-CL" sz="1200" dirty="0" smtClean="0"/>
              <a:t>2017 </a:t>
            </a:r>
            <a:r>
              <a:rPr lang="es-CL" sz="1200" dirty="0"/>
              <a:t>del Ministerio de Vivienda y Urbanismo (MINVU) es de M$ </a:t>
            </a:r>
            <a:r>
              <a:rPr lang="es-CL" sz="1200" dirty="0" smtClean="0"/>
              <a:t>2.381.233.283, </a:t>
            </a:r>
            <a:r>
              <a:rPr lang="es-CL" sz="1200" dirty="0"/>
              <a:t>distribuido como sigue: un </a:t>
            </a:r>
            <a:r>
              <a:rPr lang="es-CL" sz="1200" dirty="0" smtClean="0"/>
              <a:t>54% </a:t>
            </a:r>
            <a:r>
              <a:rPr lang="es-CL" sz="1200" dirty="0"/>
              <a:t>a Transferencias de Capital, </a:t>
            </a:r>
            <a:r>
              <a:rPr lang="es-CL" sz="1200" dirty="0" smtClean="0"/>
              <a:t>20% Préstamos, 19% </a:t>
            </a:r>
            <a:r>
              <a:rPr lang="es-CL" sz="1200" dirty="0"/>
              <a:t>a Iniciativas de Inversión, </a:t>
            </a:r>
            <a:r>
              <a:rPr lang="es-CL" sz="1200" dirty="0" smtClean="0"/>
              <a:t>5,7% </a:t>
            </a:r>
            <a:r>
              <a:rPr lang="es-CL" sz="1200" dirty="0"/>
              <a:t>a Gastos en Personal, 1</a:t>
            </a:r>
            <a:r>
              <a:rPr lang="es-CL" sz="1200" dirty="0" smtClean="0"/>
              <a:t>% </a:t>
            </a:r>
            <a:r>
              <a:rPr lang="es-CL" sz="1200" dirty="0"/>
              <a:t>Bienes y servicios de consumo, </a:t>
            </a:r>
            <a:r>
              <a:rPr lang="es-CL" sz="1200" dirty="0" smtClean="0"/>
              <a:t>0,2% </a:t>
            </a:r>
            <a:r>
              <a:rPr lang="es-CL" sz="1200" dirty="0"/>
              <a:t>Adquisición de activos no </a:t>
            </a:r>
            <a:r>
              <a:rPr lang="es-CL" sz="1200" dirty="0" smtClean="0"/>
              <a:t>financieros, 0,2% a Otros gastos corrientes y 0,04% </a:t>
            </a:r>
            <a:r>
              <a:rPr lang="es-CL" sz="1200" dirty="0"/>
              <a:t>para otros subtítulos de gasto.</a:t>
            </a:r>
          </a:p>
          <a:p>
            <a:pPr algn="just"/>
            <a:endParaRPr lang="es-CL" sz="1200" dirty="0">
              <a:solidFill>
                <a:srgbClr val="FF0000"/>
              </a:solidFill>
            </a:endParaRPr>
          </a:p>
          <a:p>
            <a:pPr algn="just"/>
            <a:r>
              <a:rPr lang="es-CL" sz="1200" dirty="0" smtClean="0"/>
              <a:t>A enero 2017 no hubo modificaciones al presupuesto vigente.</a:t>
            </a:r>
            <a:endParaRPr lang="es-CL" sz="1200" dirty="0"/>
          </a:p>
          <a:p>
            <a:pPr algn="just"/>
            <a:endParaRPr lang="es-CL" sz="1200" dirty="0">
              <a:solidFill>
                <a:srgbClr val="FF0000"/>
              </a:solidFill>
            </a:endParaRPr>
          </a:p>
          <a:p>
            <a:pPr algn="just"/>
            <a:r>
              <a:rPr lang="es-CL" sz="1200" dirty="0" smtClean="0"/>
              <a:t>La </a:t>
            </a:r>
            <a:r>
              <a:rPr lang="es-CL" sz="1200" dirty="0"/>
              <a:t>ejecución del presupuesto </a:t>
            </a:r>
            <a:r>
              <a:rPr lang="es-CL" sz="1200" dirty="0" smtClean="0"/>
              <a:t>vigente alcanzó a enero un 5%. Respecto a la ejecución  de  los subtítulos de gasto se observó que los subtítulos con mayor avance, aún cuando representan un porcentaje marginal del presupuesto del </a:t>
            </a:r>
            <a:r>
              <a:rPr lang="es-CL" sz="1200" dirty="0" err="1" smtClean="0"/>
              <a:t>Minvu</a:t>
            </a:r>
            <a:r>
              <a:rPr lang="es-CL" sz="1200" dirty="0" smtClean="0"/>
              <a:t>, fueron 26 Otros gastos corrientes 82%  y 34 Servicio de la Deuda 66% de ejecución respectivamente. Por su parte, las Transferencias de Capital (que corresponde a los Subsidios de Vivienda) alcanzaron un 7,7% de avance.</a:t>
            </a:r>
          </a:p>
          <a:p>
            <a:pPr algn="just"/>
            <a:endParaRPr lang="es-CL" sz="1200" dirty="0">
              <a:solidFill>
                <a:srgbClr val="FF0000"/>
              </a:solidFill>
            </a:endParaRPr>
          </a:p>
          <a:p>
            <a:pPr algn="just"/>
            <a:r>
              <a:rPr lang="es-CL" sz="1200" dirty="0" smtClean="0"/>
              <a:t>Respecto a los SERVIU,  éstos en promedio lograron un </a:t>
            </a:r>
            <a:r>
              <a:rPr lang="es-CL" sz="1200" dirty="0"/>
              <a:t>5</a:t>
            </a:r>
            <a:r>
              <a:rPr lang="es-CL" sz="1200" dirty="0" smtClean="0"/>
              <a:t>% de ejecución del presupuesto vigente a enero 2017. De los SERVIU, el XV correspondiente a Arica </a:t>
            </a:r>
            <a:r>
              <a:rPr lang="es-CL" sz="1200" dirty="0" err="1" smtClean="0"/>
              <a:t>Parinacota</a:t>
            </a:r>
            <a:r>
              <a:rPr lang="es-CL" sz="1200" dirty="0" smtClean="0"/>
              <a:t> alcanzó un 11,5% de ejecución del presupuesto vigente, y SERVIU XIV de Los Ríos alcanzó sólo un 1,4% de ejecución respecto al gasto vigente a enero. </a:t>
            </a:r>
          </a:p>
        </p:txBody>
      </p:sp>
    </p:spTree>
    <p:extLst>
      <p:ext uri="{BB962C8B-B14F-4D97-AF65-F5344CB8AC3E}">
        <p14:creationId xmlns:p14="http://schemas.microsoft.com/office/powerpoint/2010/main" val="21646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93296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3" y="1268760"/>
            <a:ext cx="8140555" cy="318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00807"/>
            <a:ext cx="7467600" cy="374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51924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556792"/>
            <a:ext cx="6948438" cy="423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725649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67625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772816"/>
            <a:ext cx="7391400" cy="4527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02539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 - CONTINUACIÓN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67625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844824"/>
            <a:ext cx="739140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1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PROGRAMA CAMPAMENTOS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916833"/>
            <a:ext cx="7391400" cy="297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690813"/>
            <a:ext cx="7391400" cy="2898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2203</TotalTime>
  <Words>1223</Words>
  <Application>Microsoft Office PowerPoint</Application>
  <PresentationFormat>Presentación en pantalla (4:3)</PresentationFormat>
  <Paragraphs>119</Paragraphs>
  <Slides>25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1_Tema de Office</vt:lpstr>
      <vt:lpstr>Tema de Office</vt:lpstr>
      <vt:lpstr>Imagen de mapa de bits</vt:lpstr>
      <vt:lpstr>EJECUCIÓN PRESUPUESTARIA DE GASTOS ACUMULADA A ENERO DE 2017 PARTIDA 18: MINISTERIO DE VIVIENDA Y URBANISMO</vt:lpstr>
      <vt:lpstr>EJECUCIÓN PRESUPUESTARIA DE GASTOS ACUMULADA A ENERO DE 2017  MINISTERIO DE VIVIENDA Y URBANISMO</vt:lpstr>
      <vt:lpstr>EJECUCIÓN PRESUPUESTARIA DE GASTOS ACUMULADA A ENERO DE 2017  MINISTERIO DE VIVIENDA Y URBANISMO</vt:lpstr>
      <vt:lpstr>EJECUCIÓN PRESUPUESTARIA DE GASTOS ACUMULADA A ENERO 2017  PARTIDA 18 MINISTERIO DE VIVIENDA Y URBANISMO</vt:lpstr>
      <vt:lpstr>EJECUCIÓN PRESUPUESTARIA DE GASTOS ACUMULADA A ENERO DE 2017  PARTIDA 18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139</cp:revision>
  <cp:lastPrinted>2017-06-08T15:13:24Z</cp:lastPrinted>
  <dcterms:created xsi:type="dcterms:W3CDTF">2016-06-23T13:38:47Z</dcterms:created>
  <dcterms:modified xsi:type="dcterms:W3CDTF">2017-06-08T15:39:34Z</dcterms:modified>
</cp:coreProperties>
</file>