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7"/>
  </p:notesMasterIdLst>
  <p:handoutMasterIdLst>
    <p:handoutMasterId r:id="rId38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18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ENERO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01130"/>
            <a:ext cx="807627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008091"/>
            <a:ext cx="818325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45554"/>
              </p:ext>
            </p:extLst>
          </p:nvPr>
        </p:nvGraphicFramePr>
        <p:xfrm>
          <a:off x="539551" y="1916832"/>
          <a:ext cx="807627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1916832"/>
                        <a:ext cx="807627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7" y="1245468"/>
            <a:ext cx="8201487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589240"/>
            <a:ext cx="828092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15844"/>
              </p:ext>
            </p:extLst>
          </p:nvPr>
        </p:nvGraphicFramePr>
        <p:xfrm>
          <a:off x="539552" y="1687041"/>
          <a:ext cx="792087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87041"/>
                        <a:ext cx="792087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45468"/>
            <a:ext cx="805188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683568" y="6376243"/>
            <a:ext cx="808440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01502"/>
              </p:ext>
            </p:extLst>
          </p:nvPr>
        </p:nvGraphicFramePr>
        <p:xfrm>
          <a:off x="611560" y="1625909"/>
          <a:ext cx="7848871" cy="461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625909"/>
                        <a:ext cx="7848871" cy="461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01130"/>
            <a:ext cx="807627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656163"/>
            <a:ext cx="828091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915602"/>
              </p:ext>
            </p:extLst>
          </p:nvPr>
        </p:nvGraphicFramePr>
        <p:xfrm>
          <a:off x="611560" y="1911449"/>
          <a:ext cx="79208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1449"/>
                        <a:ext cx="79208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433359"/>
            <a:ext cx="8220199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39673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40988"/>
              </p:ext>
            </p:extLst>
          </p:nvPr>
        </p:nvGraphicFramePr>
        <p:xfrm>
          <a:off x="539552" y="1905347"/>
          <a:ext cx="792088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05347"/>
                        <a:ext cx="7920880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01130"/>
            <a:ext cx="820148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229200"/>
            <a:ext cx="823617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82489"/>
              </p:ext>
            </p:extLst>
          </p:nvPr>
        </p:nvGraphicFramePr>
        <p:xfrm>
          <a:off x="539552" y="1875259"/>
          <a:ext cx="8076272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Hoja de cálculo" r:id="rId4" imgW="7819957" imgH="3209835" progId="Excel.Sheet.8">
                  <p:embed/>
                </p:oleObj>
              </mc:Choice>
              <mc:Fallback>
                <p:oleObj name="Hoja de cálculo" r:id="rId4" imgW="78199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75259"/>
                        <a:ext cx="8076272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01130"/>
            <a:ext cx="820148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43711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605056"/>
              </p:ext>
            </p:extLst>
          </p:nvPr>
        </p:nvGraphicFramePr>
        <p:xfrm>
          <a:off x="539552" y="1844824"/>
          <a:ext cx="79928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Hoja de cálculo" r:id="rId4" imgW="7743757" imgH="2466885" progId="Excel.Sheet.8">
                  <p:embed/>
                </p:oleObj>
              </mc:Choice>
              <mc:Fallback>
                <p:oleObj name="Hoja de cálculo" r:id="rId4" imgW="77437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79928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01130"/>
            <a:ext cx="807627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805264"/>
            <a:ext cx="828091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66612"/>
              </p:ext>
            </p:extLst>
          </p:nvPr>
        </p:nvGraphicFramePr>
        <p:xfrm>
          <a:off x="611560" y="1822673"/>
          <a:ext cx="784887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Hoja de cálculo" r:id="rId4" imgW="7743757" imgH="3838485" progId="Excel.Sheet.8">
                  <p:embed/>
                </p:oleObj>
              </mc:Choice>
              <mc:Fallback>
                <p:oleObj name="Hoja de cálculo" r:id="rId4" imgW="7743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822673"/>
                        <a:ext cx="7848872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401130"/>
            <a:ext cx="8050759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1" y="5656163"/>
            <a:ext cx="829374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12810"/>
              </p:ext>
            </p:extLst>
          </p:nvPr>
        </p:nvGraphicFramePr>
        <p:xfrm>
          <a:off x="611560" y="1850107"/>
          <a:ext cx="784887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850107"/>
                        <a:ext cx="784887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317476"/>
            <a:ext cx="80637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733256"/>
            <a:ext cx="828092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12109"/>
              </p:ext>
            </p:extLst>
          </p:nvPr>
        </p:nvGraphicFramePr>
        <p:xfrm>
          <a:off x="611560" y="1769715"/>
          <a:ext cx="784887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Hoja de cálculo" r:id="rId4" imgW="7743757" imgH="3819615" progId="Excel.Sheet.8">
                  <p:embed/>
                </p:oleObj>
              </mc:Choice>
              <mc:Fallback>
                <p:oleObj name="Hoja de cálculo" r:id="rId4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69715"/>
                        <a:ext cx="784887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enero </a:t>
            </a:r>
            <a:r>
              <a:rPr lang="es-CL" sz="1600" b="1" dirty="0"/>
              <a:t>de </a:t>
            </a:r>
            <a:r>
              <a:rPr lang="es-CL" sz="1600" b="1" dirty="0" smtClean="0"/>
              <a:t>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$741.547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10%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11% al mes de enero.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$28.358 millones a enero, equivalentes a 0%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8% ($133.430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Bono Auge presentó desembolsos por </a:t>
            </a:r>
            <a:r>
              <a:rPr lang="es-CL" sz="1600" dirty="0" smtClean="0"/>
              <a:t>$545 </a:t>
            </a:r>
            <a:r>
              <a:rPr lang="es-CL" sz="1600" dirty="0"/>
              <a:t>millones, que equivalen a </a:t>
            </a:r>
            <a:r>
              <a:rPr lang="es-CL" sz="1600" dirty="0" smtClean="0"/>
              <a:t>16%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13% ($27.948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no presentó ejecución al mes de </a:t>
            </a:r>
            <a:r>
              <a:rPr lang="es-CL" sz="1600" dirty="0" smtClean="0"/>
              <a:t>enero, </a:t>
            </a:r>
            <a:r>
              <a:rPr lang="es-CL" sz="1600" dirty="0"/>
              <a:t>así como tampoco el Fondo Nacional de Investigación y Desarrollo en Salud, con recursos disponible por $521 </a:t>
            </a:r>
            <a:r>
              <a:rPr lang="es-CL" sz="1600" dirty="0" smtClean="0"/>
              <a:t>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7%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0%,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7% </a:t>
            </a:r>
            <a:r>
              <a:rPr lang="es-CL" sz="1600" dirty="0"/>
              <a:t>de gasto a </a:t>
            </a:r>
            <a:r>
              <a:rPr lang="es-CL" sz="1600" dirty="0" smtClean="0"/>
              <a:t>enero.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401130"/>
            <a:ext cx="8191053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656163"/>
            <a:ext cx="82681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7565"/>
              </p:ext>
            </p:extLst>
          </p:nvPr>
        </p:nvGraphicFramePr>
        <p:xfrm>
          <a:off x="539552" y="1850107"/>
          <a:ext cx="792088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50107"/>
                        <a:ext cx="792088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317476"/>
            <a:ext cx="809338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932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8508"/>
              </p:ext>
            </p:extLst>
          </p:nvPr>
        </p:nvGraphicFramePr>
        <p:xfrm>
          <a:off x="539553" y="1796380"/>
          <a:ext cx="8085582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Hoja de cálculo" r:id="rId4" imgW="7915343" imgH="4152810" progId="Excel.Sheet.8">
                  <p:embed/>
                </p:oleObj>
              </mc:Choice>
              <mc:Fallback>
                <p:oleObj name="Hoja de cálculo" r:id="rId4" imgW="7915343" imgH="415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96380"/>
                        <a:ext cx="8085582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01130"/>
            <a:ext cx="807627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3645024"/>
            <a:ext cx="828091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76521"/>
              </p:ext>
            </p:extLst>
          </p:nvPr>
        </p:nvGraphicFramePr>
        <p:xfrm>
          <a:off x="539553" y="1844824"/>
          <a:ext cx="792088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Hoja de cálculo" r:id="rId4" imgW="7905885" imgH="1705065" progId="Excel.Sheet.8">
                  <p:embed/>
                </p:oleObj>
              </mc:Choice>
              <mc:Fallback>
                <p:oleObj name="Hoja de cálculo" r:id="rId4" imgW="7905885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844824"/>
                        <a:ext cx="792088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58353" y="436510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99835"/>
              </p:ext>
            </p:extLst>
          </p:nvPr>
        </p:nvGraphicFramePr>
        <p:xfrm>
          <a:off x="611561" y="1772816"/>
          <a:ext cx="784887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Hoja de cálculo" r:id="rId4" imgW="7905885" imgH="2466885" progId="Excel.Sheet.8">
                  <p:embed/>
                </p:oleObj>
              </mc:Choice>
              <mc:Fallback>
                <p:oleObj name="Hoja de cálculo" r:id="rId4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772816"/>
                        <a:ext cx="7848872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</a:t>
            </a:r>
            <a:r>
              <a:rPr lang="es-CL" sz="18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6%, </a:t>
            </a:r>
            <a:r>
              <a:rPr lang="es-CL" sz="1600" dirty="0"/>
              <a:t>gastando un total de </a:t>
            </a:r>
            <a:r>
              <a:rPr lang="es-CL" sz="1600" dirty="0" smtClean="0"/>
              <a:t>$7.292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$2.093 </a:t>
            </a:r>
            <a:r>
              <a:rPr lang="es-CL" sz="1600" dirty="0"/>
              <a:t>millones desembolsados en el Subtítulo 33.01.004 Subsidio Fijo a la Construcción, que corresponde a uno de los pagos establecidos en el contrato de concesiones, que contempla el Primer Programa de Concesiones de Infraestructura Hospitalaria, Hospital de </a:t>
            </a:r>
            <a:r>
              <a:rPr lang="es-CL" sz="1600" dirty="0" smtClean="0"/>
              <a:t>Maipú y </a:t>
            </a:r>
            <a:r>
              <a:rPr lang="es-CL" sz="1600" dirty="0"/>
              <a:t>Hospital de La </a:t>
            </a:r>
            <a:r>
              <a:rPr lang="es-CL" sz="1600" dirty="0" smtClean="0"/>
              <a:t>Florida.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5%, </a:t>
            </a:r>
            <a:r>
              <a:rPr lang="es-CL" sz="1600" dirty="0"/>
              <a:t>con un gasto total de </a:t>
            </a:r>
            <a:r>
              <a:rPr lang="es-CL" sz="1600" dirty="0" smtClean="0"/>
              <a:t>$810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Respecto a las </a:t>
            </a:r>
            <a:r>
              <a:rPr lang="es-CL" sz="1600" b="1" dirty="0" smtClean="0"/>
              <a:t>Listas de Espera No GES</a:t>
            </a:r>
            <a:r>
              <a:rPr lang="es-CL" sz="1600" dirty="0" smtClean="0"/>
              <a:t>, para consulta de nueva especialidad alcanzó a 1.602.150 personas, y para Intervención Quirúrgica totalizó 268.570 personas en espera. En cuanto a los </a:t>
            </a:r>
            <a:r>
              <a:rPr lang="es-CL" sz="1600" b="1" dirty="0" smtClean="0"/>
              <a:t>Retrasos GES</a:t>
            </a:r>
            <a:r>
              <a:rPr lang="es-CL" sz="1600" dirty="0" smtClean="0"/>
              <a:t>, se informan a la fecha un total de 11.464 garantía de oportunidad retrasadas.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725144"/>
            <a:ext cx="824508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1" y="1533500"/>
            <a:ext cx="8068547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95380"/>
              </p:ext>
            </p:extLst>
          </p:nvPr>
        </p:nvGraphicFramePr>
        <p:xfrm>
          <a:off x="539552" y="1988840"/>
          <a:ext cx="8068547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68547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39552" y="4432027"/>
            <a:ext cx="82450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1" y="1334621"/>
            <a:ext cx="8068547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46809"/>
              </p:ext>
            </p:extLst>
          </p:nvPr>
        </p:nvGraphicFramePr>
        <p:xfrm>
          <a:off x="539553" y="1772816"/>
          <a:ext cx="7951986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Hoja de cálculo" r:id="rId5" imgW="7839143" imgH="2524035" progId="Excel.Sheet.8">
                  <p:embed/>
                </p:oleObj>
              </mc:Choice>
              <mc:Fallback>
                <p:oleObj name="Hoja de cálculo" r:id="rId5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3" y="1772816"/>
                        <a:ext cx="7951986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39552" y="4869160"/>
            <a:ext cx="82899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196752"/>
            <a:ext cx="81268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09350"/>
              </p:ext>
            </p:extLst>
          </p:nvPr>
        </p:nvGraphicFramePr>
        <p:xfrm>
          <a:off x="611560" y="1700808"/>
          <a:ext cx="79208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Hoja de cálculo" r:id="rId5" imgW="6877185" imgH="2924085" progId="Excel.Sheet.8">
                  <p:embed/>
                </p:oleObj>
              </mc:Choice>
              <mc:Fallback>
                <p:oleObj name="Hoja de cálculo" r:id="rId5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9208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39552" y="5157192"/>
            <a:ext cx="828092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1" y="1317476"/>
            <a:ext cx="810438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24819"/>
              </p:ext>
            </p:extLst>
          </p:nvPr>
        </p:nvGraphicFramePr>
        <p:xfrm>
          <a:off x="611560" y="1772816"/>
          <a:ext cx="792088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Hoja de cálculo" r:id="rId5" imgW="6877185" imgH="2905215" progId="Excel.Sheet.8">
                  <p:embed/>
                </p:oleObj>
              </mc:Choice>
              <mc:Fallback>
                <p:oleObj name="Hoja de cálculo" r:id="rId5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7920880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173460"/>
            <a:ext cx="8201487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589261"/>
              </p:ext>
            </p:extLst>
          </p:nvPr>
        </p:nvGraphicFramePr>
        <p:xfrm>
          <a:off x="539552" y="1540718"/>
          <a:ext cx="7992888" cy="476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Hoja de cálculo" r:id="rId4" imgW="7591357" imgH="5200650" progId="Excel.Sheet.8">
                  <p:embed/>
                </p:oleObj>
              </mc:Choice>
              <mc:Fallback>
                <p:oleObj name="Hoja de cálculo" r:id="rId4" imgW="75913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40718"/>
                        <a:ext cx="7992888" cy="476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01130"/>
            <a:ext cx="820148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539552" y="5656163"/>
            <a:ext cx="816453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08846"/>
              </p:ext>
            </p:extLst>
          </p:nvPr>
        </p:nvGraphicFramePr>
        <p:xfrm>
          <a:off x="539551" y="1831057"/>
          <a:ext cx="807627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1831057"/>
                        <a:ext cx="8076273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1132</Words>
  <Application>Microsoft Office PowerPoint</Application>
  <PresentationFormat>Presentación en pantalla (4:3)</PresentationFormat>
  <Paragraphs>103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8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ENERO DE 2017 PARTIDA 16: MINISTERIO DE SALUD</vt:lpstr>
      <vt:lpstr>Ejecución Presupuestaria de Gastos Acumulada al Mes de Enero de 2017  Ministerio de Salud</vt:lpstr>
      <vt:lpstr>Ejecución Presupuestaria de Gastos Acumulada al Mes de Enero de 2017  Ministerio de Salud</vt:lpstr>
      <vt:lpstr>Ejecución Presupuestaria de Gastos Acumulada al Mes de Enero de 2017  Partida 16 Ministerio de Salud</vt:lpstr>
      <vt:lpstr>Ejecución Presupuestaria de Gastos Acumulada al Mes de Enero  de 2017  Partida 16 Resumen por Capítulos</vt:lpstr>
      <vt:lpstr>Ejecución Presupuestaria de Gastos Acumulada al Mes de Enero de 2017  Partida 16 Resumen por Capítulos Regionalizados</vt:lpstr>
      <vt:lpstr>Ejecución Presupuestaria de Gastos Acumulada al Mes de Enero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160</cp:revision>
  <cp:lastPrinted>2016-09-09T18:41:06Z</cp:lastPrinted>
  <dcterms:created xsi:type="dcterms:W3CDTF">2016-06-23T13:38:47Z</dcterms:created>
  <dcterms:modified xsi:type="dcterms:W3CDTF">2017-06-07T21:35:24Z</dcterms:modified>
</cp:coreProperties>
</file>