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31"/>
  </p:notesMasterIdLst>
  <p:handoutMasterIdLst>
    <p:handoutMasterId r:id="rId32"/>
  </p:handoutMasterIdLst>
  <p:sldIdLst>
    <p:sldId id="256" r:id="rId10"/>
    <p:sldId id="298" r:id="rId11"/>
    <p:sldId id="299" r:id="rId12"/>
    <p:sldId id="264" r:id="rId13"/>
    <p:sldId id="263" r:id="rId14"/>
    <p:sldId id="265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10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09-06-2017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09-06-2017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09-06-2017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09-06-2017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09-06-2017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09-06-2017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09-06-2017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09-06-2017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09-06-2017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09-06-2017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09-06-2017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09-06-2017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09-06-2017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09-06-2017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09-06-2017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09-06-2017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09-06-2017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64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7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6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37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09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59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9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09-06-2017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17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76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04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61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26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98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8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89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60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8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09-06-2017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68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83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87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952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215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70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9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4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57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0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09-06-2017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778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308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089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85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038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886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43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30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2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3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09-06-2017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465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262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942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268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833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123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005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7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3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7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09-06-2017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40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535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633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508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09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500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357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097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3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09-06-2017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33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433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263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078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697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035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101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061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407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2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09-06-2017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06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83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888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438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788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104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988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948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497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0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oleObject" Target="../embeddings/oleObject8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oleObject" Target="../embeddings/oleObject9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09-06-2017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09-06-2017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0244876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693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948436639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1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3519245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351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2403228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53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87525461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330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2028122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28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615432390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961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7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8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0.emf"/><Relationship Id="rId4" Type="http://schemas.openxmlformats.org/officeDocument/2006/relationships/oleObject" Target="../embeddings/Hoja_de_c_lculo_de_Microsoft_Excel_97-20039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1.emf"/><Relationship Id="rId4" Type="http://schemas.openxmlformats.org/officeDocument/2006/relationships/oleObject" Target="../embeddings/Hoja_de_c_lculo_de_Microsoft_Excel_97-200310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2.emf"/><Relationship Id="rId4" Type="http://schemas.openxmlformats.org/officeDocument/2006/relationships/oleObject" Target="../embeddings/Hoja_de_c_lculo_de_Microsoft_Excel_97-200311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3.emf"/><Relationship Id="rId4" Type="http://schemas.openxmlformats.org/officeDocument/2006/relationships/oleObject" Target="../embeddings/Hoja_de_c_lculo_de_Microsoft_Excel_97-200312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4.emf"/><Relationship Id="rId4" Type="http://schemas.openxmlformats.org/officeDocument/2006/relationships/oleObject" Target="../embeddings/Hoja_de_c_lculo_de_Microsoft_Excel_97-200313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5.emf"/><Relationship Id="rId4" Type="http://schemas.openxmlformats.org/officeDocument/2006/relationships/oleObject" Target="../embeddings/Hoja_de_c_lculo_de_Microsoft_Excel_97-200314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6.emf"/><Relationship Id="rId4" Type="http://schemas.openxmlformats.org/officeDocument/2006/relationships/oleObject" Target="../embeddings/Hoja_de_c_lculo_de_Microsoft_Excel_97-200315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7.emf"/><Relationship Id="rId4" Type="http://schemas.openxmlformats.org/officeDocument/2006/relationships/oleObject" Target="../embeddings/Hoja_de_c_lculo_de_Microsoft_Excel_97-200316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7.xls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8.xls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.emf"/><Relationship Id="rId4" Type="http://schemas.openxmlformats.org/officeDocument/2006/relationships/oleObject" Target="../embeddings/Hoja_de_c_lculo_de_Microsoft_Excel_97-2003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emf"/><Relationship Id="rId5" Type="http://schemas.openxmlformats.org/officeDocument/2006/relationships/oleObject" Target="../embeddings/Hoja_de_c_lculo_de_Microsoft_Excel_97-20032.xls"/><Relationship Id="rId4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.emf"/><Relationship Id="rId4" Type="http://schemas.openxmlformats.org/officeDocument/2006/relationships/oleObject" Target="../embeddings/Hoja_de_c_lculo_de_Microsoft_Excel_97-20033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4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5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6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ENERO 2017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15: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Del TRABAJO Y SEGURIDAD SOCIAL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marzo de 20177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566124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Enero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04,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Dirección de Crédito Prendario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749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914734"/>
              </p:ext>
            </p:extLst>
          </p:nvPr>
        </p:nvGraphicFramePr>
        <p:xfrm>
          <a:off x="609722" y="1816171"/>
          <a:ext cx="7820025" cy="3749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3" name="Hoja de cálculo" r:id="rId4" imgW="7819957" imgH="3533865" progId="Excel.Sheet.8">
                  <p:embed/>
                </p:oleObj>
              </mc:Choice>
              <mc:Fallback>
                <p:oleObj name="Hoja de cálculo" r:id="rId4" imgW="78199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722" y="1816171"/>
                        <a:ext cx="7820025" cy="3749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07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7956" y="645333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Enero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05,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Servicio Nacional de Capacitación y Empleo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383495"/>
              </p:ext>
            </p:extLst>
          </p:nvPr>
        </p:nvGraphicFramePr>
        <p:xfrm>
          <a:off x="398485" y="1682016"/>
          <a:ext cx="8496300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7" name="Hoja de cálculo" r:id="rId4" imgW="8496300" imgH="4734015" progId="Excel.Sheet.8">
                  <p:embed/>
                </p:oleObj>
              </mc:Choice>
              <mc:Fallback>
                <p:oleObj name="Hoja de cálculo" r:id="rId4" imgW="8496300" imgH="47340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8485" y="1682016"/>
                        <a:ext cx="8496300" cy="473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445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6667" y="5229200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06,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Superintendencia de Seguridad Social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052889"/>
              </p:ext>
            </p:extLst>
          </p:nvPr>
        </p:nvGraphicFramePr>
        <p:xfrm>
          <a:off x="539552" y="1800224"/>
          <a:ext cx="7956748" cy="3356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0" name="Hoja de cálculo" r:id="rId4" imgW="7848600" imgH="3257550" progId="Excel.Sheet.8">
                  <p:embed/>
                </p:oleObj>
              </mc:Choice>
              <mc:Fallback>
                <p:oleObj name="Hoja de cálculo" r:id="rId4" imgW="7848600" imgH="32575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800224"/>
                        <a:ext cx="7956748" cy="3356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286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6667" y="5949280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07,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Superintendencia de Pensiones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2698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263421"/>
              </p:ext>
            </p:extLst>
          </p:nvPr>
        </p:nvGraphicFramePr>
        <p:xfrm>
          <a:off x="539553" y="1725200"/>
          <a:ext cx="7899596" cy="4080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4" name="Hoja de cálculo" r:id="rId4" imgW="7819957" imgH="3686175" progId="Excel.Sheet.8">
                  <p:embed/>
                </p:oleObj>
              </mc:Choice>
              <mc:Fallback>
                <p:oleObj name="Hoja de cálculo" r:id="rId4" imgW="7819957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3" y="1725200"/>
                        <a:ext cx="7899596" cy="4080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113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805264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Previsión Social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529411"/>
              </p:ext>
            </p:extLst>
          </p:nvPr>
        </p:nvGraphicFramePr>
        <p:xfrm>
          <a:off x="611188" y="1816100"/>
          <a:ext cx="7921625" cy="384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3" name="Hoja de cálculo" r:id="rId4" imgW="9724957" imgH="4448265" progId="Excel.Sheet.8">
                  <p:embed/>
                </p:oleObj>
              </mc:Choice>
              <mc:Fallback>
                <p:oleObj name="Hoja de cálculo" r:id="rId4" imgW="9724957" imgH="4448265" progId="Excel.Sheet.8">
                  <p:embed/>
                  <p:pic>
                    <p:nvPicPr>
                      <p:cNvPr id="0" name="8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816100"/>
                        <a:ext cx="7921625" cy="384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08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805264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Previsión Social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6078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423043"/>
              </p:ext>
            </p:extLst>
          </p:nvPr>
        </p:nvGraphicFramePr>
        <p:xfrm>
          <a:off x="611188" y="1887538"/>
          <a:ext cx="7848600" cy="384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8" name="Hoja de cálculo" r:id="rId4" imgW="9724957" imgH="4581435" progId="Excel.Sheet.8">
                  <p:embed/>
                </p:oleObj>
              </mc:Choice>
              <mc:Fallback>
                <p:oleObj name="Hoja de cálculo" r:id="rId4" imgW="9724957" imgH="4581435" progId="Excel.Sheet.8">
                  <p:embed/>
                  <p:pic>
                    <p:nvPicPr>
                      <p:cNvPr id="0" name="2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887538"/>
                        <a:ext cx="7848600" cy="384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2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Seguridad Laboral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3219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1667" y="6165304"/>
            <a:ext cx="828975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205778"/>
              </p:ext>
            </p:extLst>
          </p:nvPr>
        </p:nvGraphicFramePr>
        <p:xfrm>
          <a:off x="671513" y="1887537"/>
          <a:ext cx="7800975" cy="407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6" name="Hoja de cálculo" r:id="rId4" imgW="7801043" imgH="5067210" progId="Excel.Sheet.8">
                  <p:embed/>
                </p:oleObj>
              </mc:Choice>
              <mc:Fallback>
                <p:oleObj name="Hoja de cálculo" r:id="rId4" imgW="7801043" imgH="50672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1513" y="1887537"/>
                        <a:ext cx="7800975" cy="4075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505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250" y="5733256"/>
            <a:ext cx="822087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Caja de Previsión de la Defensa Nacional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090" y="138981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190470"/>
              </p:ext>
            </p:extLst>
          </p:nvPr>
        </p:nvGraphicFramePr>
        <p:xfrm>
          <a:off x="416590" y="1845156"/>
          <a:ext cx="8210799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8" name="Hoja de cálculo" r:id="rId4" imgW="8886757" imgH="3686175" progId="Excel.Sheet.8">
                  <p:embed/>
                </p:oleObj>
              </mc:Choice>
              <mc:Fallback>
                <p:oleObj name="Hoja de cálculo" r:id="rId4" imgW="8886757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6590" y="1845156"/>
                        <a:ext cx="8210799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39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112" y="5805264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Caja de Previsión de la Defensa Nacional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43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734384"/>
              </p:ext>
            </p:extLst>
          </p:nvPr>
        </p:nvGraphicFramePr>
        <p:xfrm>
          <a:off x="414336" y="1859670"/>
          <a:ext cx="8210799" cy="3873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3" name="Hoja de cálculo" r:id="rId4" imgW="8886757" imgH="3362415" progId="Excel.Sheet.8">
                  <p:embed/>
                </p:oleObj>
              </mc:Choice>
              <mc:Fallback>
                <p:oleObj name="Hoja de cálculo" r:id="rId4" imgW="8886757" imgH="33624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59670"/>
                        <a:ext cx="8210799" cy="3873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648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6667" y="5013176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Fondo de Medicina Curativa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7530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837828"/>
              </p:ext>
            </p:extLst>
          </p:nvPr>
        </p:nvGraphicFramePr>
        <p:xfrm>
          <a:off x="539552" y="1830641"/>
          <a:ext cx="7992888" cy="3060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4" name="Hoja de cálculo" r:id="rId4" imgW="7734300" imgH="2924085" progId="Excel.Sheet.8">
                  <p:embed/>
                </p:oleObj>
              </mc:Choice>
              <mc:Fallback>
                <p:oleObj name="Hoja de cálculo" r:id="rId4" imgW="7734300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830641"/>
                        <a:ext cx="7992888" cy="3060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986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Enero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/>
              <a:t>La ejecución acumulada al </a:t>
            </a:r>
            <a:r>
              <a:rPr lang="es-CL" sz="1600" b="1" dirty="0" smtClean="0"/>
              <a:t>mes de enero de 2017</a:t>
            </a:r>
            <a:r>
              <a:rPr lang="es-CL" sz="1600" dirty="0" smtClean="0"/>
              <a:t> </a:t>
            </a:r>
            <a:r>
              <a:rPr lang="es-CL" sz="1600" dirty="0"/>
              <a:t>de la Partida </a:t>
            </a:r>
            <a:r>
              <a:rPr lang="es-CL" sz="1600" dirty="0" smtClean="0"/>
              <a:t>15 </a:t>
            </a:r>
            <a:r>
              <a:rPr lang="es-CL" sz="1600" dirty="0"/>
              <a:t>Ministerio </a:t>
            </a:r>
            <a:r>
              <a:rPr lang="es-CL" sz="1600" dirty="0" smtClean="0"/>
              <a:t>del Trabajo y Previsión Social, </a:t>
            </a:r>
            <a:r>
              <a:rPr lang="es-CL" sz="1600" dirty="0"/>
              <a:t>finalizó en </a:t>
            </a:r>
            <a:r>
              <a:rPr lang="es-CL" sz="1600" dirty="0" smtClean="0"/>
              <a:t>$591.444 </a:t>
            </a:r>
            <a:r>
              <a:rPr lang="es-CL" sz="1600" dirty="0"/>
              <a:t>millones, equivalentes a un </a:t>
            </a:r>
            <a:r>
              <a:rPr lang="es-CL" sz="1600" dirty="0" smtClean="0"/>
              <a:t>8% </a:t>
            </a:r>
            <a:r>
              <a:rPr lang="es-CL" sz="1600" dirty="0"/>
              <a:t>del Presupuesto </a:t>
            </a:r>
            <a:r>
              <a:rPr lang="es-CL" sz="1600" dirty="0" smtClean="0"/>
              <a:t>Vigente.</a:t>
            </a:r>
            <a:endParaRPr lang="es-CL" sz="1600" dirty="0"/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En el </a:t>
            </a:r>
            <a:r>
              <a:rPr lang="es-CL" sz="1600" b="1" dirty="0" smtClean="0">
                <a:latin typeface="+mn-lt"/>
              </a:rPr>
              <a:t>Servicio de la Deuda, </a:t>
            </a:r>
            <a:r>
              <a:rPr lang="es-CL" sz="1600" dirty="0" smtClean="0">
                <a:latin typeface="+mn-lt"/>
              </a:rPr>
              <a:t>sin haber aumentado la disponibilidad de recursos, se dispuso de un gasto de $10.264 millones, que equivalen a una ejecución presupuestaria de un 463%, que principalmente se destinaron a la deuda flotante.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Pilar Solidario de la Reforma Previsional</a:t>
            </a:r>
            <a:r>
              <a:rPr lang="es-CL" sz="1600" dirty="0"/>
              <a:t>, la PBS de Vejez presentó una ejecución a enero de un </a:t>
            </a:r>
            <a:r>
              <a:rPr lang="es-CL" sz="1600" dirty="0" smtClean="0"/>
              <a:t>8,8%, </a:t>
            </a:r>
            <a:r>
              <a:rPr lang="es-CL" sz="1600" dirty="0"/>
              <a:t>con un total de recursos desembolsados de </a:t>
            </a:r>
            <a:r>
              <a:rPr lang="es-CL" sz="1600" dirty="0" smtClean="0"/>
              <a:t>$41.406 </a:t>
            </a:r>
            <a:r>
              <a:rPr lang="es-CL" sz="1600" dirty="0"/>
              <a:t>millones, y la PBS de Invalidez alcanzó un gasto de </a:t>
            </a:r>
            <a:r>
              <a:rPr lang="es-CL" sz="1600" dirty="0" smtClean="0"/>
              <a:t>$19.030 </a:t>
            </a:r>
            <a:r>
              <a:rPr lang="es-CL" sz="1600" dirty="0"/>
              <a:t>millones </a:t>
            </a:r>
            <a:r>
              <a:rPr lang="es-CL" sz="1600" dirty="0" smtClean="0"/>
              <a:t>(9% </a:t>
            </a:r>
            <a:r>
              <a:rPr lang="es-CL" sz="1600" dirty="0"/>
              <a:t>de ejecución</a:t>
            </a:r>
            <a:r>
              <a:rPr lang="es-CL" sz="1600" dirty="0" smtClean="0"/>
              <a:t>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b="1" dirty="0"/>
              <a:t>Programas de Empleo</a:t>
            </a:r>
            <a:r>
              <a:rPr lang="es-CL" sz="1600" dirty="0"/>
              <a:t>: el </a:t>
            </a:r>
            <a:r>
              <a:rPr lang="es-CL" sz="1600" dirty="0" smtClean="0"/>
              <a:t>PROEMPLEO </a:t>
            </a:r>
            <a:r>
              <a:rPr lang="es-CL" sz="1600" dirty="0"/>
              <a:t>alcanzó un </a:t>
            </a:r>
            <a:r>
              <a:rPr lang="es-CL" sz="1600" dirty="0" smtClean="0"/>
              <a:t>2,3% </a:t>
            </a:r>
            <a:r>
              <a:rPr lang="es-CL" sz="1600" dirty="0"/>
              <a:t>de ejecución presupuestaria sobre los recursos vigentes al mes de enero (con un gasto de </a:t>
            </a:r>
            <a:r>
              <a:rPr lang="es-CL" sz="1600" dirty="0" smtClean="0"/>
              <a:t>$348 </a:t>
            </a:r>
            <a:r>
              <a:rPr lang="es-CL" sz="1600" dirty="0"/>
              <a:t>millones); el Subsidio al Empleo (Ley N° 20.338) presentó un gasto total de </a:t>
            </a:r>
            <a:r>
              <a:rPr lang="es-CL" sz="1600" dirty="0" smtClean="0"/>
              <a:t>$1.494 </a:t>
            </a:r>
            <a:r>
              <a:rPr lang="es-CL" sz="1600" dirty="0"/>
              <a:t>millones, que significó un avance presupuestario de un </a:t>
            </a:r>
            <a:r>
              <a:rPr lang="es-CL" sz="1600" dirty="0" smtClean="0"/>
              <a:t>2%; </a:t>
            </a:r>
            <a:r>
              <a:rPr lang="es-CL" sz="1600" dirty="0"/>
              <a:t>y el Subsidio al Empleo de la Mujer (Ley N° 20.595) alcanzó un gasto total de </a:t>
            </a:r>
            <a:r>
              <a:rPr lang="es-CL" sz="1600" dirty="0" smtClean="0"/>
              <a:t>$911 mil.</a:t>
            </a:r>
            <a:endParaRPr lang="es-CL" sz="1600" dirty="0"/>
          </a:p>
          <a:p>
            <a:pPr algn="just"/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021288"/>
            <a:ext cx="830846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Dirección de Previsión de Carabineros de Chile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807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22144"/>
              </p:ext>
            </p:extLst>
          </p:nvPr>
        </p:nvGraphicFramePr>
        <p:xfrm>
          <a:off x="611560" y="1733897"/>
          <a:ext cx="7848871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7" name="Hoja de cálculo" r:id="rId3" imgW="7724843" imgH="4143375" progId="Excel.Sheet.8">
                  <p:embed/>
                </p:oleObj>
              </mc:Choice>
              <mc:Fallback>
                <p:oleObj name="Hoja de cálculo" r:id="rId3" imgW="7724843" imgH="41433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733897"/>
                        <a:ext cx="7848871" cy="414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35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Dirección de Previsión de Carabineros de Chile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58457" y="1437505"/>
            <a:ext cx="8229600" cy="3353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60801" y="6021288"/>
            <a:ext cx="8317867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484445"/>
              </p:ext>
            </p:extLst>
          </p:nvPr>
        </p:nvGraphicFramePr>
        <p:xfrm>
          <a:off x="414337" y="1844824"/>
          <a:ext cx="8173720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1" name="Hoja de cálculo" r:id="rId3" imgW="7724843" imgH="4133940" progId="Excel.Sheet.8">
                  <p:embed/>
                </p:oleObj>
              </mc:Choice>
              <mc:Fallback>
                <p:oleObj name="Hoja de cálculo" r:id="rId3" imgW="7724843" imgH="41339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844824"/>
                        <a:ext cx="8173720" cy="413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06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245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Previsión Social</a:t>
            </a:r>
            <a:r>
              <a:rPr lang="es-CL" sz="1600" dirty="0"/>
              <a:t>, el </a:t>
            </a:r>
            <a:r>
              <a:rPr lang="es-CL" sz="1600" b="1" dirty="0"/>
              <a:t>Fondo para la Educación Previsional</a:t>
            </a:r>
            <a:r>
              <a:rPr lang="es-CL" sz="1600" dirty="0"/>
              <a:t>, considerando las transferencias al sector privado, alcanzó una ejecución de un </a:t>
            </a:r>
            <a:r>
              <a:rPr lang="es-CL" sz="1600" dirty="0" smtClean="0"/>
              <a:t>1,4%; </a:t>
            </a:r>
            <a:r>
              <a:rPr lang="es-CL" sz="1600" dirty="0"/>
              <a:t>con </a:t>
            </a:r>
            <a:r>
              <a:rPr lang="es-CL" sz="1600" dirty="0" smtClean="0"/>
              <a:t>un gasto de $20 millones. </a:t>
            </a:r>
            <a:r>
              <a:rPr lang="es-CL" sz="1600" dirty="0"/>
              <a:t>Considerando las transferencias a otras entidades públicas, no </a:t>
            </a:r>
            <a:r>
              <a:rPr lang="es-CL" sz="1600" dirty="0" smtClean="0"/>
              <a:t>presentaron ejecución.</a:t>
            </a: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Servicio Nacional de Capacitación y Empleo</a:t>
            </a:r>
            <a:r>
              <a:rPr lang="es-CL" sz="1600" dirty="0"/>
              <a:t>, el </a:t>
            </a:r>
            <a:r>
              <a:rPr lang="es-CL" sz="1600" b="1" dirty="0"/>
              <a:t>Programa Más Capaz</a:t>
            </a:r>
            <a:r>
              <a:rPr lang="es-CL" sz="1600" dirty="0"/>
              <a:t> desembolsó recursos por </a:t>
            </a:r>
            <a:r>
              <a:rPr lang="es-CL" sz="1600" dirty="0" smtClean="0"/>
              <a:t>$10.936 </a:t>
            </a:r>
            <a:r>
              <a:rPr lang="es-CL" sz="1600" dirty="0"/>
              <a:t>millones (</a:t>
            </a:r>
            <a:r>
              <a:rPr lang="es-CL" sz="1600" dirty="0" smtClean="0"/>
              <a:t>18% </a:t>
            </a:r>
            <a:r>
              <a:rPr lang="es-CL" sz="1600" dirty="0"/>
              <a:t>de ejecución </a:t>
            </a:r>
            <a:r>
              <a:rPr lang="es-CL" sz="1600" dirty="0" smtClean="0"/>
              <a:t>presupuestaria. 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Servicio Nacional de Capacitación y Empleo</a:t>
            </a:r>
            <a:r>
              <a:rPr lang="es-CL" sz="1600" dirty="0"/>
              <a:t>, el porcentaje de ejecución fue un </a:t>
            </a:r>
            <a:r>
              <a:rPr lang="es-CL" sz="1600" dirty="0" smtClean="0"/>
              <a:t>6%, con un total gastado de $16.788 millones. </a:t>
            </a:r>
            <a:r>
              <a:rPr lang="es-CL" sz="1600" dirty="0"/>
              <a:t>El gasto en la deuda flotante totalizó </a:t>
            </a:r>
            <a:r>
              <a:rPr lang="es-CL" sz="1600" dirty="0" smtClean="0"/>
              <a:t>$2.2487 </a:t>
            </a:r>
            <a:r>
              <a:rPr lang="es-CL" sz="1600" dirty="0"/>
              <a:t>millones, con un presupuesto vigente de </a:t>
            </a:r>
            <a:r>
              <a:rPr lang="es-CL" sz="1600" dirty="0" smtClean="0"/>
              <a:t>$2 millones.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del Trabajo</a:t>
            </a:r>
            <a:r>
              <a:rPr lang="es-CL" sz="1600" dirty="0"/>
              <a:t>, los programas: </a:t>
            </a:r>
            <a:r>
              <a:rPr lang="es-CL" sz="1600" b="1" dirty="0"/>
              <a:t>Diálogo Social</a:t>
            </a:r>
            <a:r>
              <a:rPr lang="es-CL" sz="1600" dirty="0"/>
              <a:t>, con recursos aprobados por </a:t>
            </a:r>
            <a:r>
              <a:rPr lang="es-CL" sz="1600" dirty="0" smtClean="0"/>
              <a:t>$407 </a:t>
            </a:r>
            <a:r>
              <a:rPr lang="es-CL" sz="1600" dirty="0"/>
              <a:t>millones, </a:t>
            </a:r>
            <a:r>
              <a:rPr lang="es-CL" sz="1600" dirty="0" smtClean="0"/>
              <a:t>no tuvo ejecución presupuestaria. </a:t>
            </a:r>
            <a:r>
              <a:rPr lang="es-CL" sz="1600" dirty="0"/>
              <a:t>El </a:t>
            </a:r>
            <a:r>
              <a:rPr lang="es-CL" sz="1600" b="1" dirty="0"/>
              <a:t>Fondo de Formación Sindical y Relaciones Laborales Colaborativas</a:t>
            </a:r>
            <a:r>
              <a:rPr lang="es-CL" sz="1600" dirty="0"/>
              <a:t>, con un presupuesto de </a:t>
            </a:r>
            <a:r>
              <a:rPr lang="es-CL" sz="1600" dirty="0" smtClean="0"/>
              <a:t>$1.022 </a:t>
            </a:r>
            <a:r>
              <a:rPr lang="es-CL" sz="1600" dirty="0"/>
              <a:t>millones, no tuvo ejecución presupuestaria</a:t>
            </a:r>
            <a:r>
              <a:rPr lang="es-CL" sz="1600" dirty="0" smtClean="0"/>
              <a:t>.</a:t>
            </a: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Enero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5013176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966356"/>
              </p:ext>
            </p:extLst>
          </p:nvPr>
        </p:nvGraphicFramePr>
        <p:xfrm>
          <a:off x="539552" y="1916832"/>
          <a:ext cx="7920880" cy="3024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9" name="Hoja de cálculo" r:id="rId4" imgW="7134157" imgH="2476590" progId="Excel.Sheet.8">
                  <p:embed/>
                </p:oleObj>
              </mc:Choice>
              <mc:Fallback>
                <p:oleObj name="Hoja de cálculo" r:id="rId4" imgW="7134157" imgH="24765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916832"/>
                        <a:ext cx="7920880" cy="3024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Enero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15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14458" y="519573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67500" y="136240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356042"/>
              </p:ext>
            </p:extLst>
          </p:nvPr>
        </p:nvGraphicFramePr>
        <p:xfrm>
          <a:off x="539552" y="1843088"/>
          <a:ext cx="8057548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3" name="Hoja de cálculo" r:id="rId5" imgW="7734300" imgH="3171825" progId="Excel.Sheet.8">
                  <p:embed/>
                </p:oleObj>
              </mc:Choice>
              <mc:Fallback>
                <p:oleObj name="Hoja de cálculo" r:id="rId5" imgW="7734300" imgH="31718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552" y="1843088"/>
                        <a:ext cx="8057548" cy="317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08" y="594928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Enero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01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Subsecretaría del Trabajo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6915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517809"/>
              </p:ext>
            </p:extLst>
          </p:nvPr>
        </p:nvGraphicFramePr>
        <p:xfrm>
          <a:off x="539551" y="1856470"/>
          <a:ext cx="8066963" cy="3948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8" name="Hoja de cálculo" r:id="rId4" imgW="7839143" imgH="3686175" progId="Excel.Sheet.8">
                  <p:embed/>
                </p:oleObj>
              </mc:Choice>
              <mc:Fallback>
                <p:oleObj name="Hoja de cálculo" r:id="rId4" imgW="7839143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1" y="1856470"/>
                        <a:ext cx="8066963" cy="3948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544522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Enero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03: PROEMPLEO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25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968123"/>
              </p:ext>
            </p:extLst>
          </p:nvPr>
        </p:nvGraphicFramePr>
        <p:xfrm>
          <a:off x="509588" y="1662113"/>
          <a:ext cx="8124825" cy="3711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1" name="Hoja de cálculo" r:id="rId4" imgW="8124757" imgH="3533865" progId="Excel.Sheet.8">
                  <p:embed/>
                </p:oleObj>
              </mc:Choice>
              <mc:Fallback>
                <p:oleObj name="Hoja de cálculo" r:id="rId4" imgW="81247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9588" y="1662113"/>
                        <a:ext cx="8124825" cy="3711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34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73325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Enero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02,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Dirección del Trabajo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022587"/>
              </p:ext>
            </p:extLst>
          </p:nvPr>
        </p:nvGraphicFramePr>
        <p:xfrm>
          <a:off x="539552" y="1700808"/>
          <a:ext cx="7920880" cy="396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5" name="Hoja de cálculo" r:id="rId4" imgW="7581900" imgH="3533865" progId="Excel.Sheet.8">
                  <p:embed/>
                </p:oleObj>
              </mc:Choice>
              <mc:Fallback>
                <p:oleObj name="Hoja de cálculo" r:id="rId4" imgW="7581900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700808"/>
                        <a:ext cx="7920880" cy="3960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81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2135" y="544522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Enero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03,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Subsecretaría de Previsión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403711"/>
              </p:ext>
            </p:extLst>
          </p:nvPr>
        </p:nvGraphicFramePr>
        <p:xfrm>
          <a:off x="552450" y="1814513"/>
          <a:ext cx="8039100" cy="3558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9" name="Hoja de cálculo" r:id="rId4" imgW="8039100" imgH="3228975" progId="Excel.Sheet.8">
                  <p:embed/>
                </p:oleObj>
              </mc:Choice>
              <mc:Fallback>
                <p:oleObj name="Hoja de cálculo" r:id="rId4" imgW="8039100" imgH="32289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2450" y="1814513"/>
                        <a:ext cx="8039100" cy="35587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60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2768</TotalTime>
  <Words>1006</Words>
  <Application>Microsoft Office PowerPoint</Application>
  <PresentationFormat>Presentación en pantalla (4:3)</PresentationFormat>
  <Paragraphs>94</Paragraphs>
  <Slides>21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9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21</vt:i4>
      </vt:variant>
    </vt:vector>
  </HeadingPairs>
  <TitlesOfParts>
    <vt:vector size="33" baseType="lpstr">
      <vt:lpstr>1_Tema de Office</vt:lpstr>
      <vt:lpstr>Tema de Office</vt:lpstr>
      <vt:lpstr>2_Tema de Office</vt:lpstr>
      <vt:lpstr>3_Tema de Office</vt:lpstr>
      <vt:lpstr>4_Tema de Office</vt:lpstr>
      <vt:lpstr>5_Tema de Office</vt:lpstr>
      <vt:lpstr>6_Tema de Office</vt:lpstr>
      <vt:lpstr>7_Tema de Office</vt:lpstr>
      <vt:lpstr>8_Tema de Office</vt:lpstr>
      <vt:lpstr>Imagen de mapa de bits</vt:lpstr>
      <vt:lpstr>Hoja de cálculo</vt:lpstr>
      <vt:lpstr>Hoja de cálculo de Microsoft Excel 97-2003</vt:lpstr>
      <vt:lpstr>EJECUCIÓN PRESUPUESTARIA DE GASTOS ACUMULADA AL MES DE ENERO 2017 PARTIDA 15: MINISTERIO Del TRABAJO Y SEGURIDAD SOCIAL</vt:lpstr>
      <vt:lpstr>Ejecución Presupuestaria de Gastos Acumulada al Mes de Enero de 2017  Ministerio del Trabajo y Seguridad Social</vt:lpstr>
      <vt:lpstr>Ejecución Presupuestaria de Gastos Acumulada al Mes de Enero de 2017  Ministerio del Trabajo y Seguridad Social</vt:lpstr>
      <vt:lpstr>Ejecución Presupuestaria de Gastos Acumulada al Mes de Enero de 2017  Partida 15 Ministerio del Trabajo y Seguridad Social</vt:lpstr>
      <vt:lpstr>Ejecución Presupuestaria de Gastos Acumulada al Mes de Enero de 2017  Partida 15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160</cp:revision>
  <cp:lastPrinted>2016-07-04T14:42:46Z</cp:lastPrinted>
  <dcterms:created xsi:type="dcterms:W3CDTF">2016-06-23T13:38:47Z</dcterms:created>
  <dcterms:modified xsi:type="dcterms:W3CDTF">2017-06-09T13:32:57Z</dcterms:modified>
</cp:coreProperties>
</file>