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1"/>
  </p:notesMasterIdLst>
  <p:sldIdLst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-132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0" Type="http://schemas.openxmlformats.org/officeDocument/2006/relationships/slide" Target="slides/slide3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09-06-2017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7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44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0107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438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7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8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4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vmlDrawing" Target="../drawings/vmlDrawing17.v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oleObject" Target="../embeddings/oleObject17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3140936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8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9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10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1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5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6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7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8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9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20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2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4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5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6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7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ENERO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marzo 2017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94928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351566"/>
              </p:ext>
            </p:extLst>
          </p:nvPr>
        </p:nvGraphicFramePr>
        <p:xfrm>
          <a:off x="539553" y="1600547"/>
          <a:ext cx="7920880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Hoja de cálculo" r:id="rId4" imgW="7858057" imgH="4276815" progId="Excel.Sheet.8">
                  <p:embed/>
                </p:oleObj>
              </mc:Choice>
              <mc:Fallback>
                <p:oleObj name="Hoja de cálculo" r:id="rId4" imgW="78580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00547"/>
                        <a:ext cx="7920880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60" y="6069929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556398"/>
              </p:ext>
            </p:extLst>
          </p:nvPr>
        </p:nvGraphicFramePr>
        <p:xfrm>
          <a:off x="539552" y="1582638"/>
          <a:ext cx="8054423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Hoja de cálculo" r:id="rId4" imgW="7858057" imgH="4438560" progId="Excel.Sheet.8">
                  <p:embed/>
                </p:oleObj>
              </mc:Choice>
              <mc:Fallback>
                <p:oleObj name="Hoja de cálculo" r:id="rId4" imgW="7858057" imgH="4438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582638"/>
                        <a:ext cx="8054423" cy="443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717032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40551"/>
              </p:ext>
            </p:extLst>
          </p:nvPr>
        </p:nvGraphicFramePr>
        <p:xfrm>
          <a:off x="539552" y="1844824"/>
          <a:ext cx="8054423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Hoja de cálculo" r:id="rId4" imgW="7858057" imgH="1847940" progId="Excel.Sheet.8">
                  <p:embed/>
                </p:oleObj>
              </mc:Choice>
              <mc:Fallback>
                <p:oleObj name="Hoja de cálculo" r:id="rId4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44824"/>
                        <a:ext cx="8054423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938"/>
              </p:ext>
            </p:extLst>
          </p:nvPr>
        </p:nvGraphicFramePr>
        <p:xfrm>
          <a:off x="539553" y="1674862"/>
          <a:ext cx="792088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Hoja de cálculo" r:id="rId4" imgW="7858057" imgH="2762340" progId="Excel.Sheet.8">
                  <p:embed/>
                </p:oleObj>
              </mc:Choice>
              <mc:Fallback>
                <p:oleObj name="Hoja de cálculo" r:id="rId4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74862"/>
                        <a:ext cx="7920880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314617"/>
              </p:ext>
            </p:extLst>
          </p:nvPr>
        </p:nvGraphicFramePr>
        <p:xfrm>
          <a:off x="467545" y="1683246"/>
          <a:ext cx="7992888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683246"/>
                        <a:ext cx="7992888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133376"/>
              </p:ext>
            </p:extLst>
          </p:nvPr>
        </p:nvGraphicFramePr>
        <p:xfrm>
          <a:off x="539553" y="1700014"/>
          <a:ext cx="792088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0014"/>
                        <a:ext cx="792088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69361"/>
              </p:ext>
            </p:extLst>
          </p:nvPr>
        </p:nvGraphicFramePr>
        <p:xfrm>
          <a:off x="539553" y="1827262"/>
          <a:ext cx="792088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827262"/>
                        <a:ext cx="792088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4071987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337574"/>
              </p:ext>
            </p:extLst>
          </p:nvPr>
        </p:nvGraphicFramePr>
        <p:xfrm>
          <a:off x="467545" y="1700014"/>
          <a:ext cx="79928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700014"/>
                        <a:ext cx="7992888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440139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68621"/>
              </p:ext>
            </p:extLst>
          </p:nvPr>
        </p:nvGraphicFramePr>
        <p:xfrm>
          <a:off x="539553" y="1696566"/>
          <a:ext cx="792088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Hoja de cálculo" r:id="rId4" imgW="7858057" imgH="3676740" progId="Excel.Sheet.8">
                  <p:embed/>
                </p:oleObj>
              </mc:Choice>
              <mc:Fallback>
                <p:oleObj name="Hoja de cálculo" r:id="rId4" imgW="7858057" imgH="3676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96566"/>
                        <a:ext cx="7920880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71987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928889"/>
              </p:ext>
            </p:extLst>
          </p:nvPr>
        </p:nvGraphicFramePr>
        <p:xfrm>
          <a:off x="539553" y="1700014"/>
          <a:ext cx="792088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700014"/>
                        <a:ext cx="792088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Enero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La Ejecución del Ministerio,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en el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mes 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Enero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$41.298 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7%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En cuanto a las </a:t>
            </a:r>
            <a:r>
              <a:rPr lang="es-MX" sz="1600" b="1" dirty="0" smtClean="0">
                <a:solidFill>
                  <a:prstClr val="black"/>
                </a:solidFill>
                <a:ea typeface="+mn-ea"/>
                <a:cs typeface="+mn-cs"/>
              </a:rPr>
              <a:t>modificaciones presupuestaria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, se observó un aumento de $832 millones en el Programa Áreas Silvestres Protegidas de la Corporación Nacional Forestal.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$6.331 y una agregación de $832 millones, no presentan avance presupuestario.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 deuda flotante, correspondiente a los recursos para cancelar obligaciones contraídas en el ejercicio presupuestario anterior, ejecutaron un total de $15.145 millones. Es importante señalar que la Ley inicial no contempló presupuesto para estas obligaciones, ni tampoco se han observado Decretos modificatorios del presupuesto inicial.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$9.365 millones (3% del presupuesto vigente</a:t>
            </a:r>
            <a:r>
              <a:rPr lang="es-CL" sz="1600" dirty="0">
                <a:solidFill>
                  <a:prstClr val="black"/>
                </a:solidFill>
              </a:rPr>
              <a:t>), donde el Sistema de Incentivos Ley N° </a:t>
            </a:r>
            <a:r>
              <a:rPr lang="es-CL" sz="1600" dirty="0" smtClean="0">
                <a:solidFill>
                  <a:prstClr val="black"/>
                </a:solidFill>
              </a:rPr>
              <a:t>20.412 ejecutó un 0,2% de </a:t>
            </a:r>
            <a:r>
              <a:rPr lang="es-CL" sz="1600" dirty="0">
                <a:solidFill>
                  <a:prstClr val="black"/>
                </a:solidFill>
              </a:rPr>
              <a:t>sus recursos, el Programa de Desarrollo de Acción </a:t>
            </a:r>
            <a:r>
              <a:rPr lang="es-CL" sz="1600" dirty="0" smtClean="0">
                <a:solidFill>
                  <a:prstClr val="black"/>
                </a:solidFill>
              </a:rPr>
              <a:t>Local un 10% para transferencias corrientes y un 1% para transferencias de capital, y los proyectos de inversión, un 0%. 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93608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756739"/>
              </p:ext>
            </p:extLst>
          </p:nvPr>
        </p:nvGraphicFramePr>
        <p:xfrm>
          <a:off x="539553" y="1649710"/>
          <a:ext cx="7920880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Hoja de cálculo" r:id="rId4" imgW="7858057" imgH="3219540" progId="Excel.Sheet.8">
                  <p:embed/>
                </p:oleObj>
              </mc:Choice>
              <mc:Fallback>
                <p:oleObj name="Hoja de cálculo" r:id="rId4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49710"/>
                        <a:ext cx="7920880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6001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82079"/>
              </p:ext>
            </p:extLst>
          </p:nvPr>
        </p:nvGraphicFramePr>
        <p:xfrm>
          <a:off x="539553" y="1683246"/>
          <a:ext cx="792088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Hoja de cálculo" r:id="rId4" imgW="7858057" imgH="2609760" progId="Excel.Sheet.8">
                  <p:embed/>
                </p:oleObj>
              </mc:Choice>
              <mc:Fallback>
                <p:oleObj name="Hoja de cálculo" r:id="rId4" imgW="7858057" imgH="26097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83246"/>
                        <a:ext cx="7920880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798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08605"/>
              </p:ext>
            </p:extLst>
          </p:nvPr>
        </p:nvGraphicFramePr>
        <p:xfrm>
          <a:off x="539553" y="1669926"/>
          <a:ext cx="792088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Hoja de cálculo" r:id="rId4" imgW="7858057" imgH="1543050" progId="Excel.Sheet.8">
                  <p:embed/>
                </p:oleObj>
              </mc:Choice>
              <mc:Fallback>
                <p:oleObj name="Hoja de cálculo" r:id="rId4" imgW="7858057" imgH="1543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669926"/>
                        <a:ext cx="7920880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237312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198155"/>
              </p:ext>
            </p:extLst>
          </p:nvPr>
        </p:nvGraphicFramePr>
        <p:xfrm>
          <a:off x="539553" y="1484784"/>
          <a:ext cx="7920880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Hoja de cálculo" r:id="rId4" imgW="7858057" imgH="4743450" progId="Excel.Sheet.8">
                  <p:embed/>
                </p:oleObj>
              </mc:Choice>
              <mc:Fallback>
                <p:oleObj name="Hoja de cálculo" r:id="rId4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484784"/>
                        <a:ext cx="7920880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Enero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74868"/>
              </p:ext>
            </p:extLst>
          </p:nvPr>
        </p:nvGraphicFramePr>
        <p:xfrm>
          <a:off x="611560" y="1700808"/>
          <a:ext cx="7776864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Hoja de cálculo" r:id="rId4" imgW="7410585" imgH="2581185" progId="Excel.Sheet.8">
                  <p:embed/>
                </p:oleObj>
              </mc:Choice>
              <mc:Fallback>
                <p:oleObj name="Hoja de cálculo" r:id="rId4" imgW="7410585" imgH="25811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700808"/>
                        <a:ext cx="7776864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Enero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29246"/>
              </p:ext>
            </p:extLst>
          </p:nvPr>
        </p:nvGraphicFramePr>
        <p:xfrm>
          <a:off x="467545" y="1579984"/>
          <a:ext cx="8136904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Hoja de cálculo" r:id="rId5" imgW="8886757" imgH="3505290" progId="Excel.Sheet.8">
                  <p:embed/>
                </p:oleObj>
              </mc:Choice>
              <mc:Fallback>
                <p:oleObj name="Hoja de cálculo" r:id="rId5" imgW="8886757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5" y="1579984"/>
                        <a:ext cx="8136904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6309320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60" y="1412776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646069"/>
              </p:ext>
            </p:extLst>
          </p:nvPr>
        </p:nvGraphicFramePr>
        <p:xfrm>
          <a:off x="611560" y="1789137"/>
          <a:ext cx="7848871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Hoja de cálculo" r:id="rId4" imgW="7762943" imgH="4448265" progId="Excel.Sheet.8">
                  <p:embed/>
                </p:oleObj>
              </mc:Choice>
              <mc:Fallback>
                <p:oleObj name="Hoja de cálculo" r:id="rId4" imgW="77629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789137"/>
                        <a:ext cx="7848871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3933056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258843"/>
              </p:ext>
            </p:extLst>
          </p:nvPr>
        </p:nvGraphicFramePr>
        <p:xfrm>
          <a:off x="539552" y="1700808"/>
          <a:ext cx="7992887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Hoja de cálculo" r:id="rId4" imgW="7762943" imgH="2143125" progId="Excel.Sheet.8">
                  <p:embed/>
                </p:oleObj>
              </mc:Choice>
              <mc:Fallback>
                <p:oleObj name="Hoja de cálculo" r:id="rId4" imgW="7762943" imgH="21431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7992887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446258"/>
              </p:ext>
            </p:extLst>
          </p:nvPr>
        </p:nvGraphicFramePr>
        <p:xfrm>
          <a:off x="611560" y="1916832"/>
          <a:ext cx="7848872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Hoja de cálculo" r:id="rId4" imgW="7562985" imgH="2657475" progId="Excel.Sheet.8">
                  <p:embed/>
                </p:oleObj>
              </mc:Choice>
              <mc:Fallback>
                <p:oleObj name="Hoja de cálculo" r:id="rId4" imgW="7562985" imgH="26574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916832"/>
                        <a:ext cx="7848872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5152107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267425"/>
              </p:ext>
            </p:extLst>
          </p:nvPr>
        </p:nvGraphicFramePr>
        <p:xfrm>
          <a:off x="539552" y="1703809"/>
          <a:ext cx="8054423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Hoja de cálculo" r:id="rId4" imgW="8020185" imgH="3381285" progId="Excel.Sheet.8">
                  <p:embed/>
                </p:oleObj>
              </mc:Choice>
              <mc:Fallback>
                <p:oleObj name="Hoja de cálculo" r:id="rId4" imgW="8020185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3809"/>
                        <a:ext cx="8054423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655" y="630932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Enero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353278"/>
              </p:ext>
            </p:extLst>
          </p:nvPr>
        </p:nvGraphicFramePr>
        <p:xfrm>
          <a:off x="539553" y="1597045"/>
          <a:ext cx="7920880" cy="471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Hoja de cálculo" r:id="rId4" imgW="7858057" imgH="5200650" progId="Excel.Sheet.8">
                  <p:embed/>
                </p:oleObj>
              </mc:Choice>
              <mc:Fallback>
                <p:oleObj name="Hoja de cálculo" r:id="rId4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3" y="1597045"/>
                        <a:ext cx="7920880" cy="471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929</Words>
  <Application>Microsoft Office PowerPoint</Application>
  <PresentationFormat>Presentación en pantalla (4:3)</PresentationFormat>
  <Paragraphs>100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17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42" baseType="lpstr">
      <vt:lpstr>1_Tema de Office</vt:lpstr>
      <vt:lpstr>16_Tema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</vt:lpstr>
      <vt:lpstr>EJECUCIÓN PRESUPUESTARIA DE GASTOS ACUMULADA AL MES DE ENERO DE 2017 PARTIDA 13: MINISTERIO DE AGRICULTURA</vt:lpstr>
      <vt:lpstr>Ejecución Presupuestaria de Gastos Acumulada al Mes de Enero de 2017  Ministerio de Agricultura</vt:lpstr>
      <vt:lpstr>Ejecución Presupuestaria de Gastos Acumulada al Mes de Enero de 2017  Partida 13 Ministerio de Agricultura</vt:lpstr>
      <vt:lpstr>Ejecución Presupuestaria de Gastos Acumulada al Mes de  Enero de 2017 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33</cp:revision>
  <cp:lastPrinted>2016-08-05T21:17:59Z</cp:lastPrinted>
  <dcterms:created xsi:type="dcterms:W3CDTF">2016-08-05T20:56:34Z</dcterms:created>
  <dcterms:modified xsi:type="dcterms:W3CDTF">2017-06-09T13:42:17Z</dcterms:modified>
</cp:coreProperties>
</file>