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7"/>
  </p:notesMasterIdLst>
  <p:handoutMasterIdLst>
    <p:handoutMasterId r:id="rId38"/>
  </p:handoutMasterIdLst>
  <p:sldIdLst>
    <p:sldId id="256" r:id="rId3"/>
    <p:sldId id="298" r:id="rId4"/>
    <p:sldId id="264" r:id="rId5"/>
    <p:sldId id="263" r:id="rId6"/>
    <p:sldId id="265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29" r:id="rId15"/>
    <p:sldId id="310" r:id="rId16"/>
    <p:sldId id="33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34" r:id="rId35"/>
    <p:sldId id="328" r:id="rId3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8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24-03-2017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24-03-2017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24-03-2017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24-03-2017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24-03-2017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24-03-2017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ENERO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628800"/>
            <a:ext cx="859155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700808"/>
            <a:ext cx="859155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988840"/>
            <a:ext cx="859155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700808"/>
            <a:ext cx="859155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81250"/>
            <a:ext cx="7941568" cy="2271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700808"/>
            <a:ext cx="8328223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556792"/>
            <a:ext cx="8280921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060848"/>
            <a:ext cx="8004265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1916833"/>
            <a:ext cx="6762750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795463"/>
            <a:ext cx="7124700" cy="415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</a:t>
            </a:r>
            <a:r>
              <a:rPr lang="es-CL" sz="1400" dirty="0" smtClean="0"/>
              <a:t>2017 </a:t>
            </a:r>
            <a:r>
              <a:rPr lang="es-CL" sz="1400" dirty="0"/>
              <a:t>el Ministerio de Educación (MINEDUC), contempla </a:t>
            </a:r>
            <a:r>
              <a:rPr lang="es-CL" sz="1400" dirty="0" smtClean="0"/>
              <a:t> </a:t>
            </a:r>
            <a:r>
              <a:rPr lang="es-CL" sz="1400" dirty="0"/>
              <a:t>como prioridades: se continuará</a:t>
            </a:r>
          </a:p>
          <a:p>
            <a:pPr algn="just"/>
            <a:r>
              <a:rPr lang="es-CL" sz="1400" dirty="0"/>
              <a:t>con los esfuerzos por fortalecer </a:t>
            </a:r>
            <a:r>
              <a:rPr lang="es-CL" sz="1400" dirty="0" smtClean="0"/>
              <a:t>la cobertura </a:t>
            </a:r>
            <a:r>
              <a:rPr lang="es-CL" sz="1400" dirty="0"/>
              <a:t>de educación </a:t>
            </a:r>
            <a:r>
              <a:rPr lang="es-CL" sz="1400" dirty="0" err="1"/>
              <a:t>parvularia</a:t>
            </a:r>
            <a:r>
              <a:rPr lang="es-CL" sz="1400" dirty="0"/>
              <a:t> </a:t>
            </a:r>
            <a:r>
              <a:rPr lang="es-CL" sz="1400" dirty="0" smtClean="0"/>
              <a:t>y posibilitar </a:t>
            </a:r>
            <a:r>
              <a:rPr lang="es-CL" sz="1400" dirty="0"/>
              <a:t>una educación de calidad</a:t>
            </a:r>
          </a:p>
          <a:p>
            <a:pPr algn="just"/>
            <a:r>
              <a:rPr lang="es-CL" sz="1400" dirty="0"/>
              <a:t>en los primeros años de vida; vigencia el Sistema de </a:t>
            </a:r>
            <a:r>
              <a:rPr lang="es-CL" sz="1400" dirty="0" smtClean="0"/>
              <a:t>Desarrollo Profesional </a:t>
            </a:r>
            <a:r>
              <a:rPr lang="es-CL" sz="1400" dirty="0"/>
              <a:t>Docente, que permitirá dignificar </a:t>
            </a:r>
            <a:r>
              <a:rPr lang="es-CL" sz="1400" dirty="0" smtClean="0"/>
              <a:t>la docencia</a:t>
            </a:r>
            <a:r>
              <a:rPr lang="es-CL" sz="1400" dirty="0"/>
              <a:t>, apoyar su ejercicio y aumentar </a:t>
            </a:r>
            <a:r>
              <a:rPr lang="es-CL" sz="1400" dirty="0" smtClean="0"/>
              <a:t>su valoración </a:t>
            </a:r>
            <a:r>
              <a:rPr lang="es-CL" sz="1400" dirty="0"/>
              <a:t>para las nuevas generaciones; </a:t>
            </a:r>
            <a:r>
              <a:rPr lang="es-CL" sz="1400" dirty="0" smtClean="0"/>
              <a:t>se </a:t>
            </a:r>
            <a:r>
              <a:rPr lang="es-CL" sz="1400" dirty="0"/>
              <a:t>ampliará el número </a:t>
            </a:r>
            <a:r>
              <a:rPr lang="es-CL" sz="1400" dirty="0" smtClean="0"/>
              <a:t>de estudiantes </a:t>
            </a:r>
            <a:r>
              <a:rPr lang="es-CL" sz="1400" dirty="0"/>
              <a:t>beneficiados </a:t>
            </a:r>
            <a:r>
              <a:rPr lang="es-CL" sz="1400" dirty="0" smtClean="0"/>
              <a:t>con la </a:t>
            </a:r>
            <a:r>
              <a:rPr lang="es-CL" sz="1400" dirty="0"/>
              <a:t>adscripción a la </a:t>
            </a:r>
            <a:r>
              <a:rPr lang="es-CL" sz="1400" dirty="0" smtClean="0"/>
              <a:t>gratuidad de establecimientos subvencionados </a:t>
            </a:r>
            <a:r>
              <a:rPr lang="es-CL" sz="1400" dirty="0"/>
              <a:t>y </a:t>
            </a:r>
            <a:r>
              <a:rPr lang="es-CL" sz="1400" dirty="0" smtClean="0"/>
              <a:t>se incrementará </a:t>
            </a:r>
            <a:r>
              <a:rPr lang="es-CL" sz="1400" dirty="0"/>
              <a:t>el aporte </a:t>
            </a:r>
            <a:r>
              <a:rPr lang="es-CL" sz="1400" dirty="0" smtClean="0"/>
              <a:t>por gratuidad </a:t>
            </a:r>
            <a:r>
              <a:rPr lang="es-CL" sz="1400" dirty="0"/>
              <a:t>por estudiante; y </a:t>
            </a:r>
            <a:r>
              <a:rPr lang="es-CL" sz="1400" dirty="0" smtClean="0"/>
              <a:t>se destinarán $</a:t>
            </a:r>
            <a:r>
              <a:rPr lang="es-CL" sz="1400" dirty="0"/>
              <a:t>747.902 millones </a:t>
            </a:r>
            <a:r>
              <a:rPr lang="es-CL" sz="1400" dirty="0" smtClean="0"/>
              <a:t>al financiamiento </a:t>
            </a:r>
            <a:r>
              <a:rPr lang="es-CL" sz="1400" dirty="0"/>
              <a:t>de </a:t>
            </a:r>
            <a:r>
              <a:rPr lang="es-CL" sz="1400" dirty="0" smtClean="0"/>
              <a:t>la gratuidad en educación superior.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enero 2017, </a:t>
            </a:r>
            <a:r>
              <a:rPr lang="es-CL" sz="1400" dirty="0"/>
              <a:t>este Ministerio en su conjunto acumuló un </a:t>
            </a:r>
            <a:r>
              <a:rPr lang="es-CL" sz="1400" dirty="0" smtClean="0"/>
              <a:t> </a:t>
            </a:r>
            <a:r>
              <a:rPr lang="es-CL" sz="1400" dirty="0" smtClean="0"/>
              <a:t> 5% </a:t>
            </a:r>
            <a:r>
              <a:rPr lang="es-CL" sz="1400" dirty="0"/>
              <a:t>de ejecución </a:t>
            </a:r>
            <a:r>
              <a:rPr lang="es-CL" sz="1400" dirty="0" smtClean="0"/>
              <a:t>respecto del </a:t>
            </a:r>
            <a:r>
              <a:rPr lang="es-CL" sz="1400" dirty="0"/>
              <a:t>presupuesto inicial y el vigente </a:t>
            </a:r>
            <a:r>
              <a:rPr lang="es-CL" sz="1400" dirty="0" smtClean="0"/>
              <a:t>dado que no experimentó cambios en su presupuesto vigente.</a:t>
            </a:r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Capítulo 01 “Subsecretaría de Educación”  la ejecución global a </a:t>
            </a:r>
            <a:r>
              <a:rPr lang="es-CL" sz="1400" dirty="0" smtClean="0"/>
              <a:t>enero 2017 </a:t>
            </a:r>
            <a:r>
              <a:rPr lang="es-CL" sz="1400" dirty="0"/>
              <a:t>fue de </a:t>
            </a:r>
            <a:r>
              <a:rPr lang="es-CL" sz="1400" dirty="0" smtClean="0"/>
              <a:t>5,9% </a:t>
            </a:r>
            <a:r>
              <a:rPr lang="es-CL" sz="1400" dirty="0"/>
              <a:t>respecto al presupuesto vigente </a:t>
            </a:r>
            <a:r>
              <a:rPr lang="es-CL" sz="1400" dirty="0" smtClean="0"/>
              <a:t>e </a:t>
            </a:r>
            <a:r>
              <a:rPr lang="es-CL" sz="1400" dirty="0"/>
              <a:t>inicial, </a:t>
            </a:r>
            <a:r>
              <a:rPr lang="es-CL" sz="1400" dirty="0" smtClean="0"/>
              <a:t>dado que no hubo modificaciones al presupuesto vigente.</a:t>
            </a:r>
            <a:endParaRPr lang="es-CL" sz="1400" dirty="0"/>
          </a:p>
          <a:p>
            <a:pPr algn="just"/>
            <a:r>
              <a:rPr lang="es-CL" sz="1400" dirty="0"/>
              <a:t>En cuanto a la ejecución del presupuesto vigente el Capítulo JUNAEB (comprende los programas: JUNAEB, Salud Escolar y Becas y </a:t>
            </a:r>
            <a:r>
              <a:rPr lang="es-CL" sz="1400" dirty="0" err="1"/>
              <a:t>Asistencialidad</a:t>
            </a:r>
            <a:r>
              <a:rPr lang="es-CL" sz="1400" dirty="0"/>
              <a:t> Estudiantil) mostró a </a:t>
            </a:r>
            <a:r>
              <a:rPr lang="es-CL" sz="1400" dirty="0" smtClean="0"/>
              <a:t>enero </a:t>
            </a:r>
            <a:r>
              <a:rPr lang="es-CL" sz="1400" dirty="0"/>
              <a:t>un </a:t>
            </a:r>
            <a:r>
              <a:rPr lang="es-CL" sz="1400" dirty="0" smtClean="0"/>
              <a:t>0,1% </a:t>
            </a:r>
            <a:r>
              <a:rPr lang="es-CL" sz="1400" dirty="0"/>
              <a:t>de </a:t>
            </a:r>
            <a:r>
              <a:rPr lang="es-CL" sz="1400" dirty="0" smtClean="0"/>
              <a:t>avance respecto al presupuesto vigente, </a:t>
            </a:r>
            <a:r>
              <a:rPr lang="es-CL" sz="1400" dirty="0" smtClean="0"/>
              <a:t>al igual que la </a:t>
            </a:r>
            <a:r>
              <a:rPr lang="es-CL" sz="1400" dirty="0" smtClean="0"/>
              <a:t>Subsecretaría de Educación </a:t>
            </a:r>
            <a:r>
              <a:rPr lang="es-CL" sz="1400" dirty="0" err="1" smtClean="0"/>
              <a:t>Parvularia</a:t>
            </a:r>
            <a:r>
              <a:rPr lang="es-CL" sz="1400" dirty="0" smtClean="0"/>
              <a:t>, </a:t>
            </a:r>
            <a:r>
              <a:rPr lang="es-CL" sz="1400" dirty="0" smtClean="0"/>
              <a:t>El Consejo </a:t>
            </a:r>
            <a:r>
              <a:rPr lang="es-CL" sz="1400" dirty="0"/>
              <a:t>de Rectores </a:t>
            </a:r>
            <a:r>
              <a:rPr lang="es-CL" sz="1400" dirty="0" smtClean="0"/>
              <a:t> logró </a:t>
            </a:r>
            <a:r>
              <a:rPr lang="es-CL" sz="1400" dirty="0" smtClean="0"/>
              <a:t>  </a:t>
            </a:r>
            <a:r>
              <a:rPr lang="es-CL" sz="1400" dirty="0" smtClean="0"/>
              <a:t>una ejecución </a:t>
            </a:r>
            <a:r>
              <a:rPr lang="es-CL" sz="1400" dirty="0" smtClean="0"/>
              <a:t>de 8,1% </a:t>
            </a:r>
            <a:r>
              <a:rPr lang="es-CL" sz="1400" dirty="0" smtClean="0"/>
              <a:t>del gasto vigente </a:t>
            </a:r>
            <a:r>
              <a:rPr lang="es-CL" sz="1400" dirty="0" smtClean="0"/>
              <a:t>e inicial a enero 2017.</a:t>
            </a:r>
            <a:endParaRPr lang="es-CL" sz="1400" dirty="0"/>
          </a:p>
          <a:p>
            <a:pPr algn="just"/>
            <a:r>
              <a:rPr lang="es-CL" sz="1400" dirty="0"/>
              <a:t>Los mayores avances por Programas presupuestarios, en cuanto a ejecución del presupuesto vigente, correspondieron a </a:t>
            </a:r>
            <a:r>
              <a:rPr lang="es-CL" sz="1400" dirty="0"/>
              <a:t>Fortalecimiento Educación Superior </a:t>
            </a:r>
            <a:r>
              <a:rPr lang="es-CL" sz="1400" dirty="0" smtClean="0"/>
              <a:t>Pública 9,8%, </a:t>
            </a:r>
            <a:r>
              <a:rPr lang="es-CL" sz="1400" dirty="0" smtClean="0"/>
              <a:t>Consejo </a:t>
            </a:r>
            <a:r>
              <a:rPr lang="es-CL" sz="1400" dirty="0" smtClean="0"/>
              <a:t>de Monumentos </a:t>
            </a:r>
            <a:r>
              <a:rPr lang="es-CL" sz="1400" dirty="0" smtClean="0"/>
              <a:t>Nacionales 9,5%, y  </a:t>
            </a:r>
            <a:r>
              <a:rPr lang="es-CL" sz="1400" dirty="0"/>
              <a:t>Red de </a:t>
            </a:r>
            <a:r>
              <a:rPr lang="es-CL" sz="1400" dirty="0" smtClean="0"/>
              <a:t>Bibliotecas Publicas 9,1%.</a:t>
            </a:r>
            <a:endParaRPr lang="es-CL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1844824"/>
            <a:ext cx="6677025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28800"/>
            <a:ext cx="7467600" cy="448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7363"/>
            <a:ext cx="7467600" cy="383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38350"/>
            <a:ext cx="7467600" cy="326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340768"/>
            <a:ext cx="8620125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628799"/>
            <a:ext cx="8039100" cy="47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132857"/>
            <a:ext cx="803910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556792"/>
            <a:ext cx="8039100" cy="4896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628800"/>
            <a:ext cx="7705725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72816"/>
            <a:ext cx="7705725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916832"/>
            <a:ext cx="7439025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1857375"/>
            <a:ext cx="6829425" cy="3299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1772816"/>
            <a:ext cx="6848475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340768"/>
            <a:ext cx="8201025" cy="4640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957388"/>
            <a:ext cx="8201025" cy="3991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2081213"/>
            <a:ext cx="8201025" cy="3724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ENERO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562292"/>
            <a:ext cx="7858125" cy="4996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556793"/>
            <a:ext cx="8591550" cy="395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1700808"/>
            <a:ext cx="7896174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844824"/>
            <a:ext cx="8184207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1628800"/>
            <a:ext cx="8334129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ENERO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28850"/>
            <a:ext cx="8085584" cy="271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1241</Words>
  <Application>Microsoft Office PowerPoint</Application>
  <PresentationFormat>Presentación en pantalla (4:3)</PresentationFormat>
  <Paragraphs>142</Paragraphs>
  <Slides>34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7" baseType="lpstr">
      <vt:lpstr>1_Tema de Office</vt:lpstr>
      <vt:lpstr>Tema de Office</vt:lpstr>
      <vt:lpstr>Imagen de mapa de bits</vt:lpstr>
      <vt:lpstr>EJECUCIÓN PRESUPUESTARIA DE GASTOS ACUMULADA A ENERO 2017 PARTIDA 09: MINISTERIO DE EDUCACIÓN</vt:lpstr>
      <vt:lpstr>EJECUCIÓN PRESUPUESTARIA DE GASTOS ACUMULADA A ENERO 2017  MINISTERIO DE EDUCACIÓN</vt:lpstr>
      <vt:lpstr>EJECUCIÓN PRESUPUESTARIA DE GASTOS ACUMULADA A enero 2017  Partida 09 MINISTERIO DE EDUCACION</vt:lpstr>
      <vt:lpstr>EJECUCIÓN PRESUPUESTARIA DE GASTOS ACUMULADA A ENERO 2017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158</cp:revision>
  <cp:lastPrinted>2016-07-04T14:42:46Z</cp:lastPrinted>
  <dcterms:created xsi:type="dcterms:W3CDTF">2016-06-23T13:38:47Z</dcterms:created>
  <dcterms:modified xsi:type="dcterms:W3CDTF">2017-03-24T14:19:47Z</dcterms:modified>
</cp:coreProperties>
</file>