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69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2" r:id="rId19"/>
    <p:sldId id="280" r:id="rId20"/>
    <p:sldId id="281" r:id="rId21"/>
    <p:sldId id="282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Enero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499" y="48691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02: DIRECCIÓN DE PRESUPUESTOS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0148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771" y="53312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03: SERVICIO DE IMPUESTOS INTERNOS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46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122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04: SERVICIO NACIONAL DE ADUANAS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00808"/>
            <a:ext cx="820148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2185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05: SERVICIO DE TESORERÍAS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28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14908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07: DIRECCIÓN DE COMPRAS Y CONTRATACIÓN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228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25417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08: SUPERINTENDENCIA DE VALORES Y SEGUROS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38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11: SUPERINTENDENCIA DE BANCOS E INSTITUCIONES FINANCIERAS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2"/>
            <a:ext cx="821079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07707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15: DIRECCIÓN NACIONAL DEL SERVICIO CIVIL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597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51317"/>
            <a:ext cx="8201488" cy="232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6450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88343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16: UNIDAD DE ANÁLISIS FINANCIERO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0842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63763"/>
            <a:ext cx="8201488" cy="188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201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17: SUPERINTENDENCIA DE CASINOS DE JUEGO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127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7525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 enero del Ministerio ascendió a </a:t>
            </a:r>
            <a:r>
              <a:rPr lang="es-CL" sz="1600" b="1" dirty="0">
                <a:latin typeface="+mn-lt"/>
              </a:rPr>
              <a:t>$42.357 millones</a:t>
            </a:r>
            <a:r>
              <a:rPr lang="es-CL" sz="1600" dirty="0">
                <a:latin typeface="+mn-lt"/>
              </a:rPr>
              <a:t>, equivalente a un gasto de </a:t>
            </a:r>
            <a:r>
              <a:rPr lang="es-CL" sz="1600" b="1" dirty="0">
                <a:latin typeface="+mn-lt"/>
              </a:rPr>
              <a:t>8,6%</a:t>
            </a:r>
            <a:r>
              <a:rPr lang="es-CL" sz="1600" dirty="0">
                <a:latin typeface="+mn-lt"/>
              </a:rPr>
              <a:t> respecto al presupuesto inicial, mostrando una erogación lineal respecto al mismo mes del año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A nivel consolidado, el presupuesto vigente no considera modificaciones a la fecha.</a:t>
            </a:r>
            <a:endParaRPr lang="es-CL" sz="1600" b="1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>
                <a:latin typeface="+mn-lt"/>
              </a:rPr>
              <a:t>Sin perjuicio de lo indicado en el punto anterior, a la fecha se registra un mayor gasto de 146,3% respecto al presupuesto vigente del subtítulo 34 “servicio de la deuda”</a:t>
            </a:r>
            <a:r>
              <a:rPr lang="es-CL" sz="1600" dirty="0">
                <a:latin typeface="+mn-lt"/>
              </a:rPr>
              <a:t>, de los Programas: DIPRES ($2.396 millones); </a:t>
            </a:r>
            <a:r>
              <a:rPr lang="es-CL" sz="1600" dirty="0"/>
              <a:t>SII ($6.269 millones);</a:t>
            </a:r>
            <a:r>
              <a:rPr lang="es-CL" sz="1600" dirty="0">
                <a:latin typeface="+mn-lt"/>
              </a:rPr>
              <a:t> </a:t>
            </a:r>
            <a:r>
              <a:rPr lang="es-CL" sz="1600" dirty="0"/>
              <a:t>Aduanas ($2.316 millones); Tesorería ($72 millones); SBIF ($282 millones); y, el CDE ($69 millones), destinados a</a:t>
            </a:r>
            <a:r>
              <a:rPr lang="es-CL" sz="1600" dirty="0">
                <a:latin typeface="+mn-lt"/>
              </a:rPr>
              <a:t>l pago de las obligaciones devengadas al 31 de diciembre de 2016 </a:t>
            </a:r>
            <a:r>
              <a:rPr lang="es-CL" sz="1600" dirty="0"/>
              <a:t>(deuda flotante), </a:t>
            </a:r>
            <a:r>
              <a:rPr lang="es-CL" sz="1600" dirty="0">
                <a:latin typeface="+mn-lt"/>
              </a:rPr>
              <a:t>que alcanza los </a:t>
            </a:r>
            <a:r>
              <a:rPr lang="es-CL" sz="1600" b="1" i="1" dirty="0">
                <a:latin typeface="+mn-lt"/>
              </a:rPr>
              <a:t>$11.404 millones.</a:t>
            </a: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30: CONSEJO DE DEFENSA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39"/>
            <a:ext cx="8201488" cy="322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75,2% del presupuesto inicial, se concentra en el </a:t>
            </a:r>
            <a:r>
              <a:rPr lang="es-CL" sz="1600" b="1" dirty="0"/>
              <a:t>Servicio de Impuestos Internos</a:t>
            </a:r>
            <a:r>
              <a:rPr lang="es-CL" sz="1600" dirty="0"/>
              <a:t> (37,5%), </a:t>
            </a:r>
            <a:r>
              <a:rPr lang="es-CL" sz="1600" b="1" dirty="0"/>
              <a:t>Servicio Nacional de Aduanas </a:t>
            </a:r>
            <a:r>
              <a:rPr lang="es-CL" sz="1600" dirty="0"/>
              <a:t>(14,3%), el </a:t>
            </a:r>
            <a:r>
              <a:rPr lang="es-CL" sz="1600" b="1" dirty="0"/>
              <a:t>Servicio de Tesorería </a:t>
            </a:r>
            <a:r>
              <a:rPr lang="es-CL" sz="1600" dirty="0"/>
              <a:t>(11,1%) y la </a:t>
            </a:r>
            <a:r>
              <a:rPr lang="es-CL" sz="1600" b="1" dirty="0"/>
              <a:t>Superintendencia de Bancos e Instituciones Financiera </a:t>
            </a:r>
            <a:r>
              <a:rPr lang="es-CL" sz="1600" dirty="0"/>
              <a:t>(12,3%), los que al mes de Enero alcanzaron niveles de ejecución de </a:t>
            </a:r>
            <a:r>
              <a:rPr lang="es-CL" sz="1600" b="1" dirty="0"/>
              <a:t>11,4%, 8,6%, 7,1% y 2,3%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Dirección de Presupuestos </a:t>
            </a:r>
            <a:r>
              <a:rPr lang="es-CL" sz="1600" dirty="0"/>
              <a:t>es la que presenta el mayor avance con un 13,1%, explicado principalmente por el mayor gasto registrado en Servicio de la Deuda (deuda flotante) que a la fecha no dispone de la modificación presupuestaria necesaria, mientras que el </a:t>
            </a:r>
            <a:r>
              <a:rPr lang="es-CL" sz="1600" b="1" dirty="0"/>
              <a:t>Sistema Integrado de Comercio Exterior (SICEX) </a:t>
            </a:r>
            <a:r>
              <a:rPr lang="es-CL" sz="1600" dirty="0"/>
              <a:t>es el que presenta la ejecución menor con un 1,8%, explicado principalmente por la nula ejecución del subtítulo 34 “servicio de la deuda”.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Hacienda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29309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7"/>
            <a:ext cx="8229600" cy="24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52292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0148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062" y="562845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00809"/>
            <a:ext cx="8238911" cy="392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780" y="35014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06: UNIDAD ADMINISTRADORA DE LOS TRIBUNALES TRIBUTARIOS Y ADUANEROS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80" y="1988841"/>
            <a:ext cx="821635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0050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07: SISTEMA INTEGRADO DE COMERCIO EXTERIOR (SICEX)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10799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1247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08, Capítulo 01, Programa 08: PROGRAMA DE MODERNIZACIÓN SECTOR PÚBLICO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300576" cy="374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879</Words>
  <Application>Microsoft Office PowerPoint</Application>
  <PresentationFormat>Presentación en pantalla (4:3)</PresentationFormat>
  <Paragraphs>84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2017 Partida 08: MINISTERIO DE HACIENDA</vt:lpstr>
      <vt:lpstr>Ejecución Presupuestaria de Gastos Acumulada al mes de Enero de 2017  Ministerio de Hacienda</vt:lpstr>
      <vt:lpstr>Ejecución Presupuestaria de Gastos Acumulada al mes de Enero de 2017  Ministerio de Hacienda</vt:lpstr>
      <vt:lpstr>Ejecución Presupuestaria de Gastos Acumulada al mes de Enero de 2017  Ministerio de Hacienda</vt:lpstr>
      <vt:lpstr>Ejecución Presupuestaria de Gastos Acumulada al mes de Enero de 2017  Partida 08,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141</cp:revision>
  <cp:lastPrinted>2016-07-04T14:42:46Z</cp:lastPrinted>
  <dcterms:created xsi:type="dcterms:W3CDTF">2016-06-23T13:38:47Z</dcterms:created>
  <dcterms:modified xsi:type="dcterms:W3CDTF">2017-06-05T20:52:19Z</dcterms:modified>
</cp:coreProperties>
</file>