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98" r:id="rId4"/>
    <p:sldId id="264" r:id="rId5"/>
    <p:sldId id="263" r:id="rId6"/>
    <p:sldId id="265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17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37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ENERO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</a:t>
            </a:r>
            <a:r>
              <a:rPr lang="es-CL" sz="2400" b="1" dirty="0">
                <a:latin typeface="+mn-lt"/>
              </a:rPr>
              <a:t>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326998"/>
            <a:ext cx="8118104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56645"/>
            <a:ext cx="8229600" cy="3001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628800"/>
            <a:ext cx="8029575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862138"/>
            <a:ext cx="8029575" cy="3655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16832"/>
            <a:ext cx="7488831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CORFO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628799"/>
            <a:ext cx="8267700" cy="4896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7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CORFO - CONTINUACIÓN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628800"/>
            <a:ext cx="8267700" cy="424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30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628800"/>
            <a:ext cx="8020050" cy="484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0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 PROGRAMA CENSOS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743074"/>
            <a:ext cx="7898457" cy="4062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5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08. PROGRAMA 01:FISCALÍA NACIONAL ECONÓMICA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224088"/>
            <a:ext cx="7048500" cy="3221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72816"/>
            <a:ext cx="701040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01:SERVICIO DE COOPERACIÓN TÉCNICA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628800"/>
            <a:ext cx="8067675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ECONOMÍA, FOMENTO Y TURISMO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838583" y="1284514"/>
            <a:ext cx="756084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El presupuesto inicial del Ministerio de Economía alcanza los </a:t>
            </a:r>
            <a:r>
              <a:rPr lang="es-CL" sz="1400" dirty="0" smtClean="0"/>
              <a:t>M$1.218.509.762 </a:t>
            </a:r>
            <a:r>
              <a:rPr lang="es-CL" sz="1400" dirty="0"/>
              <a:t>. </a:t>
            </a:r>
            <a:r>
              <a:rPr lang="es-CL" sz="1400" dirty="0"/>
              <a:t>Distribuido en un </a:t>
            </a:r>
            <a:r>
              <a:rPr lang="es-CL" sz="1400" dirty="0" smtClean="0"/>
              <a:t>36,4% </a:t>
            </a:r>
            <a:r>
              <a:rPr lang="es-CL" sz="1400" dirty="0"/>
              <a:t>para Transferencias Corrientes; </a:t>
            </a:r>
            <a:r>
              <a:rPr lang="es-CL" sz="1400" dirty="0" smtClean="0"/>
              <a:t>30,5% </a:t>
            </a:r>
            <a:r>
              <a:rPr lang="es-CL" sz="1400" dirty="0"/>
              <a:t>Adquisición activos financieros; </a:t>
            </a:r>
            <a:r>
              <a:rPr lang="es-CL" sz="1400" dirty="0" smtClean="0"/>
              <a:t>13,1% </a:t>
            </a:r>
            <a:r>
              <a:rPr lang="es-CL" sz="1400" dirty="0"/>
              <a:t>Préstamos; </a:t>
            </a:r>
            <a:r>
              <a:rPr lang="es-CL" sz="1400" dirty="0" smtClean="0"/>
              <a:t>10,5% </a:t>
            </a:r>
            <a:r>
              <a:rPr lang="es-CL" sz="1400" dirty="0"/>
              <a:t>Gastos en </a:t>
            </a:r>
            <a:r>
              <a:rPr lang="es-CL" sz="1400" dirty="0" smtClean="0"/>
              <a:t>Personal. </a:t>
            </a:r>
            <a:r>
              <a:rPr lang="es-CL" sz="1400" dirty="0" smtClean="0"/>
              <a:t>Los </a:t>
            </a:r>
            <a:r>
              <a:rPr lang="es-CL" sz="1400" dirty="0" smtClean="0"/>
              <a:t> </a:t>
            </a:r>
            <a:r>
              <a:rPr lang="es-CL" sz="1400" dirty="0"/>
              <a:t>cuatro Subtítulos de gastos concentran el  </a:t>
            </a:r>
            <a:r>
              <a:rPr lang="es-CL" sz="1400" dirty="0" smtClean="0"/>
              <a:t>90,5% </a:t>
            </a:r>
            <a:r>
              <a:rPr lang="es-CL" sz="1400" dirty="0"/>
              <a:t>del presupuesto total</a:t>
            </a:r>
            <a:r>
              <a:rPr lang="es-CL" sz="1400" dirty="0"/>
              <a:t>. </a:t>
            </a:r>
            <a:r>
              <a:rPr lang="es-CL" sz="1400" dirty="0" smtClean="0"/>
              <a:t>El restante 9,5% se destina a los subtítulos </a:t>
            </a:r>
            <a:r>
              <a:rPr lang="es-CL" sz="1400" dirty="0"/>
              <a:t>22, 23, 25, 26, 29, 31, 33 y </a:t>
            </a:r>
            <a:r>
              <a:rPr lang="es-CL" sz="1400" dirty="0" smtClean="0"/>
              <a:t>34.</a:t>
            </a:r>
            <a:endParaRPr lang="es-CL" sz="1400" dirty="0"/>
          </a:p>
          <a:p>
            <a:pPr algn="just"/>
            <a:endParaRPr lang="es-CL" sz="1400" dirty="0"/>
          </a:p>
          <a:p>
            <a:pPr algn="just"/>
            <a:r>
              <a:rPr lang="es-CL" sz="1400" dirty="0" smtClean="0"/>
              <a:t>A </a:t>
            </a:r>
            <a:r>
              <a:rPr lang="es-CL" sz="1400" dirty="0" smtClean="0"/>
              <a:t>enero </a:t>
            </a:r>
            <a:r>
              <a:rPr lang="es-CL" sz="1400" dirty="0" smtClean="0"/>
              <a:t>2017, </a:t>
            </a:r>
            <a:r>
              <a:rPr lang="es-CL" sz="1400" dirty="0"/>
              <a:t>el presupuesto vigente del Ministerio de Economía </a:t>
            </a:r>
            <a:r>
              <a:rPr lang="es-CL" sz="1400" dirty="0" smtClean="0"/>
              <a:t>no mostró modificaciones.  </a:t>
            </a:r>
            <a:endParaRPr lang="es-CL" sz="1400" dirty="0"/>
          </a:p>
          <a:p>
            <a:endParaRPr lang="es-CL" sz="1400" dirty="0"/>
          </a:p>
          <a:p>
            <a:pPr algn="just"/>
            <a:r>
              <a:rPr lang="es-CL" sz="1400" dirty="0"/>
              <a:t>En cuanto a los porcentajes de ejecución, se observa un </a:t>
            </a:r>
            <a:r>
              <a:rPr lang="es-CL" sz="1400" dirty="0" smtClean="0"/>
              <a:t>1,6% </a:t>
            </a:r>
            <a:r>
              <a:rPr lang="es-CL" sz="1400" dirty="0"/>
              <a:t>en el nivel de ejecución respecto al presupuesto vigente </a:t>
            </a:r>
            <a:r>
              <a:rPr lang="es-CL" sz="1400" dirty="0" smtClean="0"/>
              <a:t> e </a:t>
            </a:r>
            <a:r>
              <a:rPr lang="es-CL" sz="1400" dirty="0"/>
              <a:t>inicial.</a:t>
            </a:r>
          </a:p>
          <a:p>
            <a:pPr algn="just"/>
            <a:endParaRPr lang="es-CL" sz="1400" dirty="0">
              <a:solidFill>
                <a:srgbClr val="FF0000"/>
              </a:solidFill>
            </a:endParaRPr>
          </a:p>
          <a:p>
            <a:pPr algn="just"/>
            <a:r>
              <a:rPr lang="es-CL" sz="1400" dirty="0" smtClean="0"/>
              <a:t>Respecto a la ejecución de programas las mayores tasas de ejecución del presupuesto vigente correspondieron a: </a:t>
            </a:r>
            <a:r>
              <a:rPr lang="es-CL" sz="1400" dirty="0" smtClean="0"/>
              <a:t>INE 8,9%; Superintendencia de Insolvencia y </a:t>
            </a:r>
            <a:r>
              <a:rPr lang="es-CL" sz="1400" dirty="0" err="1"/>
              <a:t>R</a:t>
            </a:r>
            <a:r>
              <a:rPr lang="es-CL" sz="1400" dirty="0" err="1" smtClean="0"/>
              <a:t>eemprendimiento</a:t>
            </a:r>
            <a:r>
              <a:rPr lang="es-CL" sz="1400" dirty="0" smtClean="0"/>
              <a:t> 8,1% y INAPI 7,4%. </a:t>
            </a:r>
            <a:r>
              <a:rPr lang="es-CL" sz="1400" dirty="0" smtClean="0"/>
              <a:t>En sentido contrario, las menores tasas correspondieron a: </a:t>
            </a:r>
            <a:r>
              <a:rPr lang="es-CL" sz="1400" dirty="0" smtClean="0"/>
              <a:t>FIC y  Programa Iniciativa Científica </a:t>
            </a:r>
            <a:r>
              <a:rPr lang="es-CL" sz="1400" dirty="0" err="1" smtClean="0"/>
              <a:t>Millenium</a:t>
            </a:r>
            <a:r>
              <a:rPr lang="es-CL" sz="1400" dirty="0" smtClean="0"/>
              <a:t>.</a:t>
            </a:r>
            <a:endParaRPr lang="es-CL" sz="1400" dirty="0" smtClean="0"/>
          </a:p>
          <a:p>
            <a:endParaRPr lang="es-CL" sz="1400" dirty="0"/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Programa CORFO concentra el </a:t>
            </a:r>
            <a:r>
              <a:rPr lang="es-CL" sz="1400" dirty="0" smtClean="0"/>
              <a:t>69,9% </a:t>
            </a:r>
            <a:r>
              <a:rPr lang="es-CL" sz="1400" dirty="0"/>
              <a:t>del presupuesto de esta Partida presupuestaria y alcanzó </a:t>
            </a:r>
            <a:r>
              <a:rPr lang="es-CL" sz="1400" dirty="0" smtClean="0"/>
              <a:t> a enero una </a:t>
            </a:r>
            <a:r>
              <a:rPr lang="es-CL" sz="1400" dirty="0"/>
              <a:t>ejecución de </a:t>
            </a:r>
            <a:r>
              <a:rPr lang="es-CL" sz="1400" dirty="0" smtClean="0"/>
              <a:t> </a:t>
            </a:r>
            <a:r>
              <a:rPr lang="es-CL" sz="1400" dirty="0" smtClean="0"/>
              <a:t>0,7% </a:t>
            </a:r>
            <a:r>
              <a:rPr lang="es-CL" sz="1400" dirty="0" smtClean="0"/>
              <a:t>del presupuesto aprobado por </a:t>
            </a:r>
            <a:r>
              <a:rPr lang="es-CL" sz="1400" smtClean="0"/>
              <a:t>el </a:t>
            </a:r>
            <a:r>
              <a:rPr lang="es-CL" sz="1400" smtClean="0"/>
              <a:t>Congreso.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 COMITÉ INNOVA CHILE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1928813"/>
            <a:ext cx="7077075" cy="3732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185988"/>
            <a:ext cx="7048500" cy="3547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INAPI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2471738"/>
            <a:ext cx="6886575" cy="3189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7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514474"/>
            <a:ext cx="7858125" cy="4362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1772816"/>
            <a:ext cx="737235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623731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1620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1916832"/>
            <a:ext cx="737235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ENERO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07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18256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562290"/>
            <a:ext cx="8305800" cy="4996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7" y="515452"/>
            <a:ext cx="8748464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0" y="1398933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1626603"/>
            <a:ext cx="7708527" cy="4826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07:PROGRAMA FONDO DE INNOVACIÓN PARA LA COMPETITIVIDAD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1628799"/>
            <a:ext cx="7496175" cy="445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2800350"/>
            <a:ext cx="7496175" cy="2356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2457450"/>
            <a:ext cx="7496175" cy="27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976438"/>
            <a:ext cx="6934200" cy="3900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2062</TotalTime>
  <Words>859</Words>
  <Application>Microsoft Office PowerPoint</Application>
  <PresentationFormat>Presentación en pantalla (4:3)</PresentationFormat>
  <Paragraphs>104</Paragraphs>
  <Slides>24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1_Tema de Office</vt:lpstr>
      <vt:lpstr>Tema de Office</vt:lpstr>
      <vt:lpstr>Imagen de mapa de bits</vt:lpstr>
      <vt:lpstr>EJECUCIÓN PRESUPUESTARIA DE GASTOS ACUMULADA A ENERO 2017 PARTIDA 07: MINISTERIO DE ECONOMÍA, FOMENTO Y TURISMO</vt:lpstr>
      <vt:lpstr>EJECUCIÓN PRESUPUESTARIA DE GASTOS ACUMULADA A ENERO 2017  MINISTERIO DE ECONOMÍA, FOMENTO Y TURISMO</vt:lpstr>
      <vt:lpstr>EJECUCIÓN PRESUPUESTARIA DE GASTOS ACUMULADA A ENERO 2017  PARTIDA 07 MINISTERIO DE ECONOMÍA, FOMENTO Y TURISMO</vt:lpstr>
      <vt:lpstr>EJECUCIÓN PRESUPUESTARIA DE GASTOS ACUMULADA A ENERO 2017  PARTIDA 07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135</cp:revision>
  <cp:lastPrinted>2016-07-04T14:42:46Z</cp:lastPrinted>
  <dcterms:created xsi:type="dcterms:W3CDTF">2016-06-23T13:38:47Z</dcterms:created>
  <dcterms:modified xsi:type="dcterms:W3CDTF">2017-03-27T20:06:44Z</dcterms:modified>
</cp:coreProperties>
</file>