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1"/>
  </p:notesMasterIdLst>
  <p:handoutMasterIdLst>
    <p:handoutMasterId r:id="rId22"/>
  </p:handoutMasterIdLst>
  <p:sldIdLst>
    <p:sldId id="256" r:id="rId8"/>
    <p:sldId id="298" r:id="rId9"/>
    <p:sldId id="306" r:id="rId10"/>
    <p:sldId id="308" r:id="rId11"/>
    <p:sldId id="264" r:id="rId12"/>
    <p:sldId id="307" r:id="rId13"/>
    <p:sldId id="263" r:id="rId14"/>
    <p:sldId id="265" r:id="rId15"/>
    <p:sldId id="300" r:id="rId16"/>
    <p:sldId id="301" r:id="rId17"/>
    <p:sldId id="302" r:id="rId18"/>
    <p:sldId id="303" r:id="rId19"/>
    <p:sldId id="304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12275546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1264815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4356124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21695287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0609268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7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8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5" Type="http://schemas.openxmlformats.org/officeDocument/2006/relationships/oleObject" Target="../embeddings/Hoja_de_c_lculo_de_Microsoft_Excel_97-20033.xls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ENERO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RELACIONES EXTERIORES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509120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02: Promoción de las Exportaciones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981763"/>
              </p:ext>
            </p:extLst>
          </p:nvPr>
        </p:nvGraphicFramePr>
        <p:xfrm>
          <a:off x="539552" y="1772816"/>
          <a:ext cx="792088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2" name="Hoja de cálculo" r:id="rId4" imgW="7410585" imgH="2619465" progId="Excel.Sheet.8">
                  <p:embed/>
                </p:oleObj>
              </mc:Choice>
              <mc:Fallback>
                <p:oleObj name="Hoja de cálculo" r:id="rId4" imgW="74105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72816"/>
                        <a:ext cx="7920880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403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Dirección de Fronteras y Límites de Estado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270072"/>
              </p:ext>
            </p:extLst>
          </p:nvPr>
        </p:nvGraphicFramePr>
        <p:xfrm>
          <a:off x="539552" y="1772816"/>
          <a:ext cx="792088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5" name="Hoja de cálculo" r:id="rId4" imgW="7886700" imgH="2628900" progId="Excel.Sheet.8">
                  <p:embed/>
                </p:oleObj>
              </mc:Choice>
              <mc:Fallback>
                <p:oleObj name="Hoja de cálculo" r:id="rId4" imgW="7886700" imgH="2628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72816"/>
                        <a:ext cx="7920880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013176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Instituto Antártico Chileno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792751"/>
              </p:ext>
            </p:extLst>
          </p:nvPr>
        </p:nvGraphicFramePr>
        <p:xfrm>
          <a:off x="539552" y="1700808"/>
          <a:ext cx="8076271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9" name="Hoja de cálculo" r:id="rId4" imgW="7915343" imgH="3228975" progId="Excel.Sheet.8">
                  <p:embed/>
                </p:oleObj>
              </mc:Choice>
              <mc:Fallback>
                <p:oleObj name="Hoja de cálculo" r:id="rId4" imgW="7915343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8076271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05,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Agencia de Cooperación Internacional de Chile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8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763836"/>
              </p:ext>
            </p:extLst>
          </p:nvPr>
        </p:nvGraphicFramePr>
        <p:xfrm>
          <a:off x="539552" y="1772816"/>
          <a:ext cx="7920879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3" name="Hoja de cálculo" r:id="rId4" imgW="7534343" imgH="2009685" progId="Excel.Sheet.8">
                  <p:embed/>
                </p:oleObj>
              </mc:Choice>
              <mc:Fallback>
                <p:oleObj name="Hoja de cálculo" r:id="rId4" imgW="7534343" imgH="2009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72816"/>
                        <a:ext cx="7920879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acumulada </a:t>
            </a:r>
            <a:r>
              <a:rPr lang="es-CL" sz="1600" b="1" dirty="0" smtClean="0"/>
              <a:t>en pesos, al mes </a:t>
            </a:r>
            <a:r>
              <a:rPr lang="es-CL" sz="1600" b="1" smtClean="0"/>
              <a:t>de </a:t>
            </a:r>
            <a:r>
              <a:rPr lang="es-CL" sz="1600" b="1" smtClean="0"/>
              <a:t>enero </a:t>
            </a:r>
            <a:r>
              <a:rPr lang="es-CL" sz="1600" dirty="0" smtClean="0"/>
              <a:t>finalizó </a:t>
            </a:r>
            <a:r>
              <a:rPr lang="es-CL" sz="1600" dirty="0"/>
              <a:t>en </a:t>
            </a:r>
            <a:r>
              <a:rPr lang="es-CL" sz="1600" dirty="0" smtClean="0"/>
              <a:t>$4.800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5% </a:t>
            </a:r>
            <a:r>
              <a:rPr lang="es-CL" sz="1600" dirty="0"/>
              <a:t>del Presupuesto </a:t>
            </a:r>
            <a:r>
              <a:rPr lang="es-CL" sz="1600" dirty="0" smtClean="0"/>
              <a:t>Vigente. En dólares se observó un 3% de avance presupuestario, que significó un total gastado de US$7 millones.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 smtClean="0">
                <a:solidFill>
                  <a:prstClr val="black"/>
                </a:solidFill>
              </a:rPr>
              <a:t>Servicio de la Deuda:</a:t>
            </a:r>
            <a:r>
              <a:rPr lang="es-MX" sz="1600" dirty="0" smtClean="0">
                <a:solidFill>
                  <a:prstClr val="black"/>
                </a:solidFill>
              </a:rPr>
              <a:t> </a:t>
            </a:r>
            <a:r>
              <a:rPr lang="es-MX" sz="1600" dirty="0">
                <a:solidFill>
                  <a:prstClr val="black"/>
                </a:solidFill>
              </a:rPr>
              <a:t>la ley de presupuestos </a:t>
            </a:r>
            <a:r>
              <a:rPr lang="es-MX" sz="1600" dirty="0" smtClean="0">
                <a:solidFill>
                  <a:prstClr val="black"/>
                </a:solidFill>
              </a:rPr>
              <a:t>2017 autorizó recursos por $33 millones</a:t>
            </a:r>
            <a:r>
              <a:rPr lang="es-CL" sz="1600" dirty="0" smtClean="0">
                <a:solidFill>
                  <a:prstClr val="black"/>
                </a:solidFill>
              </a:rPr>
              <a:t> y al mes de Enero se han gastado $826 millones, sin observar decretos modificatorios del presupuestos. Estos recursos se han destinado a cumplir obligaciones del ejercicio presupuestario anterior (deuda flotante).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las transferencias corrientes </a:t>
            </a:r>
            <a:r>
              <a:rPr lang="es-CL" sz="1600" b="1" dirty="0" smtClean="0">
                <a:latin typeface="+mn-lt"/>
              </a:rPr>
              <a:t>de la Subsecretaría</a:t>
            </a:r>
            <a:r>
              <a:rPr lang="es-CL" sz="1600" dirty="0" smtClean="0">
                <a:latin typeface="+mn-lt"/>
              </a:rPr>
              <a:t>, que incluyen recursos para asignaciones  al sector privados, al Gobierno Central y para Otras Entidades Públicas, totalizaron desembolsos por $10 millones, con 1% de ejecución. Respecto a la transferencia para el “Instituto </a:t>
            </a:r>
            <a:r>
              <a:rPr lang="es-CL" sz="1600" dirty="0">
                <a:latin typeface="+mn-lt"/>
              </a:rPr>
              <a:t>Chileno de Campos de </a:t>
            </a:r>
            <a:r>
              <a:rPr lang="es-CL" sz="1600" dirty="0" smtClean="0">
                <a:latin typeface="+mn-lt"/>
              </a:rPr>
              <a:t>Hielo” (con recursos por $83 millones) </a:t>
            </a:r>
            <a:r>
              <a:rPr lang="es-CL" sz="1600" dirty="0">
                <a:latin typeface="+mn-lt"/>
              </a:rPr>
              <a:t>y para el “Consejo Chileno para las Relaciones </a:t>
            </a:r>
            <a:r>
              <a:rPr lang="es-CL" sz="1600" dirty="0" smtClean="0">
                <a:latin typeface="+mn-lt"/>
              </a:rPr>
              <a:t>Internacionales” (con $68 millones aprobados) no informan gasto.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Registro de Chilenos en el </a:t>
            </a:r>
            <a:r>
              <a:rPr lang="es-CL" sz="1600" b="1" dirty="0" smtClean="0">
                <a:latin typeface="+mn-lt"/>
              </a:rPr>
              <a:t>Exterior</a:t>
            </a:r>
            <a:r>
              <a:rPr lang="es-CL" sz="1600" dirty="0" smtClean="0">
                <a:latin typeface="+mn-lt"/>
              </a:rPr>
              <a:t>, que pretende </a:t>
            </a:r>
            <a:r>
              <a:rPr lang="es-CL" sz="1600" dirty="0" smtClean="0"/>
              <a:t>obtener </a:t>
            </a:r>
            <a:r>
              <a:rPr lang="es-CL" sz="1600" dirty="0"/>
              <a:t>una caracterización demográfica, social, económica y organizacional de la población chilena residente en el extranjero</a:t>
            </a:r>
            <a:r>
              <a:rPr lang="es-CL" sz="1600" dirty="0" smtClean="0"/>
              <a:t>, </a:t>
            </a:r>
            <a:r>
              <a:rPr lang="es-CL" sz="1600" dirty="0" smtClean="0">
                <a:latin typeface="+mn-lt"/>
              </a:rPr>
              <a:t>con recursos autorizados en pesos y dólares, presentó un avance de 0% 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Dirección de Relaciones Económicas, 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de Defensa </a:t>
            </a:r>
            <a:r>
              <a:rPr lang="es-CL" sz="1600" b="1" dirty="0" smtClean="0">
                <a:latin typeface="+mn-lt"/>
              </a:rPr>
              <a:t>Comercial</a:t>
            </a:r>
            <a:r>
              <a:rPr lang="es-CL" sz="1600" dirty="0" smtClean="0">
                <a:latin typeface="+mn-lt"/>
              </a:rPr>
              <a:t>, que </a:t>
            </a:r>
            <a:r>
              <a:rPr lang="es-CL" sz="1600" dirty="0">
                <a:latin typeface="+mn-lt"/>
              </a:rPr>
              <a:t>tiene por objetivo la defensa de los intereses comerciales nacionales, buscando soluciones a los conflictos dentro de los mecanismos establecidos dentro de los acuerdos internacionales suscritos, finalizó con una ejecución presupuestaria de un </a:t>
            </a:r>
            <a:r>
              <a:rPr lang="es-CL" sz="1600" dirty="0" smtClean="0">
                <a:latin typeface="+mn-lt"/>
              </a:rPr>
              <a:t>2% del presupuesto vigente.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Certificación de </a:t>
            </a:r>
            <a:r>
              <a:rPr lang="es-CL" sz="1600" b="1" dirty="0" smtClean="0">
                <a:latin typeface="+mn-lt"/>
              </a:rPr>
              <a:t>Origen</a:t>
            </a:r>
            <a:r>
              <a:rPr lang="es-CL" sz="1600" dirty="0" smtClean="0">
                <a:latin typeface="+mn-lt"/>
              </a:rPr>
              <a:t>, encargado </a:t>
            </a:r>
            <a:r>
              <a:rPr lang="es-CL" sz="1600" dirty="0">
                <a:latin typeface="+mn-lt"/>
              </a:rPr>
              <a:t>de prestar el servicio de Certificación de Origen a exportadores con productos con destino a la Unión Europea, EFTA y China, alcanzó un </a:t>
            </a:r>
            <a:r>
              <a:rPr lang="es-CL" sz="1600" dirty="0" smtClean="0">
                <a:latin typeface="+mn-lt"/>
              </a:rPr>
              <a:t>0,5% </a:t>
            </a:r>
            <a:r>
              <a:rPr lang="es-CL" sz="1600" dirty="0">
                <a:latin typeface="+mn-lt"/>
              </a:rPr>
              <a:t>de gasto total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Los </a:t>
            </a:r>
            <a:r>
              <a:rPr lang="es-CL" sz="1600" b="1" dirty="0">
                <a:latin typeface="+mn-lt"/>
              </a:rPr>
              <a:t>Proyectos y Actividades de </a:t>
            </a:r>
            <a:r>
              <a:rPr lang="es-CL" sz="1600" b="1" dirty="0" smtClean="0">
                <a:latin typeface="+mn-lt"/>
              </a:rPr>
              <a:t>Promoción</a:t>
            </a:r>
            <a:r>
              <a:rPr lang="es-CL" sz="1600" dirty="0" smtClean="0">
                <a:latin typeface="+mn-lt"/>
              </a:rPr>
              <a:t>, con recursos autorizados por $6.352 millones informan un avance de 0,5% del gasto.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Dirección de Fronteras y Límites </a:t>
            </a:r>
            <a:r>
              <a:rPr lang="es-CL" sz="1600" b="1" dirty="0">
                <a:latin typeface="+mn-lt"/>
              </a:rPr>
              <a:t>de Estado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Programas Especiales de Fronteras y </a:t>
            </a:r>
            <a:r>
              <a:rPr lang="es-CL" sz="1600" dirty="0" smtClean="0">
                <a:latin typeface="+mn-lt"/>
              </a:rPr>
              <a:t>Límites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que incluye </a:t>
            </a:r>
            <a:r>
              <a:rPr lang="es-CL" sz="1600" dirty="0">
                <a:latin typeface="+mn-lt"/>
              </a:rPr>
              <a:t>actividades relacionadas a </a:t>
            </a:r>
            <a:r>
              <a:rPr lang="es-CL" sz="1600" dirty="0" smtClean="0">
                <a:latin typeface="+mn-lt"/>
              </a:rPr>
              <a:t>la Plataforma </a:t>
            </a:r>
            <a:r>
              <a:rPr lang="es-CL" sz="1600" dirty="0">
                <a:latin typeface="+mn-lt"/>
              </a:rPr>
              <a:t>Continental Extendida y otras actividades de carácter </a:t>
            </a:r>
            <a:r>
              <a:rPr lang="es-CL" sz="1600" dirty="0" smtClean="0">
                <a:latin typeface="+mn-lt"/>
              </a:rPr>
              <a:t>reservado, ejecutaron un total de $141 millones (1% de avance presupuestario).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el </a:t>
            </a:r>
            <a:r>
              <a:rPr lang="es-CL" sz="1600" b="1" dirty="0" smtClean="0">
                <a:latin typeface="+mn-lt"/>
              </a:rPr>
              <a:t>Instituto Antártico Chileno</a:t>
            </a:r>
            <a:r>
              <a:rPr lang="es-CL" sz="1600" dirty="0" smtClean="0">
                <a:latin typeface="+mn-lt"/>
              </a:rPr>
              <a:t> se observan 4 programas que no han </a:t>
            </a:r>
            <a:r>
              <a:rPr lang="es-CL" sz="1600" dirty="0">
                <a:latin typeface="+mn-lt"/>
              </a:rPr>
              <a:t>ejecutado gasto: Desarrollo de la Ciencia Antártica </a:t>
            </a:r>
            <a:r>
              <a:rPr lang="es-CL" sz="1600" dirty="0" smtClean="0">
                <a:latin typeface="+mn-lt"/>
              </a:rPr>
              <a:t>Concursable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Tesis Antárticas</a:t>
            </a:r>
            <a:r>
              <a:rPr lang="es-CL" sz="1600" dirty="0">
                <a:latin typeface="+mn-lt"/>
              </a:rPr>
              <a:t>, Aligamiento Científico Internacional y Centro Antártico </a:t>
            </a:r>
            <a:r>
              <a:rPr lang="es-CL" sz="1600" dirty="0" smtClean="0">
                <a:latin typeface="+mn-lt"/>
              </a:rPr>
              <a:t>Internacional.</a:t>
            </a: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11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Agencia de Cooperación Internacional</a:t>
            </a:r>
            <a:r>
              <a:rPr lang="es-CL" sz="1600" dirty="0" smtClean="0">
                <a:latin typeface="+mn-lt"/>
              </a:rPr>
              <a:t>, la transferencia al sector privado para “Cooperación Sur-Sur”, presentó una ejecución de recursos de 1%, con un total gastado de $52 millones. Esta asignación contiene recursos para becas de postgrado, becas Nelson Mandela, cooperación técnica bilateral y triangular, Alianza del Pacífico, entre otras.</a:t>
            </a:r>
          </a:p>
        </p:txBody>
      </p:sp>
    </p:spTree>
    <p:extLst>
      <p:ext uri="{BB962C8B-B14F-4D97-AF65-F5344CB8AC3E}">
        <p14:creationId xmlns:p14="http://schemas.microsoft.com/office/powerpoint/2010/main" val="26946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71703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142937"/>
              </p:ext>
            </p:extLst>
          </p:nvPr>
        </p:nvGraphicFramePr>
        <p:xfrm>
          <a:off x="539552" y="1916832"/>
          <a:ext cx="7920879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Hoja de cálculo" r:id="rId4" imgW="7115243" imgH="1705065" progId="Excel.Sheet.8">
                  <p:embed/>
                </p:oleObj>
              </mc:Choice>
              <mc:Fallback>
                <p:oleObj name="Hoja de cálculo" r:id="rId4" imgW="7115243" imgH="1705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16832"/>
                        <a:ext cx="7920879" cy="170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14399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673632"/>
              </p:ext>
            </p:extLst>
          </p:nvPr>
        </p:nvGraphicFramePr>
        <p:xfrm>
          <a:off x="539552" y="1916832"/>
          <a:ext cx="7920879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name="Hoja de cálculo" r:id="rId4" imgW="7115243" imgH="2162265" progId="Excel.Sheet.8">
                  <p:embed/>
                </p:oleObj>
              </mc:Choice>
              <mc:Fallback>
                <p:oleObj name="Hoja de cálculo" r:id="rId4" imgW="7115243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16832"/>
                        <a:ext cx="7920879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06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50100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564642"/>
              </p:ext>
            </p:extLst>
          </p:nvPr>
        </p:nvGraphicFramePr>
        <p:xfrm>
          <a:off x="539552" y="1700808"/>
          <a:ext cx="8068547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Hoja de cálculo" r:id="rId5" imgW="8200957" imgH="1743075" progId="Excel.Sheet.8">
                  <p:embed/>
                </p:oleObj>
              </mc:Choice>
              <mc:Fallback>
                <p:oleObj name="Hoja de cálculo" r:id="rId5" imgW="8200957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8068547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Secretaría y Administración general y Servicio Exterior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76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386769"/>
              </p:ext>
            </p:extLst>
          </p:nvPr>
        </p:nvGraphicFramePr>
        <p:xfrm>
          <a:off x="467544" y="1717129"/>
          <a:ext cx="8064896" cy="444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Hoja de cálculo" r:id="rId4" imgW="8763000" imgH="4448265" progId="Excel.Sheet.8">
                  <p:embed/>
                </p:oleObj>
              </mc:Choice>
              <mc:Fallback>
                <p:oleObj name="Hoja de cálculo" r:id="rId4" imgW="8763000" imgH="4448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17129"/>
                        <a:ext cx="8064896" cy="444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445224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01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 Relaciones Económicas Internacionales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52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804039"/>
              </p:ext>
            </p:extLst>
          </p:nvPr>
        </p:nvGraphicFramePr>
        <p:xfrm>
          <a:off x="539552" y="1991841"/>
          <a:ext cx="7992888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8" name="Hoja de cálculo" r:id="rId4" imgW="7553257" imgH="3381285" progId="Excel.Sheet.8">
                  <p:embed/>
                </p:oleObj>
              </mc:Choice>
              <mc:Fallback>
                <p:oleObj name="Hoja de cálculo" r:id="rId4" imgW="7553257" imgH="33812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91841"/>
                        <a:ext cx="7992888" cy="338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833</Words>
  <Application>Microsoft Office PowerPoint</Application>
  <PresentationFormat>Presentación en pantalla (4:3)</PresentationFormat>
  <Paragraphs>60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</vt:lpstr>
      <vt:lpstr>EJECUCIÓN PRESUPUESTARIA DE GASTOS ACUMULADA AL MES DE ENERO DE 2017 PARTIDA 06: MINISTERIO DE RELACIONES EXTERIORES</vt:lpstr>
      <vt:lpstr>Ejecución Presupuestaria de Gastos Acumulada al Mes de Enero de 2017  Ministerio de Relaciones Exteriores</vt:lpstr>
      <vt:lpstr>Ejecución Presupuestaria de Gastos Acumulada al Mes de Enero de 2017  Ministerio de Relaciones Exteriores</vt:lpstr>
      <vt:lpstr>Ejecución Presupuestaria de Gastos Acumulada al Mes de Enero de 2017  Ministerio de Relaciones Exteriores</vt:lpstr>
      <vt:lpstr>Ejecución Presupuestaria de Gastos Acumulada al Mes de Enero de 2017  Partida 06 Ministerio de Relaciones Exteriores</vt:lpstr>
      <vt:lpstr>Ejecución Presupuestaria de Gastos Acumulada al Mes de Enero de 2017  Partida 06 Ministerio de Relaciones Exteriores</vt:lpstr>
      <vt:lpstr>Ejecución Presupuestaria de Gastos Acumulada al Mes de Enero de 2017  Partida 06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115</cp:revision>
  <cp:lastPrinted>2016-07-04T14:42:46Z</cp:lastPrinted>
  <dcterms:created xsi:type="dcterms:W3CDTF">2016-06-23T13:38:47Z</dcterms:created>
  <dcterms:modified xsi:type="dcterms:W3CDTF">2017-06-09T13:38:04Z</dcterms:modified>
</cp:coreProperties>
</file>