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34"/>
  </p:notesMasterIdLst>
  <p:handoutMasterIdLst>
    <p:handoutMasterId r:id="rId35"/>
  </p:handoutMasterIdLst>
  <p:sldIdLst>
    <p:sldId id="256" r:id="rId3"/>
    <p:sldId id="298" r:id="rId4"/>
    <p:sldId id="300" r:id="rId5"/>
    <p:sldId id="264" r:id="rId6"/>
    <p:sldId id="263" r:id="rId7"/>
    <p:sldId id="265" r:id="rId8"/>
    <p:sldId id="269" r:id="rId9"/>
    <p:sldId id="271" r:id="rId10"/>
    <p:sldId id="273" r:id="rId11"/>
    <p:sldId id="274" r:id="rId12"/>
    <p:sldId id="275" r:id="rId13"/>
    <p:sldId id="276" r:id="rId14"/>
    <p:sldId id="278" r:id="rId15"/>
    <p:sldId id="272" r:id="rId16"/>
    <p:sldId id="280" r:id="rId17"/>
    <p:sldId id="281" r:id="rId18"/>
    <p:sldId id="282" r:id="rId19"/>
    <p:sldId id="284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3" r:id="rId29"/>
    <p:sldId id="297" r:id="rId30"/>
    <p:sldId id="295" r:id="rId31"/>
    <p:sldId id="296" r:id="rId32"/>
    <p:sldId id="301" r:id="rId33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78" d="100"/>
          <a:sy n="78" d="100"/>
        </p:scale>
        <p:origin x="1200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ableStyles" Target="tableStyles.xml"/><Relationship Id="rId21" Type="http://schemas.openxmlformats.org/officeDocument/2006/relationships/slide" Target="slides/slide19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viewProps" Target="viewProps.xml"/><Relationship Id="rId40" Type="http://schemas.microsoft.com/office/2015/10/relationships/revisionInfo" Target="revisionInfo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09" y="0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31-05-2017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55" tIns="46427" rIns="92855" bIns="46427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55" tIns="46427" rIns="92855" bIns="46427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09" y="8893296"/>
            <a:ext cx="3066733" cy="468154"/>
          </a:xfrm>
          <a:prstGeom prst="rect">
            <a:avLst/>
          </a:prstGeom>
        </p:spPr>
        <p:txBody>
          <a:bodyPr vert="horz" lIns="92855" tIns="46427" rIns="92855" bIns="46427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31-05-2017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31-05-2017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31-05-2017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31-05-2017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5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31-05-2017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702727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596557328"/>
              </p:ext>
            </p:extLst>
          </p:nvPr>
        </p:nvGraphicFramePr>
        <p:xfrm>
          <a:off x="6012160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8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2160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516216" y="44624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emf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emf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400" b="1" dirty="0">
                <a:latin typeface="+mn-lt"/>
              </a:rPr>
              <a:t>EJECUCIÓN PRESUPUESTARIA DE GASTOS ACUMULADA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al mes de Enero de 2017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Partida 05:</a:t>
            </a:r>
            <a:br>
              <a:rPr lang="es-CL" sz="2400" b="1" dirty="0">
                <a:latin typeface="+mn-lt"/>
              </a:rPr>
            </a:br>
            <a:r>
              <a:rPr lang="es-CL" sz="2400" b="1" dirty="0">
                <a:latin typeface="+mn-lt"/>
              </a:rPr>
              <a:t>MINISTERIO DEL INTERIOR Y SEGURIDAD PÚBLICA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marzo 2017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97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4464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616021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03: Programa de Desarrollo Local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700808"/>
            <a:ext cx="8187200" cy="4429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6194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6347" y="537149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1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96431"/>
            <a:ext cx="8187200" cy="3476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4479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4" y="458949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05: Transferencias a los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… 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2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45160"/>
            <a:ext cx="8210799" cy="2649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549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5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06: Programas de Convergencia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5" y="1868116"/>
            <a:ext cx="8210799" cy="32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7247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378226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07, Programa 01: Agencia Nacional de Inteligencia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24100"/>
            <a:ext cx="8201488" cy="2058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9733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297" y="530732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01: Subsecretaría de Prevención del Delito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8760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791532"/>
            <a:ext cx="8187200" cy="3509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92639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68932" y="383098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08, Programa 02: Centros Regionales de Atención y Orientación a Víctimas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65549"/>
            <a:ext cx="8201488" cy="18654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3743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09, Programa 01: Servicio Nacional para Prevención y Rehabilitación Consumo de Drogas y Alcohol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40"/>
            <a:ext cx="8210799" cy="32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22920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10799" cy="33610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979699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06189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01: Subsecretaría del Interior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1937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74038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Para el año 2017 la Partida presenta un presupuesto aprobado de </a:t>
            </a:r>
            <a:r>
              <a:rPr lang="es-CL" sz="1600" b="1" dirty="0">
                <a:latin typeface="+mn-lt"/>
              </a:rPr>
              <a:t>$3.193.982 millones</a:t>
            </a:r>
            <a:r>
              <a:rPr lang="es-CL" sz="1600" dirty="0">
                <a:latin typeface="+mn-lt"/>
              </a:rPr>
              <a:t>, de los cuales un 39% se destina a gastos en personal, un 21% a iniciativas de inversión, un 20% a transferencias de capital, mientras que un 20% al resto de los subtítulos. 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>
                <a:latin typeface="+mn-lt"/>
              </a:rPr>
              <a:t>La ejecución del Ministerio, del mes de Enero ascendió a </a:t>
            </a:r>
            <a:r>
              <a:rPr lang="es-CL" sz="1600" b="1" dirty="0">
                <a:latin typeface="+mn-lt"/>
              </a:rPr>
              <a:t>$267.100 millones</a:t>
            </a:r>
            <a:r>
              <a:rPr lang="es-CL" sz="1600" dirty="0">
                <a:latin typeface="+mn-lt"/>
              </a:rPr>
              <a:t>, es decir, un </a:t>
            </a:r>
            <a:r>
              <a:rPr lang="es-CL" sz="1600" b="1" dirty="0">
                <a:latin typeface="+mn-lt"/>
              </a:rPr>
              <a:t>8,4%</a:t>
            </a:r>
            <a:r>
              <a:rPr lang="es-CL" sz="1600" dirty="0">
                <a:latin typeface="+mn-lt"/>
              </a:rPr>
              <a:t> respecto de la ley inicial, superior en 0,7 puntos % respecto a igual mes del año 2016.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s-CL" sz="1600" dirty="0"/>
              <a:t>Si bien, no se registran incrementos o disminuciones que afecten el presupuesto global de la Partida, se consigna que a nivel de los programas de inversión de los gobiernos regionales, existen modificaciones que involucran cambios en el destino y uso de los recursos aprobados.  Lo anterior se traduce en una rebaja al subtítulo 31 “Iniciativas de Inversión” de 10 regiones, por $15.040 millones; e incrementos en el subtítulo 22 “Bienes y Servicios de Consumo”, por $68 millones (1 región); 24 “Transferencias Corrientes”, por $836 millones (3 regiones); y, 33 “Transferencias de Capital”, por $ 14.136 millones (9 regiones), dichas reasignaciones afectan el presupuesto de los mismos de los </a:t>
            </a:r>
            <a:r>
              <a:rPr lang="es-CL" sz="1600" dirty="0" err="1"/>
              <a:t>Gores</a:t>
            </a:r>
            <a:r>
              <a:rPr lang="es-CL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50605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28" y="342691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02: Red de Conectividad del Estado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1062"/>
            <a:ext cx="8226474" cy="15658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4592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350100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03: Fondo Social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224" y="1791449"/>
            <a:ext cx="8210799" cy="17095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2780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8865" y="4534930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22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10, Programa 04: Bomberos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864" y="1868115"/>
            <a:ext cx="8216271" cy="2666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755710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4941168"/>
            <a:ext cx="8406135" cy="39175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868116"/>
            <a:ext cx="8201488" cy="3073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37284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187259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					</a:t>
            </a:r>
            <a:r>
              <a:rPr lang="es-CL" sz="16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7609" y="1868117"/>
            <a:ext cx="8279191" cy="33191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580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3502964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31, Programa 01: Carabineros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dólares americanos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68116"/>
            <a:ext cx="8196510" cy="1634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86130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055223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32, Programa 01: Hospital de Carabineros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7978" y="1868116"/>
            <a:ext cx="8272464" cy="2187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23853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906" y="5495363"/>
            <a:ext cx="8406135" cy="3426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27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33, Programa 01: Policía de Investigaciones de Chile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72816"/>
            <a:ext cx="8210799" cy="37225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1216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86225" y="47920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01,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36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19017"/>
            <a:ext cx="8201488" cy="3073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2312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73110" y="4947648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29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01: Gastos de Funcionamiento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69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5039"/>
            <a:ext cx="8272464" cy="3009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08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511256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Principales hallazgos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Asimismo, el subtítulo 34 “Servicio de la Deuda”, registra gastos por $18.528 millones, asociado a los Programas: Servicio Gobierno Interior ($1.852 millones); Carabineros de Chile ($15.058 millones); y, Hospital de Carabineros ($1.625 millones), destinados específicamente al pago de las obligaciones devengadas al 31 de diciembre de 2016 (deuda flotante).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En cuanto a los programas, </a:t>
            </a:r>
            <a:r>
              <a:rPr lang="es-CL" sz="1600" b="1" dirty="0"/>
              <a:t>el 82% </a:t>
            </a:r>
            <a:r>
              <a:rPr lang="es-CL" sz="1600" dirty="0"/>
              <a:t>del presupuesto inicial, se concentra en la </a:t>
            </a:r>
            <a:r>
              <a:rPr lang="es-CL" sz="1600" b="1" dirty="0"/>
              <a:t>Subsecretaría de Desarrollo Regional y Administrativo, Carabineros de Chile </a:t>
            </a:r>
            <a:r>
              <a:rPr lang="es-CL" sz="1600" dirty="0"/>
              <a:t>y </a:t>
            </a:r>
            <a:r>
              <a:rPr lang="es-CL" sz="1600" b="1" dirty="0"/>
              <a:t>los Gobiernos Regionales</a:t>
            </a:r>
            <a:r>
              <a:rPr lang="es-CL" sz="1600" dirty="0"/>
              <a:t> (que representan a su vez el 19%, 31% y 32% respectivamente), los que al mes de Enero alcanzaron niveles de ejecución de </a:t>
            </a:r>
            <a:r>
              <a:rPr lang="es-CL" sz="1600" b="1" dirty="0"/>
              <a:t>1,1%, 12,5% y 7,6% respectivamente</a:t>
            </a:r>
            <a:r>
              <a:rPr lang="es-CL" sz="1600" dirty="0"/>
              <a:t>, todos calculados respecto al presupuesto vigente.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La </a:t>
            </a:r>
            <a:r>
              <a:rPr lang="es-CL" sz="1600" b="1" dirty="0"/>
              <a:t>Subsecretaría del Interior </a:t>
            </a:r>
            <a:r>
              <a:rPr lang="es-CL" sz="1600" dirty="0"/>
              <a:t>es la que presenta el </a:t>
            </a:r>
            <a:r>
              <a:rPr lang="es-CL" sz="1600" b="1" dirty="0"/>
              <a:t>mayor avance con un 38,1%</a:t>
            </a:r>
            <a:r>
              <a:rPr lang="es-CL" sz="1600" dirty="0"/>
              <a:t>, explicado por el nivel de gasto en las transferencias corrientes que a Enero presenta una ejecución de </a:t>
            </a:r>
            <a:r>
              <a:rPr lang="es-CL" sz="1600" b="1" dirty="0"/>
              <a:t>102,2%</a:t>
            </a:r>
            <a:r>
              <a:rPr lang="es-CL" sz="1600" dirty="0"/>
              <a:t>.  </a:t>
            </a:r>
            <a:r>
              <a:rPr lang="es-CL" sz="1600" b="1" u="sng" dirty="0"/>
              <a:t>Lo anterior, se explica por los mayores gastos derivados de las emergencias vividas en el país ($9.854 millones se encuentran con sus decretos en trámite $3.980 millones).</a:t>
            </a: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r>
              <a:rPr lang="es-CL" sz="1600" dirty="0"/>
              <a:t>Mientras que </a:t>
            </a:r>
            <a:r>
              <a:rPr lang="es-CL" sz="1600" b="1" dirty="0"/>
              <a:t>Fondo Social </a:t>
            </a:r>
            <a:r>
              <a:rPr lang="es-CL" sz="1600" dirty="0"/>
              <a:t>es el que presenta la </a:t>
            </a:r>
            <a:r>
              <a:rPr lang="es-CL" sz="1600" b="1" dirty="0"/>
              <a:t>ejecución menor con un 0%</a:t>
            </a:r>
            <a:r>
              <a:rPr lang="es-CL" sz="1600" dirty="0"/>
              <a:t>.</a:t>
            </a:r>
            <a:endParaRPr lang="es-CL" sz="1600" b="1" dirty="0">
              <a:ea typeface="Verdana" pitchFamily="34" charset="0"/>
              <a:cs typeface="Verdana" pitchFamily="34" charset="0"/>
            </a:endParaRPr>
          </a:p>
          <a:p>
            <a:pPr marL="342900" indent="-342900" algn="just">
              <a:spcBef>
                <a:spcPts val="1200"/>
              </a:spcBef>
              <a:spcAft>
                <a:spcPts val="1200"/>
              </a:spcAft>
              <a:buFont typeface="+mj-lt"/>
              <a:buAutoNum type="arabicPeriod" startAt="4"/>
            </a:pPr>
            <a:endParaRPr lang="es-CL" sz="1600" dirty="0"/>
          </a:p>
        </p:txBody>
      </p:sp>
    </p:spTree>
    <p:extLst>
      <p:ext uri="{BB962C8B-B14F-4D97-AF65-F5344CB8AC3E}">
        <p14:creationId xmlns:p14="http://schemas.microsoft.com/office/powerpoint/2010/main" val="14436587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1874" y="515719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30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02 y 03: Inversión Regional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1874" y="1868116"/>
            <a:ext cx="8203950" cy="3289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2883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6" y="5013176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31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Reasignaciones Presupuestarias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Capítulos 61 al 75, Programa 02 y 03: Gobiernos Regionales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636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781364"/>
            <a:ext cx="8201488" cy="32318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80116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8" y="548680"/>
            <a:ext cx="8210798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Ministerio del Interior y Seguridad Pública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4337" y="4792067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790705"/>
            <a:ext cx="8201488" cy="300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14336" y="548680"/>
            <a:ext cx="8210799" cy="652648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Ejecución Presupuestaria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Gastos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 Acumulada al mes de </a:t>
            </a: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Enero </a:t>
            </a: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de 2017 </a:t>
            </a:r>
            <a:b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latin typeface="+mn-lt"/>
                <a:ea typeface="Verdana" pitchFamily="34" charset="0"/>
                <a:cs typeface="Verdana" pitchFamily="34" charset="0"/>
              </a:rPr>
              <a:t>Partida 05,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14337" y="5949280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6" y="1784698"/>
            <a:ext cx="8272464" cy="416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23528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7" name="1 Título"/>
          <p:cNvSpPr txBox="1">
            <a:spLocks/>
          </p:cNvSpPr>
          <p:nvPr/>
        </p:nvSpPr>
        <p:spPr>
          <a:xfrm>
            <a:off x="414336" y="548679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01, Programa 01: Servicio de Gobierno Interior</a:t>
            </a:r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19675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" y="1556792"/>
            <a:ext cx="8272464" cy="489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5517232"/>
            <a:ext cx="8406135" cy="36512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04, Programa 01: Oficina Nacional de Emergencia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1873202"/>
            <a:ext cx="8187200" cy="36440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8469" y="6448251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483129"/>
            <a:ext cx="8210799" cy="929647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01: Subsecretaría de Desarrollo Regional y Administrativo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00280" y="1435435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6" y="1936725"/>
            <a:ext cx="8201489" cy="3617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8625" y="4953165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414336" y="548680"/>
            <a:ext cx="8210799" cy="652648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Presupuestaria de Gastos Acumulada al Mes de Enero de 2017 </a:t>
            </a:r>
            <a:b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8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05, Capítulo 05, Programa 02: Fortalecimiento de la Gestión Subnacional</a:t>
            </a:r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en miles de pesos 2017</a:t>
            </a:r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1844824"/>
            <a:ext cx="8229599" cy="3108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3139</TotalTime>
  <Words>1362</Words>
  <Application>Microsoft Office PowerPoint</Application>
  <PresentationFormat>Presentación en pantalla (4:3)</PresentationFormat>
  <Paragraphs>130</Paragraphs>
  <Slides>31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31</vt:i4>
      </vt:variant>
    </vt:vector>
  </HeadingPairs>
  <TitlesOfParts>
    <vt:vector size="39" baseType="lpstr">
      <vt:lpstr>Andalus</vt:lpstr>
      <vt:lpstr>Arial</vt:lpstr>
      <vt:lpstr>Calibri</vt:lpstr>
      <vt:lpstr>Times New Roman</vt:lpstr>
      <vt:lpstr>Verdana</vt:lpstr>
      <vt:lpstr>1_Tema de Office</vt:lpstr>
      <vt:lpstr>Tema de Office</vt:lpstr>
      <vt:lpstr>Imagen de mapa de bits</vt:lpstr>
      <vt:lpstr>EJECUCIÓN PRESUPUESTARIA DE GASTOS ACUMULADA al mes de Enero de 2017 Partida 05: MINISTERIO DEL INTERIOR Y SEGURIDAD PÚBLICA</vt:lpstr>
      <vt:lpstr>Ejecución Presupuestaria de Gastos Acumulada al Mes de Enero de 2017  Ministerio del Interior y Seguridad Pública</vt:lpstr>
      <vt:lpstr>Ejecución Presupuestaria de Gastos Acumulada al Mes de Enero de 2017  Ministerio del Interior y Seguridad Pública</vt:lpstr>
      <vt:lpstr>Ejecución Presupuestaria de Gastos Acumulada al Mes de Enero de 2017  Ministerio del Interior y Seguridad Pública</vt:lpstr>
      <vt:lpstr>Ejecución Presupuestaria de Gastos Acumulada al mes de Enero de 2017  Partida 05, Resumen por Capítulos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rodrigo ruiz</cp:lastModifiedBy>
  <cp:revision>165</cp:revision>
  <cp:lastPrinted>2017-05-12T12:49:10Z</cp:lastPrinted>
  <dcterms:created xsi:type="dcterms:W3CDTF">2016-06-23T13:38:47Z</dcterms:created>
  <dcterms:modified xsi:type="dcterms:W3CDTF">2017-05-31T15:24:53Z</dcterms:modified>
</cp:coreProperties>
</file>