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7"/>
  </p:notesMasterIdLst>
  <p:handoutMasterIdLst>
    <p:handoutMasterId r:id="rId8"/>
  </p:handoutMasterIdLst>
  <p:sldIdLst>
    <p:sldId id="256" r:id="rId3"/>
    <p:sldId id="298" r:id="rId4"/>
    <p:sldId id="264" r:id="rId5"/>
    <p:sldId id="265" r:id="rId6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22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07-06-2017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07-06-2017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07-06-2017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07-06-2017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07-06-2017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07-06-2017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07-06-2017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07-06-2017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07-06-2017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07-06-2017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07-06-2017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07-06-2017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07-06-2017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07-06-2017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07-06-2017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07-06-2017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07-06-2017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07-06-2017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07-06-2017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07-06-2017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07-06-2017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07-06-2017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07-06-2017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07-06-2017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07-06-2017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07-06-2017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al mes de </a:t>
            </a:r>
            <a:r>
              <a:rPr lang="es-CL" sz="2400" b="1" dirty="0" smtClean="0">
                <a:latin typeface="+mn-lt"/>
              </a:rPr>
              <a:t>Enero </a:t>
            </a:r>
            <a:r>
              <a:rPr lang="es-CL" sz="2400" b="1" dirty="0" smtClean="0">
                <a:latin typeface="+mn-lt"/>
              </a:rPr>
              <a:t>de </a:t>
            </a:r>
            <a:r>
              <a:rPr lang="es-CL" sz="2400" b="1" dirty="0" smtClean="0">
                <a:latin typeface="+mn-lt"/>
              </a:rPr>
              <a:t>2017</a:t>
            </a:r>
            <a:r>
              <a:rPr lang="es-CL" sz="2400" b="1" dirty="0" smtClean="0">
                <a:latin typeface="+mn-lt"/>
              </a:rPr>
              <a:t/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04: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CONTRALORÍA GENERAL DE LA REPÚBLICA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marzo 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2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Contraloría General de la República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</a:t>
            </a:r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hallazgos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s-CL" sz="1600" b="1" dirty="0" smtClean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600" dirty="0" smtClean="0"/>
              <a:t>Con un presupuesto vigente de </a:t>
            </a:r>
            <a:r>
              <a:rPr lang="es-CL" sz="1600" b="1" dirty="0" smtClean="0"/>
              <a:t>$73.198 </a:t>
            </a:r>
            <a:r>
              <a:rPr lang="es-CL" sz="1600" b="1" dirty="0" smtClean="0"/>
              <a:t>millones</a:t>
            </a:r>
            <a:r>
              <a:rPr lang="es-CL" sz="1600" dirty="0" smtClean="0"/>
              <a:t>, </a:t>
            </a:r>
            <a:r>
              <a:rPr lang="es-CL" sz="1600" dirty="0"/>
              <a:t>la ejecución </a:t>
            </a:r>
            <a:r>
              <a:rPr lang="es-CL" sz="1600" dirty="0" smtClean="0"/>
              <a:t>de la Partida </a:t>
            </a:r>
            <a:r>
              <a:rPr lang="es-CL" sz="1600" dirty="0"/>
              <a:t>al mes de </a:t>
            </a:r>
            <a:r>
              <a:rPr lang="es-CL" sz="1600" dirty="0" smtClean="0"/>
              <a:t>enero </a:t>
            </a:r>
            <a:r>
              <a:rPr lang="es-CL" sz="1600" dirty="0" smtClean="0"/>
              <a:t>ascendió </a:t>
            </a:r>
            <a:r>
              <a:rPr lang="es-CL" sz="1600" dirty="0"/>
              <a:t>a </a:t>
            </a:r>
            <a:r>
              <a:rPr lang="es-CL" sz="1600" b="1" dirty="0" smtClean="0"/>
              <a:t>$6.549 </a:t>
            </a:r>
            <a:r>
              <a:rPr lang="es-CL" sz="1600" b="1" dirty="0"/>
              <a:t>millones</a:t>
            </a:r>
            <a:r>
              <a:rPr lang="es-CL" sz="1600" dirty="0"/>
              <a:t>, equivalente a un gasto de </a:t>
            </a:r>
            <a:r>
              <a:rPr lang="es-CL" sz="1600" b="1" dirty="0" smtClean="0"/>
              <a:t>8,9%.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600" dirty="0" smtClean="0"/>
              <a:t>La </a:t>
            </a:r>
            <a:r>
              <a:rPr lang="es-CL" sz="1600" dirty="0" smtClean="0"/>
              <a:t>mayor erogación, se registra en </a:t>
            </a:r>
            <a:r>
              <a:rPr lang="es-CL" sz="1600" dirty="0" smtClean="0"/>
              <a:t>el Subtítulo 22 Gasto e Personal, que representa el 65% de los recursos de Contraloría General de la República</a:t>
            </a:r>
            <a:r>
              <a:rPr lang="es-CL" sz="1600" b="1" dirty="0" smtClean="0"/>
              <a:t>, con una ejecución de 7,7%</a:t>
            </a:r>
            <a:r>
              <a:rPr lang="es-CL" sz="1600" dirty="0" smtClean="0"/>
              <a:t>. </a:t>
            </a:r>
            <a:endParaRPr lang="es-CL" sz="1600" dirty="0"/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3"/>
            </a:pPr>
            <a:r>
              <a:rPr lang="es-CL" sz="1600" dirty="0" smtClean="0"/>
              <a:t>Las </a:t>
            </a:r>
            <a:r>
              <a:rPr lang="es-CL" sz="1600" b="1" dirty="0" smtClean="0"/>
              <a:t>Iniciativas de Inversión</a:t>
            </a:r>
            <a:r>
              <a:rPr lang="es-CL" sz="1600" dirty="0" smtClean="0"/>
              <a:t>, Subtítulo 31, contiene un presupuesto de $2,880 millones y presente cero avance al mes de enero.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3"/>
            </a:pPr>
            <a:r>
              <a:rPr lang="es-MX" sz="1600" b="1" dirty="0" smtClean="0"/>
              <a:t>Adquisición de Activos No Financieros</a:t>
            </a:r>
            <a:r>
              <a:rPr lang="es-MX" sz="1600" dirty="0" smtClean="0"/>
              <a:t>, con un presupuesto de $3.362 millones,  presenta un 0,1% de ejecución.</a:t>
            </a:r>
            <a:endParaRPr lang="es-CL" sz="1600" dirty="0" smtClean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Enero 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Contraloría General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3927971"/>
            <a:ext cx="8085583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1723437"/>
              </p:ext>
            </p:extLst>
          </p:nvPr>
        </p:nvGraphicFramePr>
        <p:xfrm>
          <a:off x="481475" y="1724100"/>
          <a:ext cx="8039098" cy="2019300"/>
        </p:xfrm>
        <a:graphic>
          <a:graphicData uri="http://schemas.openxmlformats.org/drawingml/2006/table">
            <a:tbl>
              <a:tblPr/>
              <a:tblGrid>
                <a:gridCol w="786880"/>
                <a:gridCol w="2278430"/>
                <a:gridCol w="786880"/>
                <a:gridCol w="857347"/>
                <a:gridCol w="857347"/>
                <a:gridCol w="801561"/>
                <a:gridCol w="833858"/>
                <a:gridCol w="836795"/>
              </a:tblGrid>
              <a:tr h="1905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73.198.712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73.198.712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6.549.537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55.560.295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55.560.295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4.253.073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10.046.530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10.046.530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335.968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112.633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112.633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5.119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5.119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3.362.822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3.362.822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3.947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2.880.121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2.880.121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1.231.192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1.231.192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1.954.621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5" y="6346969"/>
            <a:ext cx="8085583" cy="32239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693636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Enero 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04, Capítulo 01,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01: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CONTRALORÍA GENERAL DE LA REPÚBLICA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1412776"/>
            <a:ext cx="820148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9652589"/>
              </p:ext>
            </p:extLst>
          </p:nvPr>
        </p:nvGraphicFramePr>
        <p:xfrm>
          <a:off x="802024" y="1772816"/>
          <a:ext cx="7435422" cy="4526328"/>
        </p:xfrm>
        <a:graphic>
          <a:graphicData uri="http://schemas.openxmlformats.org/drawingml/2006/table">
            <a:tbl>
              <a:tblPr/>
              <a:tblGrid>
                <a:gridCol w="329514"/>
                <a:gridCol w="390535"/>
                <a:gridCol w="353923"/>
                <a:gridCol w="2050309"/>
                <a:gridCol w="732253"/>
                <a:gridCol w="695641"/>
                <a:gridCol w="686488"/>
                <a:gridCol w="732253"/>
                <a:gridCol w="732253"/>
                <a:gridCol w="732253"/>
              </a:tblGrid>
              <a:tr h="1831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2017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930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2017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2017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64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73.198.712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73.198.712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6.549.537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8,9%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8,9%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55.560.295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55.560.295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4.253.073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7,7%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7,7%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10.046.530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10.046.530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335.968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3,3%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3,3%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112.633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112.633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1.928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1,7%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1,7%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13.976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13.976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006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13.976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13.976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38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Organismos Internacionales                                                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98.657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98.657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1.928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002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Organismos Internacionales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98.657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98.657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1.928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5.119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5.119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Impuestos                                                                   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5.119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5.119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3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3.362.822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3.362.822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3.947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0,1%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0,1%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25.750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25.750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51.500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51.500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334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0,6%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0,6%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1.883.115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1.883.115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456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1.402.457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1.402.457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3.157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0,2%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0,2%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INICIATIVAS DE INVERSIÓN                                                    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2.880.121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2.880.121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Proyectos                                                                   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2.880.121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2.880.121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1.231.192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1.231.192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1.954.621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158,8%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158,8%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Amortización Deuda Externa                                                  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994.295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994.295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Intereses Deuda Externa                                                     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236.897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236.897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1.954.621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2352</TotalTime>
  <Words>633</Words>
  <Application>Microsoft Office PowerPoint</Application>
  <PresentationFormat>Presentación en pantalla (4:3)</PresentationFormat>
  <Paragraphs>319</Paragraphs>
  <Slides>4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7" baseType="lpstr">
      <vt:lpstr>1_Tema de Office</vt:lpstr>
      <vt:lpstr>Tema de Office</vt:lpstr>
      <vt:lpstr>Imagen de mapa de bits</vt:lpstr>
      <vt:lpstr>EJECUCIÓN PRESUPUESTARIA DE GASTOS ACUMULADA al mes de Enero de 2017 Partida 04: CONTRALORÍA GENERAL DE LA REPÚBLICA</vt:lpstr>
      <vt:lpstr>Ejecución Presupuestaria de Gastos Acumulada al mes de Enero de 2017  Contraloría General de la República</vt:lpstr>
      <vt:lpstr>Ejecución Presupuestaria de Gastos Acumulada al mes de Enero de 2017  Contraloría General de la República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136</cp:revision>
  <cp:lastPrinted>2016-10-11T11:56:42Z</cp:lastPrinted>
  <dcterms:created xsi:type="dcterms:W3CDTF">2016-06-23T13:38:47Z</dcterms:created>
  <dcterms:modified xsi:type="dcterms:W3CDTF">2017-06-07T23:09:26Z</dcterms:modified>
</cp:coreProperties>
</file>