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65" r:id="rId7"/>
    <p:sldId id="300" r:id="rId8"/>
    <p:sldId id="301" r:id="rId9"/>
    <p:sldId id="302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Enero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</a:t>
            </a:r>
            <a:r>
              <a:rPr lang="es-CL" sz="1600" dirty="0" smtClean="0">
                <a:latin typeface="+mn-lt"/>
              </a:rPr>
              <a:t>del </a:t>
            </a:r>
            <a:r>
              <a:rPr lang="es-CL" sz="1600" dirty="0">
                <a:latin typeface="+mn-lt"/>
              </a:rPr>
              <a:t>Poder Judicial </a:t>
            </a:r>
            <a:r>
              <a:rPr lang="es-CL" sz="1600" dirty="0" smtClean="0">
                <a:latin typeface="+mn-lt"/>
              </a:rPr>
              <a:t>a enero de 2017, </a:t>
            </a:r>
            <a:r>
              <a:rPr lang="es-CL" sz="1600" dirty="0">
                <a:latin typeface="+mn-lt"/>
              </a:rPr>
              <a:t>finalizó en </a:t>
            </a:r>
            <a:r>
              <a:rPr lang="es-CL" sz="1600" dirty="0" smtClean="0">
                <a:latin typeface="+mn-lt"/>
              </a:rPr>
              <a:t>$36.421 </a:t>
            </a:r>
            <a:r>
              <a:rPr lang="es-CL" sz="1600" dirty="0">
                <a:latin typeface="+mn-lt"/>
              </a:rPr>
              <a:t>millones, equivalentes a un </a:t>
            </a:r>
            <a:r>
              <a:rPr lang="es-CL" sz="1600" dirty="0" smtClean="0">
                <a:latin typeface="+mn-lt"/>
              </a:rPr>
              <a:t>6,7% </a:t>
            </a:r>
            <a:r>
              <a:rPr lang="es-CL" sz="1600" dirty="0">
                <a:latin typeface="+mn-lt"/>
              </a:rPr>
              <a:t>de ejecución respecto al Presupuesto vigente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recursos, que ascendió a $2.005 millones.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no se observaron desembolsos.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</a:t>
            </a:r>
            <a:r>
              <a:rPr lang="es-CL" sz="1600" dirty="0"/>
              <a:t>fueron informadas sin </a:t>
            </a:r>
            <a:r>
              <a:rPr lang="es-CL" sz="1600" dirty="0" smtClean="0"/>
              <a:t>ejecución.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ejecuciones: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Formación: </a:t>
            </a:r>
            <a:r>
              <a:rPr lang="es-CL" sz="1600" dirty="0" smtClean="0"/>
              <a:t>0,3%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Perfeccionamiento Extraordinario: </a:t>
            </a:r>
            <a:r>
              <a:rPr lang="es-CL" sz="1600" dirty="0" smtClean="0"/>
              <a:t>0,1%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5811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879999"/>
              </p:ext>
            </p:extLst>
          </p:nvPr>
        </p:nvGraphicFramePr>
        <p:xfrm>
          <a:off x="378499" y="1988840"/>
          <a:ext cx="8229600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Hoja de cálculo" r:id="rId4" imgW="7410585" imgH="1971675" progId="Excel.Sheet.8">
                  <p:embed/>
                </p:oleObj>
              </mc:Choice>
              <mc:Fallback>
                <p:oleObj name="Hoja de cálculo" r:id="rId4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8499" y="1988840"/>
                        <a:ext cx="8229600" cy="237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92483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092403"/>
              </p:ext>
            </p:extLst>
          </p:nvPr>
        </p:nvGraphicFramePr>
        <p:xfrm>
          <a:off x="402029" y="2070436"/>
          <a:ext cx="8206070" cy="1646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Hoja de cálculo" r:id="rId5" imgW="7724843" imgH="1228725" progId="Excel.Sheet.8">
                  <p:embed/>
                </p:oleObj>
              </mc:Choice>
              <mc:Fallback>
                <p:oleObj name="Hoja de cálculo" r:id="rId5" imgW="7724843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2029" y="2070436"/>
                        <a:ext cx="8206070" cy="16465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567173"/>
              </p:ext>
            </p:extLst>
          </p:nvPr>
        </p:nvGraphicFramePr>
        <p:xfrm>
          <a:off x="539553" y="1988840"/>
          <a:ext cx="7861620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Hoja de cálculo" r:id="rId4" imgW="7762943" imgH="942975" progId="Excel.Sheet.8">
                  <p:embed/>
                </p:oleObj>
              </mc:Choice>
              <mc:Fallback>
                <p:oleObj name="Hoja de cálculo" r:id="rId4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988840"/>
                        <a:ext cx="7861620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640429"/>
              </p:ext>
            </p:extLst>
          </p:nvPr>
        </p:nvGraphicFramePr>
        <p:xfrm>
          <a:off x="539552" y="1903214"/>
          <a:ext cx="7920879" cy="1381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Hoja de cálculo" r:id="rId4" imgW="7039043" imgH="980985" progId="Excel.Sheet.8">
                  <p:embed/>
                </p:oleObj>
              </mc:Choice>
              <mc:Fallback>
                <p:oleObj name="Hoja de cálculo" r:id="rId4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03214"/>
                        <a:ext cx="7920879" cy="13817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210037"/>
              </p:ext>
            </p:extLst>
          </p:nvPr>
        </p:nvGraphicFramePr>
        <p:xfrm>
          <a:off x="509710" y="1556792"/>
          <a:ext cx="8020050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Hoja de cálculo" r:id="rId4" imgW="8020185" imgH="4600575" progId="Excel.Sheet.8">
                  <p:embed/>
                </p:oleObj>
              </mc:Choice>
              <mc:Fallback>
                <p:oleObj name="Hoja de cálculo" r:id="rId4" imgW="8020185" imgH="4600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9710" y="1556792"/>
                        <a:ext cx="8020050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429577"/>
              </p:ext>
            </p:extLst>
          </p:nvPr>
        </p:nvGraphicFramePr>
        <p:xfrm>
          <a:off x="642938" y="1895475"/>
          <a:ext cx="7858125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Hoja de cálculo" r:id="rId4" imgW="7858057" imgH="3066960" progId="Excel.Sheet.8">
                  <p:embed/>
                </p:oleObj>
              </mc:Choice>
              <mc:Fallback>
                <p:oleObj name="Hoja de cálculo" r:id="rId4" imgW="7858057" imgH="30669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2938" y="1895475"/>
                        <a:ext cx="7858125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356</Words>
  <Application>Microsoft Office PowerPoint</Application>
  <PresentationFormat>Presentación en pantalla (4:3)</PresentationFormat>
  <Paragraphs>40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1_Tema de Office</vt:lpstr>
      <vt:lpstr>Tema de Office</vt:lpstr>
      <vt:lpstr>Imagen de mapa de bits</vt:lpstr>
      <vt:lpstr>Hoja de cálculo</vt:lpstr>
      <vt:lpstr>EJECUCIÓN PRESUPUESTARIA DE GASTOS ACUMULADA al mes de Enero de 2017 Partida 03: PODER JUDICIAL</vt:lpstr>
      <vt:lpstr>Ejecución Presupuestaria de Gastos Acumulada al Mes de enero de 2017  Poder Judicial</vt:lpstr>
      <vt:lpstr>Ejecución Presupuestaria de Gastos Acumulada al Mes de Enero de 2017  Partida 03 Poder Judicial</vt:lpstr>
      <vt:lpstr>Ejecución Presupuestaria de Gastos Acumulada al Mes de Enero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83</cp:revision>
  <cp:lastPrinted>2016-07-04T14:42:46Z</cp:lastPrinted>
  <dcterms:created xsi:type="dcterms:W3CDTF">2016-06-23T13:38:47Z</dcterms:created>
  <dcterms:modified xsi:type="dcterms:W3CDTF">2017-06-09T13:27:05Z</dcterms:modified>
</cp:coreProperties>
</file>