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264" r:id="rId5"/>
    <p:sldId id="263" r:id="rId6"/>
    <p:sldId id="265" r:id="rId7"/>
    <p:sldId id="300" r:id="rId8"/>
    <p:sldId id="301" r:id="rId9"/>
    <p:sldId id="302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24-03-2017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24-03-2017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res.c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492896"/>
            <a:ext cx="8404499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ENERO 2017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CONGRESO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115616" y="1556791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El presupuesto del Congreso </a:t>
            </a:r>
            <a:r>
              <a:rPr lang="es-CL" sz="1600" dirty="0" smtClean="0"/>
              <a:t>Nacional </a:t>
            </a:r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es de continuidad, por ello sus ejes esenciales corresponden al financiamiento de los gasto en personal y en los gastos para el funcionamiento de las sedes de Valparaíso y Santiago</a:t>
            </a:r>
            <a:r>
              <a:rPr lang="es-CL" sz="1600" dirty="0" smtClean="0"/>
              <a:t>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El presupuesto asignado en la Ley 20.882 alcanza los </a:t>
            </a:r>
            <a:r>
              <a:rPr lang="es-CL" sz="1600" dirty="0" smtClean="0"/>
              <a:t>M$118.580.103</a:t>
            </a:r>
            <a:r>
              <a:rPr lang="es-CL" sz="1600" dirty="0" smtClean="0"/>
              <a:t>, </a:t>
            </a:r>
            <a:r>
              <a:rPr lang="es-CL" sz="1600" dirty="0"/>
              <a:t>un </a:t>
            </a:r>
            <a:r>
              <a:rPr lang="es-CL" sz="1600" dirty="0" smtClean="0"/>
              <a:t>56% </a:t>
            </a:r>
            <a:r>
              <a:rPr lang="es-CL" sz="1600" dirty="0"/>
              <a:t>destinado a Gastos en Personal; </a:t>
            </a:r>
            <a:r>
              <a:rPr lang="es-CL" sz="1600" dirty="0" smtClean="0"/>
              <a:t>31% </a:t>
            </a:r>
            <a:r>
              <a:rPr lang="es-CL" sz="1600" dirty="0"/>
              <a:t>para Transferencias Corrientes; 12,2% Gasto en Bienes y Servicios; y el </a:t>
            </a:r>
            <a:r>
              <a:rPr lang="es-CL" sz="1600" dirty="0"/>
              <a:t>2</a:t>
            </a:r>
            <a:r>
              <a:rPr lang="es-CL" sz="1600" dirty="0" smtClean="0"/>
              <a:t>% </a:t>
            </a:r>
            <a:r>
              <a:rPr lang="es-CL" sz="1600" dirty="0"/>
              <a:t>restante se destina a Prestaciones de seguridad social; </a:t>
            </a:r>
            <a:r>
              <a:rPr lang="es-CL" sz="1600" dirty="0" smtClean="0"/>
              <a:t>y Servicio </a:t>
            </a:r>
            <a:r>
              <a:rPr lang="es-CL" sz="1600" dirty="0"/>
              <a:t>de la </a:t>
            </a:r>
            <a:r>
              <a:rPr lang="es-CL" sz="1600" dirty="0" smtClean="0"/>
              <a:t>Deuda. Similar a la observada en 2017.</a:t>
            </a:r>
            <a:endParaRPr lang="es-CL" sz="1600" dirty="0" smtClean="0"/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El presupuesto del Congreso </a:t>
            </a:r>
            <a:r>
              <a:rPr lang="es-CL" sz="1600" dirty="0" smtClean="0"/>
              <a:t>no tuvo incremento en enero 2017. </a:t>
            </a:r>
            <a:r>
              <a:rPr lang="es-CL" sz="1600" dirty="0"/>
              <a:t>Y la ejecución alcanzó el </a:t>
            </a:r>
            <a:r>
              <a:rPr lang="es-CL" sz="1600" dirty="0" smtClean="0"/>
              <a:t> 7,6%  tanto del </a:t>
            </a:r>
            <a:r>
              <a:rPr lang="es-CL" sz="1600" dirty="0" smtClean="0"/>
              <a:t>presupuesto inicial y </a:t>
            </a:r>
            <a:r>
              <a:rPr lang="es-CL" sz="1600" dirty="0" smtClean="0"/>
              <a:t>del</a:t>
            </a:r>
            <a:r>
              <a:rPr lang="es-CL" sz="1600" dirty="0" smtClean="0"/>
              <a:t> </a:t>
            </a:r>
            <a:r>
              <a:rPr lang="es-CL" sz="1600" dirty="0" smtClean="0"/>
              <a:t>vigente.</a:t>
            </a:r>
            <a:endParaRPr lang="es-CL" sz="1600" dirty="0"/>
          </a:p>
          <a:p>
            <a:pPr algn="just"/>
            <a:r>
              <a:rPr lang="es-CL" sz="1600" dirty="0"/>
              <a:t>La distribución del presupuesto a nivel de programas del Congreso Nacional, es la siguiente: Programa Cámara de Diputados concentra el </a:t>
            </a:r>
            <a:r>
              <a:rPr lang="es-CL" sz="1600" dirty="0" smtClean="0"/>
              <a:t>55% </a:t>
            </a:r>
            <a:r>
              <a:rPr lang="es-CL" sz="1600" dirty="0"/>
              <a:t>del presupuesto de esta Partida presupuestaria; el Senado un </a:t>
            </a:r>
            <a:r>
              <a:rPr lang="es-CL" sz="1600" dirty="0" smtClean="0"/>
              <a:t>34%, </a:t>
            </a:r>
            <a:r>
              <a:rPr lang="es-CL" sz="1600" dirty="0"/>
              <a:t>la Biblioteca un </a:t>
            </a:r>
            <a:r>
              <a:rPr lang="es-CL" sz="1600" dirty="0" smtClean="0"/>
              <a:t>10% </a:t>
            </a:r>
            <a:r>
              <a:rPr lang="es-CL" sz="1600" dirty="0"/>
              <a:t>y el Consejo Resolutivo de Asignaciones Parlamentarias un </a:t>
            </a:r>
            <a:r>
              <a:rPr lang="es-CL" sz="1600" dirty="0"/>
              <a:t>1</a:t>
            </a:r>
            <a:r>
              <a:rPr lang="es-CL" sz="1600" dirty="0" smtClean="0"/>
              <a:t>%.</a:t>
            </a:r>
            <a:endParaRPr lang="es-CL" sz="1600" dirty="0" smtClean="0"/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Respecto a la ejecución, el Senado acumuló un </a:t>
            </a:r>
            <a:r>
              <a:rPr lang="es-CL" sz="1600" dirty="0"/>
              <a:t>9</a:t>
            </a:r>
            <a:r>
              <a:rPr lang="es-CL" sz="1600" dirty="0" smtClean="0"/>
              <a:t>%, </a:t>
            </a:r>
            <a:r>
              <a:rPr lang="es-CL" sz="1600" dirty="0"/>
              <a:t>Cámara </a:t>
            </a:r>
            <a:r>
              <a:rPr lang="es-CL" sz="1600" dirty="0" smtClean="0"/>
              <a:t>  </a:t>
            </a:r>
            <a:r>
              <a:rPr lang="es-CL" sz="1600" dirty="0"/>
              <a:t>7</a:t>
            </a:r>
            <a:r>
              <a:rPr lang="es-CL" sz="1600" dirty="0" smtClean="0"/>
              <a:t>%,  </a:t>
            </a:r>
            <a:r>
              <a:rPr lang="es-CL" sz="1600" dirty="0"/>
              <a:t>Biblioteca del Congreso </a:t>
            </a:r>
            <a:r>
              <a:rPr lang="es-CL" sz="1600" dirty="0"/>
              <a:t>6</a:t>
            </a:r>
            <a:r>
              <a:rPr lang="es-CL" sz="1600" dirty="0" smtClean="0"/>
              <a:t>%, </a:t>
            </a:r>
            <a:r>
              <a:rPr lang="es-CL" sz="1600" dirty="0"/>
              <a:t>y Consejo Resolutivo de Asignaciones Parlamentarias </a:t>
            </a:r>
            <a:r>
              <a:rPr lang="es-CL" sz="1600" dirty="0" smtClean="0"/>
              <a:t>  </a:t>
            </a:r>
            <a:r>
              <a:rPr lang="es-CL" sz="1600" dirty="0"/>
              <a:t>8</a:t>
            </a:r>
            <a:r>
              <a:rPr lang="es-CL" sz="1600" dirty="0" smtClean="0"/>
              <a:t>%.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</a:t>
            </a:r>
            <a:r>
              <a:rPr lang="es-CL" sz="1050" dirty="0"/>
              <a:t> </a:t>
            </a:r>
            <a:r>
              <a:rPr lang="es-CL" sz="1050" dirty="0" smtClean="0"/>
              <a:t>de Ejecución Partida”,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436813"/>
            <a:ext cx="8181975" cy="3008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0466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ENERO 2017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RESUMEN POR CAPÍTULOS CONGRESO NACIONAL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Elaboración Unidad Asesoría Presupuestaria del Senado en base a “Informe Ejecución Capítulo”, disponible en </a:t>
            </a:r>
            <a:r>
              <a:rPr lang="es-CL" sz="1050" u="sng" dirty="0" smtClean="0">
                <a:hlinkClick r:id="rId3"/>
              </a:rPr>
              <a:t>www.dipres.cl</a:t>
            </a:r>
            <a:endParaRPr lang="es-CL" sz="105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276873"/>
            <a:ext cx="8248650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2017</a:t>
            </a:r>
            <a:endParaRPr lang="es-CL" sz="18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SENADO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628800"/>
            <a:ext cx="7096125" cy="447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2017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01. CÁMARA DE DIPUTADOS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628800"/>
            <a:ext cx="8286750" cy="425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3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2017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01. BIBLIOTECA DEL CONGRESO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35292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7704856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6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2017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01.CONSEJO RESOLUTIVO DE ASIGNACIONES PARLAMENTARIAS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04865"/>
            <a:ext cx="6858000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35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430</Words>
  <Application>Microsoft Office PowerPoint</Application>
  <PresentationFormat>Presentación en pantalla (4:3)</PresentationFormat>
  <Paragraphs>41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ENERO 2017 PARTIDA 02: CONGRESO NACIONAL</vt:lpstr>
      <vt:lpstr>EJECUCIÓN PRESUPUESTARIA DE GASTOS ENERO 2017   CONGRESO NACIONAL</vt:lpstr>
      <vt:lpstr>EJECUCIÓN PRESUPUESTARIA DE GASTOS A ENERO 2017  CONGRESO NACIONAL</vt:lpstr>
      <vt:lpstr>EJECUCIÓN PRESUPUESTARIA DE GASTOS ENERO 2017  RESUMEN POR CAPÍTULOS CONGRESO NACIONAL</vt:lpstr>
      <vt:lpstr>Presentación de PowerPoint</vt:lpstr>
      <vt:lpstr>EJECUCIÓN PRESUPUESTARIA DE GASTOS ENERO 2017 CAPÍTULO 02. PROGRAMA 01. CÁMARA DE DIPUTADOS</vt:lpstr>
      <vt:lpstr>EJECUCIÓN PRESUPUESTARIA DE GASTOS ENERO 2017 CAPÍTULO 03. PROGRAMA 01. BIBLIOTECA DEL CONGRESO</vt:lpstr>
      <vt:lpstr>EJECUCIÓN PRESUPUESTARIA DE GASTOS ENERO 2017 CAPÍTULO 04. PROGRAMA 01.CONSEJO RESOLUTIVO DE ASIGNACIONES PARLAMENTARIAS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95</cp:revision>
  <cp:lastPrinted>2016-07-04T14:42:46Z</cp:lastPrinted>
  <dcterms:created xsi:type="dcterms:W3CDTF">2016-06-23T13:38:47Z</dcterms:created>
  <dcterms:modified xsi:type="dcterms:W3CDTF">2017-03-24T13:51:42Z</dcterms:modified>
</cp:coreProperties>
</file>